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0" r:id="rId2"/>
    <p:sldId id="287" r:id="rId3"/>
    <p:sldId id="288" r:id="rId4"/>
    <p:sldId id="289" r:id="rId5"/>
    <p:sldId id="279" r:id="rId6"/>
    <p:sldId id="257" r:id="rId7"/>
    <p:sldId id="260" r:id="rId8"/>
    <p:sldId id="278" r:id="rId9"/>
    <p:sldId id="281" r:id="rId10"/>
    <p:sldId id="262" r:id="rId11"/>
    <p:sldId id="294" r:id="rId12"/>
    <p:sldId id="267" r:id="rId13"/>
    <p:sldId id="295" r:id="rId14"/>
    <p:sldId id="264" r:id="rId15"/>
    <p:sldId id="258" r:id="rId16"/>
    <p:sldId id="270" r:id="rId17"/>
    <p:sldId id="266" r:id="rId18"/>
    <p:sldId id="283" r:id="rId19"/>
    <p:sldId id="284" r:id="rId20"/>
    <p:sldId id="272" r:id="rId21"/>
    <p:sldId id="280" r:id="rId22"/>
    <p:sldId id="268" r:id="rId23"/>
    <p:sldId id="273" r:id="rId24"/>
    <p:sldId id="274" r:id="rId25"/>
    <p:sldId id="285" r:id="rId26"/>
    <p:sldId id="277" r:id="rId27"/>
    <p:sldId id="286" r:id="rId28"/>
    <p:sldId id="2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2" autoAdjust="0"/>
    <p:restoredTop sz="94710" autoAdjust="0"/>
  </p:normalViewPr>
  <p:slideViewPr>
    <p:cSldViewPr snapToGrid="0">
      <p:cViewPr varScale="1">
        <p:scale>
          <a:sx n="67" d="100"/>
          <a:sy n="67" d="100"/>
        </p:scale>
        <p:origin x="685" y="65"/>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CDD95-5CCA-4C5E-8048-463964C7B177}" type="datetimeFigureOut">
              <a:rPr lang="en-US" smtClean="0"/>
              <a:t>4/6/2017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2ED48-CB81-4154-9C47-C59D5B97DC70}" type="slidenum">
              <a:rPr lang="en-US" smtClean="0"/>
              <a:t>‹#›</a:t>
            </a:fld>
            <a:endParaRPr lang="en-US"/>
          </a:p>
        </p:txBody>
      </p:sp>
    </p:spTree>
    <p:extLst>
      <p:ext uri="{BB962C8B-B14F-4D97-AF65-F5344CB8AC3E}">
        <p14:creationId xmlns:p14="http://schemas.microsoft.com/office/powerpoint/2010/main" val="407317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ackernoon.com/forget-the-mba-heres-the-fastest-way-to-become-a-product-manager-b3a230a7c05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red5studios.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tsy.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prnewswire.com/news-releases/etsy-takes-over-caltrain-station-in-san-francisco-283400071.html"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rymya.i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B2ED48-CB81-4154-9C47-C59D5B97DC70}" type="slidenum">
              <a:rPr lang="en-US" smtClean="0"/>
              <a:t>1</a:t>
            </a:fld>
            <a:endParaRPr lang="en-US"/>
          </a:p>
        </p:txBody>
      </p:sp>
    </p:spTree>
    <p:extLst>
      <p:ext uri="{BB962C8B-B14F-4D97-AF65-F5344CB8AC3E}">
        <p14:creationId xmlns:p14="http://schemas.microsoft.com/office/powerpoint/2010/main" val="487586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GoDaddy</a:t>
            </a:r>
            <a:r>
              <a:rPr lang="en-US" sz="1200" b="1" i="0" kern="1200" dirty="0">
                <a:solidFill>
                  <a:schemeClr val="tx1"/>
                </a:solidFill>
                <a:effectLst/>
                <a:latin typeface="+mn-lt"/>
                <a:ea typeface="+mn-ea"/>
                <a:cs typeface="+mn-cs"/>
              </a:rPr>
              <a:t> “Mirror” Employee Referral Program Launch</a:t>
            </a:r>
            <a:r>
              <a:rPr lang="en-US" sz="1200" b="1" i="0" kern="1200" baseline="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GoDaddy</a:t>
            </a:r>
            <a:r>
              <a:rPr lang="en-US" sz="1200" b="0" i="0" kern="1200" dirty="0">
                <a:solidFill>
                  <a:schemeClr val="tx1"/>
                </a:solidFill>
                <a:effectLst/>
                <a:latin typeface="+mn-lt"/>
                <a:ea typeface="+mn-ea"/>
                <a:cs typeface="+mn-cs"/>
              </a:rPr>
              <a:t> employees receive a handheld</a:t>
            </a:r>
            <a:r>
              <a:rPr lang="en-US" sz="1200" b="0" i="0" kern="1200" baseline="0" dirty="0">
                <a:solidFill>
                  <a:schemeClr val="tx1"/>
                </a:solidFill>
                <a:effectLst/>
                <a:latin typeface="+mn-lt"/>
                <a:ea typeface="+mn-ea"/>
                <a:cs typeface="+mn-cs"/>
              </a:rPr>
              <a:t> mirror on their desk. It says “This is what a </a:t>
            </a:r>
            <a:r>
              <a:rPr lang="en-US" sz="1200" b="0" i="0" kern="1200" baseline="0" dirty="0" err="1">
                <a:solidFill>
                  <a:schemeClr val="tx1"/>
                </a:solidFill>
                <a:effectLst/>
                <a:latin typeface="+mn-lt"/>
                <a:ea typeface="+mn-ea"/>
                <a:cs typeface="+mn-cs"/>
              </a:rPr>
              <a:t>GoDaddy</a:t>
            </a:r>
            <a:r>
              <a:rPr lang="en-US" sz="1200" b="0" i="0" kern="1200" baseline="0" dirty="0">
                <a:solidFill>
                  <a:schemeClr val="tx1"/>
                </a:solidFill>
                <a:effectLst/>
                <a:latin typeface="+mn-lt"/>
                <a:ea typeface="+mn-ea"/>
                <a:cs typeface="+mn-cs"/>
              </a:rPr>
              <a:t> recruiter looks like” </a:t>
            </a:r>
          </a:p>
          <a:p>
            <a:r>
              <a:rPr lang="en-US" sz="1200" b="0" i="0" kern="1200" baseline="0" dirty="0">
                <a:solidFill>
                  <a:schemeClr val="tx1"/>
                </a:solidFill>
                <a:effectLst/>
                <a:latin typeface="+mn-lt"/>
                <a:ea typeface="+mn-ea"/>
                <a:cs typeface="+mn-cs"/>
              </a:rPr>
              <a:t>https://business.linkedin.com/talent-solutions/blog/employee-referrals/2016/the-creative-tactic-godaddy-is-using-to-promote-its-employee-referral-program-a-hand-held-mirror. They had another ERP campaign aimed at hiring developers but they asked their employees to refer people using computer code. </a:t>
            </a:r>
          </a:p>
          <a:p>
            <a:endParaRPr lang="en-US" sz="1200" b="1"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CarMax </a:t>
            </a:r>
            <a:r>
              <a:rPr lang="en-US" sz="1200" b="0" i="0" kern="1200" baseline="0" dirty="0">
                <a:solidFill>
                  <a:schemeClr val="tx1"/>
                </a:solidFill>
                <a:effectLst/>
                <a:latin typeface="+mn-lt"/>
                <a:ea typeface="+mn-ea"/>
                <a:cs typeface="+mn-cs"/>
              </a:rPr>
              <a:t>gives employees blue bracelets to wear with the question “Who Do You Know” on them</a:t>
            </a:r>
          </a:p>
          <a:p>
            <a:r>
              <a:rPr lang="en-US" sz="1200" b="0" i="0" kern="1200" dirty="0">
                <a:solidFill>
                  <a:schemeClr val="tx1"/>
                </a:solidFill>
                <a:effectLst/>
                <a:latin typeface="+mn-lt"/>
                <a:ea typeface="+mn-ea"/>
                <a:cs typeface="+mn-cs"/>
              </a:rPr>
              <a:t>https://www.linkedin.com/pulse/hiring-creativity-out-box-ritesh-chudasama</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Intuit</a:t>
            </a:r>
            <a:r>
              <a:rPr lang="en-US" sz="1200" b="0" i="0" kern="1200" baseline="0" dirty="0">
                <a:solidFill>
                  <a:schemeClr val="tx1"/>
                </a:solidFill>
                <a:effectLst/>
                <a:latin typeface="+mn-lt"/>
                <a:ea typeface="+mn-ea"/>
                <a:cs typeface="+mn-cs"/>
              </a:rPr>
              <a:t> hosts “Newtuit” sessions with new hires to explain how their referral program works and encourages employees to think about who they would like to work with again. </a:t>
            </a:r>
            <a:r>
              <a:rPr lang="en-US" sz="1200" b="1" i="0" kern="1200" baseline="0" dirty="0">
                <a:solidFill>
                  <a:schemeClr val="tx1"/>
                </a:solidFill>
                <a:effectLst/>
                <a:latin typeface="+mn-lt"/>
                <a:ea typeface="+mn-ea"/>
                <a:cs typeface="+mn-cs"/>
              </a:rPr>
              <a:t>Pure</a:t>
            </a:r>
            <a:r>
              <a:rPr lang="en-US" sz="1200" b="0" i="0" kern="1200" baseline="0" dirty="0">
                <a:solidFill>
                  <a:schemeClr val="tx1"/>
                </a:solidFill>
                <a:effectLst/>
                <a:latin typeface="+mn-lt"/>
                <a:ea typeface="+mn-ea"/>
                <a:cs typeface="+mn-cs"/>
              </a:rPr>
              <a:t> – an insurance company does the same thing and has referral hire rates as high as 40%.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https://business.linkedin.com/talent-solutions/blog/employee-referrals/2016/6-creative-ways-companies-keep-their-employee-referral-programs-top-of-mind</a:t>
            </a:r>
          </a:p>
          <a:p>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10</a:t>
            </a:fld>
            <a:endParaRPr lang="en-US"/>
          </a:p>
        </p:txBody>
      </p:sp>
    </p:spTree>
    <p:extLst>
      <p:ext uri="{BB962C8B-B14F-4D97-AF65-F5344CB8AC3E}">
        <p14:creationId xmlns:p14="http://schemas.microsoft.com/office/powerpoint/2010/main" val="33842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http://www.inc.com/salvador-rodriguez/uber-recruiting.html</a:t>
            </a:r>
          </a:p>
          <a:p>
            <a:endParaRPr lang="en-US" dirty="0"/>
          </a:p>
          <a:p>
            <a:r>
              <a:rPr lang="en-US" b="1" dirty="0" err="1"/>
              <a:t>IronHack</a:t>
            </a:r>
            <a:r>
              <a:rPr lang="en-US" baseline="0" dirty="0"/>
              <a:t> – https://www.ironhack.com/en - </a:t>
            </a:r>
            <a:r>
              <a:rPr lang="en-US" baseline="0" dirty="0" err="1"/>
              <a:t>bootcamps</a:t>
            </a:r>
            <a:r>
              <a:rPr lang="en-US" baseline="0" dirty="0"/>
              <a:t> in Web and UX. Provides 100k of scholarships to coding school</a:t>
            </a:r>
          </a:p>
          <a:p>
            <a:endParaRPr lang="en-US" baseline="0" dirty="0"/>
          </a:p>
          <a:p>
            <a:r>
              <a:rPr lang="en-US" b="1" baseline="0" dirty="0" err="1"/>
              <a:t>CodeFights</a:t>
            </a:r>
            <a:r>
              <a:rPr lang="en-US" baseline="0" dirty="0"/>
              <a:t> – https://codefights.com/ - used by programmers to refine their skills against other developers. They go to a website and they compete against each other. Over 500k registered users, </a:t>
            </a:r>
            <a:r>
              <a:rPr lang="en-US" baseline="0" dirty="0" err="1"/>
              <a:t>Codefight</a:t>
            </a:r>
            <a:r>
              <a:rPr lang="en-US" baseline="0" dirty="0"/>
              <a:t> introduces the best of the best to companies. 200 firms are using the platform. Another company called </a:t>
            </a:r>
            <a:r>
              <a:rPr lang="en-US" b="1" baseline="0" dirty="0" err="1"/>
              <a:t>Umbelmania</a:t>
            </a:r>
            <a:r>
              <a:rPr lang="en-US" baseline="0" dirty="0"/>
              <a:t> has a similar experience</a:t>
            </a:r>
          </a:p>
          <a:p>
            <a:endParaRPr lang="en-US" baseline="0" dirty="0"/>
          </a:p>
          <a:p>
            <a:r>
              <a:rPr lang="en-US" b="1" baseline="0" dirty="0" err="1"/>
              <a:t>HackerRank</a:t>
            </a:r>
            <a:r>
              <a:rPr lang="en-US" baseline="0" dirty="0"/>
              <a:t> – online assessments designed to determine if a potential applicant has the right coding skills necessary to perform well at your company. Company sets the scores for applicants that move to the next level and they come up with the questions. </a:t>
            </a:r>
          </a:p>
          <a:p>
            <a:endParaRPr lang="en-US" baseline="0" dirty="0"/>
          </a:p>
          <a:p>
            <a:r>
              <a:rPr lang="en-US" b="1" baseline="0" dirty="0"/>
              <a:t>Google</a:t>
            </a:r>
            <a:r>
              <a:rPr lang="en-US" baseline="0" dirty="0"/>
              <a:t> uses Google Code Jam to invite software engineers to recruit – they have done so over the last 12 years</a:t>
            </a:r>
          </a:p>
          <a:p>
            <a:endParaRPr lang="en-US" baseline="0" dirty="0"/>
          </a:p>
          <a:p>
            <a:r>
              <a:rPr lang="en-US" b="1" baseline="0" dirty="0" err="1"/>
              <a:t>Formaposte</a:t>
            </a:r>
            <a:r>
              <a:rPr lang="en-US" baseline="0" dirty="0"/>
              <a:t> </a:t>
            </a:r>
            <a:r>
              <a:rPr lang="en-US" baseline="0" dirty="0" err="1"/>
              <a:t>launchec</a:t>
            </a:r>
            <a:r>
              <a:rPr lang="en-US" baseline="0" dirty="0"/>
              <a:t> </a:t>
            </a:r>
            <a:r>
              <a:rPr lang="en-US" baseline="0" dirty="0" err="1"/>
              <a:t>Jeu</a:t>
            </a:r>
            <a:r>
              <a:rPr lang="en-US" baseline="0" dirty="0"/>
              <a:t> </a:t>
            </a:r>
            <a:r>
              <a:rPr lang="en-US" baseline="0" dirty="0" err="1"/>
              <a:t>Facteur</a:t>
            </a:r>
            <a:r>
              <a:rPr lang="en-US" baseline="0" dirty="0"/>
              <a:t> Academy due to retention issues – this  allowed players (candidates) to “live a week” as a new postal employee – they were able to reduce attrition thru gamifying the experience</a:t>
            </a:r>
          </a:p>
          <a:p>
            <a:endParaRPr lang="en-US" baseline="0" dirty="0"/>
          </a:p>
          <a:p>
            <a:r>
              <a:rPr lang="en-US" b="1" baseline="0" dirty="0"/>
              <a:t>Pizza Hut </a:t>
            </a:r>
            <a:r>
              <a:rPr lang="en-US" baseline="0" dirty="0"/>
              <a:t>– created the Pizza Mogul game to drive brand awareness but also to recruit</a:t>
            </a:r>
          </a:p>
          <a:p>
            <a:endParaRPr lang="en-US" baseline="0" dirty="0"/>
          </a:p>
          <a:p>
            <a:r>
              <a:rPr lang="en-US" b="1" baseline="0" dirty="0" err="1"/>
              <a:t>Kaggle</a:t>
            </a:r>
            <a:r>
              <a:rPr lang="en-US" baseline="0" dirty="0"/>
              <a:t> – competitive site for data scientist</a:t>
            </a:r>
          </a:p>
          <a:p>
            <a:endParaRPr lang="en-US" baseline="0" dirty="0"/>
          </a:p>
          <a:p>
            <a:endParaRPr lang="en-US" baseline="0" dirty="0"/>
          </a:p>
          <a:p>
            <a:endParaRPr lang="en-US" baseline="0" dirty="0"/>
          </a:p>
          <a:p>
            <a:r>
              <a:rPr lang="en-US" baseline="0" dirty="0"/>
              <a:t>Hackathons</a:t>
            </a:r>
          </a:p>
          <a:p>
            <a:r>
              <a:rPr lang="en-US" sz="1200" u="sng" kern="1200" dirty="0">
                <a:solidFill>
                  <a:schemeClr val="tx1"/>
                </a:solidFill>
                <a:effectLst/>
                <a:latin typeface="+mn-lt"/>
                <a:ea typeface="+mn-ea"/>
                <a:cs typeface="+mn-cs"/>
                <a:hlinkClick r:id="rId3"/>
              </a:rPr>
              <a:t>https://hackernoon.com/forget-the-mba-heres-the-fastest-way-to-become-a-product-manager-b3a230a7c055</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http://www.georgiancollege.ca/student-news/college-coders-takes-top-prize-in-2016-georgian-den/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University Tool – </a:t>
            </a:r>
          </a:p>
          <a:p>
            <a:r>
              <a:rPr lang="en-US" sz="1200" kern="1200" dirty="0">
                <a:solidFill>
                  <a:schemeClr val="tx1"/>
                </a:solidFill>
                <a:effectLst/>
                <a:latin typeface="+mn-lt"/>
                <a:ea typeface="+mn-ea"/>
                <a:cs typeface="+mn-cs"/>
              </a:rPr>
              <a:t>Piazza.com – https://recruiting.piazza.com/ - 1m students, 1500 schools, 90</a:t>
            </a:r>
            <a:r>
              <a:rPr lang="en-US" sz="1200" kern="1200" baseline="0" dirty="0">
                <a:solidFill>
                  <a:schemeClr val="tx1"/>
                </a:solidFill>
                <a:effectLst/>
                <a:latin typeface="+mn-lt"/>
                <a:ea typeface="+mn-ea"/>
                <a:cs typeface="+mn-cs"/>
              </a:rPr>
              <a:t> countries</a:t>
            </a:r>
          </a:p>
          <a:p>
            <a:r>
              <a:rPr lang="en-US" sz="1200" kern="1200" baseline="0" dirty="0">
                <a:solidFill>
                  <a:schemeClr val="tx1"/>
                </a:solidFill>
                <a:effectLst/>
                <a:latin typeface="+mn-lt"/>
                <a:ea typeface="+mn-ea"/>
                <a:cs typeface="+mn-cs"/>
              </a:rPr>
              <a:t>Karat - https://karat.io/ - tech interviewers, </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11</a:t>
            </a:fld>
            <a:endParaRPr lang="en-US"/>
          </a:p>
        </p:txBody>
      </p:sp>
    </p:spTree>
    <p:extLst>
      <p:ext uri="{BB962C8B-B14F-4D97-AF65-F5344CB8AC3E}">
        <p14:creationId xmlns:p14="http://schemas.microsoft.com/office/powerpoint/2010/main" val="2707695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have to have fancy tools – excel will work</a:t>
            </a:r>
          </a:p>
          <a:p>
            <a:r>
              <a:rPr lang="en-US" dirty="0"/>
              <a:t>Change how you interview – interview</a:t>
            </a:r>
            <a:r>
              <a:rPr lang="en-US" baseline="0" dirty="0"/>
              <a:t> for both open roles and roles of the future (understand your current employee skill set. For example – what type of Product Managers do you hire – </a:t>
            </a:r>
            <a:r>
              <a:rPr lang="en-US" baseline="0" dirty="0" err="1"/>
              <a:t>api</a:t>
            </a:r>
            <a:r>
              <a:rPr lang="en-US" baseline="0" dirty="0"/>
              <a:t>, data, app store, SaaS, developer tools, identity, etc.). Let candidates know you will be reaching back out and encourage them to follow you career site and continue to apply on line and ping you if they see a need as well. </a:t>
            </a:r>
          </a:p>
          <a:p>
            <a:r>
              <a:rPr lang="en-US" baseline="0" dirty="0"/>
              <a:t>Create list of “targeted companies” – interview candidates from those company whether you have an open role or not</a:t>
            </a:r>
            <a:endParaRPr lang="en-US" dirty="0"/>
          </a:p>
          <a:p>
            <a:r>
              <a:rPr lang="en-US" dirty="0"/>
              <a:t>Capture info on everyone you talk to within a particular skill set</a:t>
            </a:r>
          </a:p>
          <a:p>
            <a:r>
              <a:rPr lang="en-US" dirty="0"/>
              <a:t>Be sure t</a:t>
            </a:r>
            <a:r>
              <a:rPr lang="en-US" baseline="0" dirty="0"/>
              <a:t>o include skills as one of your elements</a:t>
            </a:r>
          </a:p>
          <a:p>
            <a:r>
              <a:rPr lang="en-US" baseline="0" dirty="0"/>
              <a:t>Rank your interview – high, medium and low</a:t>
            </a:r>
          </a:p>
          <a:p>
            <a:r>
              <a:rPr lang="en-US" baseline="0" dirty="0"/>
              <a:t>Learn to use filters</a:t>
            </a:r>
          </a:p>
          <a:p>
            <a:r>
              <a:rPr lang="en-US" baseline="0" dirty="0"/>
              <a:t>Prior to any hiring plan – filter your data</a:t>
            </a:r>
          </a:p>
          <a:p>
            <a:r>
              <a:rPr lang="en-US" baseline="0" dirty="0"/>
              <a:t>Take 3-5 “pipeline candidates” to the hiring plan with you</a:t>
            </a:r>
          </a:p>
          <a:p>
            <a:r>
              <a:rPr lang="en-US" baseline="0" dirty="0"/>
              <a:t>Validate if you are on track – if so, reach out to pipeline candidate to see if they are still interested</a:t>
            </a:r>
          </a:p>
          <a:p>
            <a:r>
              <a:rPr lang="en-US" baseline="0" dirty="0"/>
              <a:t>Each month, evaluate your hires. </a:t>
            </a:r>
          </a:p>
          <a:p>
            <a:r>
              <a:rPr lang="en-US" baseline="0" dirty="0"/>
              <a:t>	Track company they came from</a:t>
            </a:r>
          </a:p>
          <a:p>
            <a:r>
              <a:rPr lang="en-US" baseline="0" dirty="0"/>
              <a:t>	Level</a:t>
            </a:r>
          </a:p>
          <a:p>
            <a:r>
              <a:rPr lang="en-US" baseline="0" dirty="0"/>
              <a:t>	Compensation</a:t>
            </a:r>
          </a:p>
          <a:p>
            <a:r>
              <a:rPr lang="en-US" baseline="0" dirty="0"/>
              <a:t>	Source – the original source stays the same so you can determine quality of source</a:t>
            </a:r>
          </a:p>
          <a:p>
            <a:r>
              <a:rPr lang="en-US" baseline="0" dirty="0"/>
              <a:t>	Separate field for if they were a “pipeline hire” </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12</a:t>
            </a:fld>
            <a:endParaRPr lang="en-US"/>
          </a:p>
        </p:txBody>
      </p:sp>
    </p:spTree>
    <p:extLst>
      <p:ext uri="{BB962C8B-B14F-4D97-AF65-F5344CB8AC3E}">
        <p14:creationId xmlns:p14="http://schemas.microsoft.com/office/powerpoint/2010/main" val="1261814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https://www.entrepreneur.com/article/250032</a:t>
            </a:r>
          </a:p>
          <a:p>
            <a:endParaRPr lang="en-US" dirty="0"/>
          </a:p>
          <a:p>
            <a:r>
              <a:rPr lang="en-US" dirty="0"/>
              <a:t>https://www.google.com/foobar/</a:t>
            </a:r>
          </a:p>
          <a:p>
            <a:endParaRPr lang="en-US" dirty="0"/>
          </a:p>
          <a:p>
            <a:r>
              <a:rPr lang="en-US" dirty="0"/>
              <a:t>British Intelligence – CGHQ (like NSA) uses encrypted messages</a:t>
            </a:r>
            <a:r>
              <a:rPr lang="en-US" baseline="0" dirty="0"/>
              <a:t> on a website called CanYouCrackIt.com.uk to find candidates</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13</a:t>
            </a:fld>
            <a:endParaRPr lang="en-US"/>
          </a:p>
        </p:txBody>
      </p:sp>
    </p:spTree>
    <p:extLst>
      <p:ext uri="{BB962C8B-B14F-4D97-AF65-F5344CB8AC3E}">
        <p14:creationId xmlns:p14="http://schemas.microsoft.com/office/powerpoint/2010/main" val="3165922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https://business.linkedin.com/talent-solutions/blog/recruiting-strategy/2016/here-is-how-netflix-recruiters-find-stunning-colleagues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They have created a culture </a:t>
            </a:r>
            <a:r>
              <a:rPr lang="en-US" baseline="0" dirty="0" err="1"/>
              <a:t>powerpoint</a:t>
            </a:r>
            <a:r>
              <a:rPr lang="en-US" baseline="0" dirty="0"/>
              <a:t> with over 14 m views. </a:t>
            </a:r>
          </a:p>
          <a:p>
            <a:r>
              <a:rPr lang="en-US" dirty="0"/>
              <a:t>Netflix gives honest feedback to candidates. Watches how</a:t>
            </a:r>
            <a:r>
              <a:rPr lang="en-US" baseline="0" dirty="0"/>
              <a:t> they respond. They need employees who can take feedback well </a:t>
            </a:r>
          </a:p>
          <a:p>
            <a:r>
              <a:rPr lang="en-US" baseline="0" dirty="0"/>
              <a:t>Hiring managers ask the “keeper test” – who would they fight hard to keep</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14</a:t>
            </a:fld>
            <a:endParaRPr lang="en-US"/>
          </a:p>
        </p:txBody>
      </p:sp>
    </p:spTree>
    <p:extLst>
      <p:ext uri="{BB962C8B-B14F-4D97-AF65-F5344CB8AC3E}">
        <p14:creationId xmlns:p14="http://schemas.microsoft.com/office/powerpoint/2010/main" val="3472551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http://theundercoverrecruiter.com/candid-job-advert-recruitment/?utm_content=bufferd5fec&amp;utm_medium=social&amp;utm_source=linkedin.com&amp;utm_campaign=buffer</a:t>
            </a:r>
          </a:p>
          <a:p>
            <a:endParaRPr lang="en-US" dirty="0"/>
          </a:p>
          <a:p>
            <a:r>
              <a:rPr lang="en-US" b="1" dirty="0"/>
              <a:t>Chef uses</a:t>
            </a:r>
            <a:r>
              <a:rPr lang="en-US" b="1" baseline="0" dirty="0"/>
              <a:t> humor in his ad on Gumtree </a:t>
            </a:r>
            <a:r>
              <a:rPr lang="en-US" baseline="0" dirty="0"/>
              <a:t>- </a:t>
            </a:r>
            <a:r>
              <a:rPr lang="en-US" sz="1200" b="0" i="0" kern="1200" dirty="0">
                <a:solidFill>
                  <a:schemeClr val="tx1"/>
                </a:solidFill>
                <a:effectLst/>
                <a:latin typeface="+mn-lt"/>
                <a:ea typeface="+mn-ea"/>
                <a:cs typeface="+mn-cs"/>
              </a:rPr>
              <a:t>“I have no problem working seven days a week, but on the off-chance I break my foot or get third-degree steam burns on my face I need someone who can work unsupervised and still make quality food … I need a second in command to bang out a ton of semi-fancy food in a kitchen the size of a closet, and you also have to put up with my wife because I do, and she's the real boss.”</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SnapChat</a:t>
            </a:r>
            <a:r>
              <a:rPr lang="en-US" sz="1200" b="0" i="0" kern="1200" dirty="0">
                <a:solidFill>
                  <a:schemeClr val="tx1"/>
                </a:solidFill>
                <a:effectLst/>
                <a:latin typeface="+mn-lt"/>
                <a:ea typeface="+mn-ea"/>
                <a:cs typeface="+mn-cs"/>
              </a:rPr>
              <a:t> used geo filters and humor to recruit targeted employees within a geography</a:t>
            </a:r>
          </a:p>
          <a:p>
            <a:r>
              <a:rPr lang="en-US" sz="1200" b="0" i="0" kern="1200" dirty="0">
                <a:solidFill>
                  <a:schemeClr val="tx1"/>
                </a:solidFill>
                <a:effectLst/>
                <a:latin typeface="+mn-lt"/>
                <a:ea typeface="+mn-ea"/>
                <a:cs typeface="+mn-cs"/>
              </a:rPr>
              <a:t>	Pinterest employees were targeted</a:t>
            </a:r>
            <a:r>
              <a:rPr lang="en-US" sz="1200" b="0" i="0" kern="1200" baseline="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rPr>
              <a:t>“Feeling pinned down?”</a:t>
            </a:r>
          </a:p>
          <a:p>
            <a:r>
              <a:rPr lang="en-US" sz="1200" b="0" i="0" kern="1200" dirty="0">
                <a:solidFill>
                  <a:schemeClr val="tx1"/>
                </a:solidFill>
                <a:effectLst/>
                <a:latin typeface="+mn-lt"/>
                <a:ea typeface="+mn-ea"/>
                <a:cs typeface="+mn-cs"/>
              </a:rPr>
              <a:t>	Uber employees were targeted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“This place driving you mad?”</a:t>
            </a:r>
          </a:p>
          <a:p>
            <a:r>
              <a:rPr lang="en-US" sz="1200" b="0" i="0" kern="1200" dirty="0">
                <a:solidFill>
                  <a:schemeClr val="tx1"/>
                </a:solidFill>
                <a:effectLst/>
                <a:latin typeface="+mn-lt"/>
                <a:ea typeface="+mn-ea"/>
                <a:cs typeface="+mn-cs"/>
              </a:rPr>
              <a:t>	Twitter employees</a:t>
            </a:r>
            <a:r>
              <a:rPr lang="en-US" sz="1200" b="0" i="0" kern="1200" baseline="0" dirty="0">
                <a:solidFill>
                  <a:schemeClr val="tx1"/>
                </a:solidFill>
                <a:effectLst/>
                <a:latin typeface="+mn-lt"/>
                <a:ea typeface="+mn-ea"/>
                <a:cs typeface="+mn-cs"/>
              </a:rPr>
              <a:t> were targeted – “Fly higher”</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GE launches “</a:t>
            </a:r>
            <a:r>
              <a:rPr lang="en-US" sz="1200" b="0" i="0" kern="1200" baseline="0" dirty="0" err="1">
                <a:solidFill>
                  <a:schemeClr val="tx1"/>
                </a:solidFill>
                <a:effectLst/>
                <a:latin typeface="+mn-lt"/>
                <a:ea typeface="+mn-ea"/>
                <a:cs typeface="+mn-cs"/>
              </a:rPr>
              <a:t>Whats</a:t>
            </a:r>
            <a:r>
              <a:rPr lang="en-US" sz="1200" b="0" i="0" kern="1200" baseline="0" dirty="0">
                <a:solidFill>
                  <a:schemeClr val="tx1"/>
                </a:solidFill>
                <a:effectLst/>
                <a:latin typeface="+mn-lt"/>
                <a:ea typeface="+mn-ea"/>
                <a:cs typeface="+mn-cs"/>
              </a:rPr>
              <a:t> the Matter with Owen” on the Stephen Colbert show – their demographic prefers comedians to sports stars – video has been watched over 800k. They created a series of funny videos designed to showcase how GE has changed </a:t>
            </a:r>
          </a:p>
          <a:p>
            <a:r>
              <a:rPr lang="en-US" dirty="0"/>
              <a:t>http://www.adweek.com/agencyspy/ge-and-bbdo-know-exactly-whats-the-matter-with-owen/92849</a:t>
            </a:r>
          </a:p>
        </p:txBody>
      </p:sp>
      <p:sp>
        <p:nvSpPr>
          <p:cNvPr id="4" name="Slide Number Placeholder 3"/>
          <p:cNvSpPr>
            <a:spLocks noGrp="1"/>
          </p:cNvSpPr>
          <p:nvPr>
            <p:ph type="sldNum" sz="quarter" idx="10"/>
          </p:nvPr>
        </p:nvSpPr>
        <p:spPr/>
        <p:txBody>
          <a:bodyPr/>
          <a:lstStyle/>
          <a:p>
            <a:fld id="{EAB2ED48-CB81-4154-9C47-C59D5B97DC70}" type="slidenum">
              <a:rPr lang="en-US" smtClean="0"/>
              <a:t>15</a:t>
            </a:fld>
            <a:endParaRPr lang="en-US"/>
          </a:p>
        </p:txBody>
      </p:sp>
    </p:spTree>
    <p:extLst>
      <p:ext uri="{BB962C8B-B14F-4D97-AF65-F5344CB8AC3E}">
        <p14:creationId xmlns:p14="http://schemas.microsoft.com/office/powerpoint/2010/main" val="857826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https://blog.beamery.com/creative-recruitment/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http://www.nbcnews.com/id/21134540/vp/24836769#24836769</a:t>
            </a:r>
          </a:p>
          <a:p>
            <a:endParaRPr lang="en-US" sz="1200" b="0" i="0" u="none" strike="noStrike" kern="1200" dirty="0">
              <a:solidFill>
                <a:schemeClr val="tx1"/>
              </a:solidFill>
              <a:effectLst/>
              <a:latin typeface="+mn-lt"/>
              <a:ea typeface="+mn-ea"/>
              <a:cs typeface="+mn-cs"/>
              <a:hlinkClick r:id="rId3"/>
            </a:endParaRPr>
          </a:p>
          <a:p>
            <a:endParaRPr lang="en-US" sz="1200" b="0" i="0" u="none" strike="noStrike" kern="1200" dirty="0">
              <a:solidFill>
                <a:schemeClr val="tx1"/>
              </a:solidFill>
              <a:effectLst/>
              <a:latin typeface="+mn-lt"/>
              <a:ea typeface="+mn-ea"/>
              <a:cs typeface="+mn-cs"/>
              <a:hlinkClick r:id="rId3"/>
            </a:endParaRPr>
          </a:p>
          <a:p>
            <a:r>
              <a:rPr lang="en-US" b="1" dirty="0"/>
              <a:t>Red 5 Studios Channels Willy Wonka</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Red 5 Studios is a computer game company so it is only logical that they put “games” into their recruitment</a:t>
            </a:r>
            <a:r>
              <a:rPr lang="en-US" sz="1200" b="0" i="0" kern="1200" baseline="0" dirty="0">
                <a:solidFill>
                  <a:schemeClr val="tx1"/>
                </a:solidFill>
                <a:effectLst/>
                <a:latin typeface="+mn-lt"/>
                <a:ea typeface="+mn-ea"/>
                <a:cs typeface="+mn-cs"/>
              </a:rPr>
              <a:t> efforts. They took a line from Charlie and the Chocolate Factory’s Golden Ticket that was hidden in candy bars. In the movie, the winners got to visit Willy Wonka’s chocolate factory. In Red 5 Studio’s version they sent 100 unmarked packages to game developers that were deemed the brightest in the industry. Each package contained a message from the CEO. 99 of the 100 game developers had clicked on the link within days of receiving the package. </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16</a:t>
            </a:fld>
            <a:endParaRPr lang="en-US"/>
          </a:p>
        </p:txBody>
      </p:sp>
    </p:spTree>
    <p:extLst>
      <p:ext uri="{BB962C8B-B14F-4D97-AF65-F5344CB8AC3E}">
        <p14:creationId xmlns:p14="http://schemas.microsoft.com/office/powerpoint/2010/main" val="650398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Understanding Snapchat </a:t>
            </a:r>
          </a:p>
          <a:p>
            <a:r>
              <a:rPr lang="en-US" dirty="0"/>
              <a:t>https://www.wepow.com/4-companies-use-snapchat-recruit-millennials/</a:t>
            </a:r>
          </a:p>
          <a:p>
            <a:r>
              <a:rPr lang="en-US" dirty="0"/>
              <a:t>https://www.officevibe.com/blog/beginners-guide-snapchat-recruiting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http://www.socialmediaexaminer.com/how-to-create-a-snapchat-geofilter-for-your-event/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https://hbr.org/2016/04/recruiting-strategies-for-a-tight-talent-market</a:t>
            </a:r>
          </a:p>
          <a:p>
            <a:pPr marL="0" marR="0" lvl="0" indent="0" algn="l" defTabSz="914400" rtl="0" eaLnBrk="1" fontAlgn="ctr" latinLnBrk="0" hangingPunct="1">
              <a:lnSpc>
                <a:spcPct val="100000"/>
              </a:lnSpc>
              <a:spcBef>
                <a:spcPts val="0"/>
              </a:spcBef>
              <a:spcAft>
                <a:spcPts val="0"/>
              </a:spcAft>
              <a:buClrTx/>
              <a:buSzTx/>
              <a:buFontTx/>
              <a:buNone/>
              <a:tabLst/>
              <a:defRPr/>
            </a:pPr>
            <a:r>
              <a:rPr lang="en-US" b="1" dirty="0"/>
              <a:t>What</a:t>
            </a:r>
            <a:r>
              <a:rPr lang="en-US" b="1" baseline="0" dirty="0"/>
              <a:t> are geo location filters on snapchat</a:t>
            </a:r>
            <a:r>
              <a:rPr lang="en-US" baseline="0" dirty="0"/>
              <a:t> - </a:t>
            </a:r>
            <a:r>
              <a:rPr lang="en-US" sz="1200" b="0" i="0" kern="1200" dirty="0">
                <a:solidFill>
                  <a:schemeClr val="tx1"/>
                </a:solidFill>
                <a:effectLst/>
                <a:latin typeface="+mn-lt"/>
                <a:ea typeface="+mn-ea"/>
                <a:cs typeface="+mn-cs"/>
              </a:rPr>
              <a:t>https://www.snapchat.com/geofilters and </a:t>
            </a:r>
            <a:r>
              <a:rPr lang="en-US" dirty="0"/>
              <a:t>On demand geo filters - https://www.snapchat.com/on-demand</a:t>
            </a:r>
          </a:p>
          <a:p>
            <a:r>
              <a:rPr lang="en-US" sz="1200" b="0" i="0" kern="1200" dirty="0" err="1">
                <a:solidFill>
                  <a:schemeClr val="tx1"/>
                </a:solidFill>
                <a:effectLst/>
                <a:latin typeface="+mn-lt"/>
                <a:ea typeface="+mn-ea"/>
                <a:cs typeface="+mn-cs"/>
              </a:rPr>
              <a:t>Geofilters</a:t>
            </a:r>
            <a:r>
              <a:rPr lang="en-US" sz="1200" b="0" i="0" kern="1200" dirty="0">
                <a:solidFill>
                  <a:schemeClr val="tx1"/>
                </a:solidFill>
                <a:effectLst/>
                <a:latin typeface="+mn-lt"/>
                <a:ea typeface="+mn-ea"/>
                <a:cs typeface="+mn-cs"/>
              </a:rPr>
              <a:t> are special overlays that communicate the “where and when” of a Snap in a fun way, whether you're sending it to a friend or adding it to your Story.</a:t>
            </a:r>
            <a:r>
              <a:rPr lang="en-US" sz="1200" b="0" i="0" kern="1200" baseline="0" dirty="0">
                <a:solidFill>
                  <a:schemeClr val="tx1"/>
                </a:solidFill>
                <a:effectLst/>
                <a:latin typeface="+mn-lt"/>
                <a:ea typeface="+mn-ea"/>
                <a:cs typeface="+mn-cs"/>
              </a:rPr>
              <a:t> An on demand geo filter allows you to use a geo filter for a specific location / specific period of time. (think of the university recruiter being out on an event on campus)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b="1" dirty="0"/>
              <a:t>How are companies using Snapchat</a:t>
            </a:r>
          </a:p>
          <a:p>
            <a:r>
              <a:rPr lang="en-US" b="1" dirty="0"/>
              <a:t>Intuit </a:t>
            </a:r>
            <a:r>
              <a:rPr lang="en-US" dirty="0"/>
              <a:t>– Charles Martin, known</a:t>
            </a:r>
            <a:r>
              <a:rPr lang="en-US" baseline="0" dirty="0"/>
              <a:t> as the </a:t>
            </a:r>
            <a:r>
              <a:rPr lang="en-US" baseline="0" dirty="0" err="1"/>
              <a:t>internguy</a:t>
            </a:r>
            <a:r>
              <a:rPr lang="en-US" baseline="0" dirty="0"/>
              <a:t> on snapchat uses the service to engage students on campus. He creates filters for tips, he snaps that he will be in the café – come grab some coffee and talk. He invites them to career advice discussions. He is friendly, engaging and funny. Students love it. Before he started, he hired 4 students off Stanford campus, today he is hiring 18 a year off a highly competitive campus. </a:t>
            </a:r>
          </a:p>
          <a:p>
            <a:r>
              <a:rPr lang="en-US" b="1" dirty="0" err="1"/>
              <a:t>GrubHub</a:t>
            </a:r>
            <a:r>
              <a:rPr lang="en-US" dirty="0"/>
              <a:t> used</a:t>
            </a:r>
            <a:r>
              <a:rPr lang="en-US" baseline="0" dirty="0"/>
              <a:t> Snapchat to find a social media intern. They posted a slideshow telling candidates how to apply (show them your best doodle thru snapchat).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17</a:t>
            </a:fld>
            <a:endParaRPr lang="en-US"/>
          </a:p>
        </p:txBody>
      </p:sp>
    </p:spTree>
    <p:extLst>
      <p:ext uri="{BB962C8B-B14F-4D97-AF65-F5344CB8AC3E}">
        <p14:creationId xmlns:p14="http://schemas.microsoft.com/office/powerpoint/2010/main" val="2266985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Companies like National Oil</a:t>
            </a:r>
            <a:r>
              <a:rPr lang="en-US" baseline="0" dirty="0"/>
              <a:t> Well Varco and Intuit have both hosted Draft Days in regards to their University Recruiting practices. At Varco, prior to the draft students were able to present their qualifications and highlight their skills. Managers would then come in and select their picks. At Intuit, you could see managers bartering with each other as they traded “picks” based on the problems they were trying to solve within their groups. Students were able to indicate location preferences as well. </a:t>
            </a:r>
          </a:p>
          <a:p>
            <a:endParaRPr lang="en-US" baseline="0" dirty="0"/>
          </a:p>
          <a:p>
            <a:r>
              <a:rPr lang="en-US" dirty="0"/>
              <a:t>https://blog.beamery.com/creative-recruitment/</a:t>
            </a:r>
          </a:p>
        </p:txBody>
      </p:sp>
      <p:sp>
        <p:nvSpPr>
          <p:cNvPr id="4" name="Slide Number Placeholder 3"/>
          <p:cNvSpPr>
            <a:spLocks noGrp="1"/>
          </p:cNvSpPr>
          <p:nvPr>
            <p:ph type="sldNum" sz="quarter" idx="10"/>
          </p:nvPr>
        </p:nvSpPr>
        <p:spPr/>
        <p:txBody>
          <a:bodyPr/>
          <a:lstStyle/>
          <a:p>
            <a:fld id="{EAB2ED48-CB81-4154-9C47-C59D5B97DC70}" type="slidenum">
              <a:rPr lang="en-US" smtClean="0"/>
              <a:t>18</a:t>
            </a:fld>
            <a:endParaRPr lang="en-US"/>
          </a:p>
        </p:txBody>
      </p:sp>
    </p:spTree>
    <p:extLst>
      <p:ext uri="{BB962C8B-B14F-4D97-AF65-F5344CB8AC3E}">
        <p14:creationId xmlns:p14="http://schemas.microsoft.com/office/powerpoint/2010/main" val="1867191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https://www.wsj.com/articles/SB10001424052702303460004579193901642418812</a:t>
            </a:r>
          </a:p>
          <a:p>
            <a:r>
              <a:rPr lang="en-US" dirty="0"/>
              <a:t>https://blog.beamery.com/creative-recruitment/</a:t>
            </a:r>
          </a:p>
          <a:p>
            <a:endParaRPr lang="en-US" dirty="0"/>
          </a:p>
          <a:p>
            <a:r>
              <a:rPr lang="en-US" b="1" dirty="0"/>
              <a:t>Lego</a:t>
            </a:r>
            <a:r>
              <a:rPr lang="en-US" baseline="0" dirty="0"/>
              <a:t> loves to hold competitions to find their employees. They host an annual recruitment workshop where they bring in a variety of skill sets from entry level to very experienced to compete for their design jobs. Applicants go thru 3 rounds of competition with the designer hired on the spot. </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19</a:t>
            </a:fld>
            <a:endParaRPr lang="en-US"/>
          </a:p>
        </p:txBody>
      </p:sp>
    </p:spTree>
    <p:extLst>
      <p:ext uri="{BB962C8B-B14F-4D97-AF65-F5344CB8AC3E}">
        <p14:creationId xmlns:p14="http://schemas.microsoft.com/office/powerpoint/2010/main" val="333479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C60B1-34AD-4DA1-96F0-3229DA81B77F}" type="slidenum">
              <a:rPr lang="en-US" smtClean="0"/>
              <a:pPr/>
              <a:t>2</a:t>
            </a:fld>
            <a:endParaRPr lang="en-US"/>
          </a:p>
        </p:txBody>
      </p:sp>
    </p:spTree>
    <p:extLst>
      <p:ext uri="{BB962C8B-B14F-4D97-AF65-F5344CB8AC3E}">
        <p14:creationId xmlns:p14="http://schemas.microsoft.com/office/powerpoint/2010/main" val="3482485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Etsy's</a:t>
            </a:r>
            <a:r>
              <a:rPr lang="en-US" sz="1200" b="0" i="0" kern="1200" dirty="0">
                <a:solidFill>
                  <a:schemeClr val="tx1"/>
                </a:solidFill>
                <a:effectLst/>
                <a:latin typeface="+mn-lt"/>
                <a:ea typeface="+mn-ea"/>
                <a:cs typeface="+mn-cs"/>
              </a:rPr>
              <a:t> "Code as Craft" campaign was a targeted recruitment campaign for software engineers. By using </a:t>
            </a:r>
            <a:r>
              <a:rPr lang="en-US" sz="1200" b="0" i="0" u="none" strike="noStrike" kern="1200" dirty="0">
                <a:solidFill>
                  <a:schemeClr val="tx1"/>
                </a:solidFill>
                <a:effectLst/>
                <a:latin typeface="+mn-lt"/>
                <a:ea typeface="+mn-ea"/>
                <a:cs typeface="+mn-cs"/>
                <a:hlinkClick r:id="rId4"/>
              </a:rPr>
              <a:t>engineering jargon to showcase real Etsy goods</a:t>
            </a:r>
            <a:r>
              <a:rPr lang="en-US" sz="1200" b="0" i="0" kern="1200" dirty="0">
                <a:solidFill>
                  <a:schemeClr val="tx1"/>
                </a:solidFill>
                <a:effectLst/>
                <a:latin typeface="+mn-lt"/>
                <a:ea typeface="+mn-ea"/>
                <a:cs typeface="+mn-cs"/>
              </a:rPr>
              <a:t>, the e-commerce company sought out to show that code and craft are one in the same. David Schiff, the chief creative officer of the campaign, described the ads as a recruitment and branding campaign in one. He said, "Lots of people know Etsy is a killer repository of unique, crafted products. But most people have no idea that behind all that craft is a tech powerhouse." This campaign is a great example of an employer applying their brand to a campaign.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Etsy’s has</a:t>
            </a:r>
            <a:r>
              <a:rPr lang="en-US" sz="1200" b="0" i="0" kern="1200" baseline="0" dirty="0">
                <a:solidFill>
                  <a:schemeClr val="tx1"/>
                </a:solidFill>
                <a:effectLst/>
                <a:latin typeface="+mn-lt"/>
                <a:ea typeface="+mn-ea"/>
                <a:cs typeface="+mn-cs"/>
              </a:rPr>
              <a:t> a blog, an video engineering series  by the name of “Code as Craft”.</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https://www.etsy.com/codeascraft/talks – video series</a:t>
            </a:r>
          </a:p>
          <a:p>
            <a:r>
              <a:rPr lang="en-US" sz="1200" b="0" i="0" kern="1200" baseline="0" dirty="0">
                <a:solidFill>
                  <a:schemeClr val="tx1"/>
                </a:solidFill>
                <a:effectLst/>
                <a:latin typeface="+mn-lt"/>
                <a:ea typeface="+mn-ea"/>
                <a:cs typeface="+mn-cs"/>
              </a:rPr>
              <a:t>https://www.slideshare.net/chaddickerson/code-as-craft-building-a-strong-engineering-culture-at-etsy – </a:t>
            </a:r>
            <a:r>
              <a:rPr lang="en-US" sz="1200" b="0" i="0" kern="1200" baseline="0" dirty="0" err="1">
                <a:solidFill>
                  <a:schemeClr val="tx1"/>
                </a:solidFill>
                <a:effectLst/>
                <a:latin typeface="+mn-lt"/>
                <a:ea typeface="+mn-ea"/>
                <a:cs typeface="+mn-cs"/>
              </a:rPr>
              <a:t>slideshare</a:t>
            </a:r>
            <a:r>
              <a:rPr lang="en-US" sz="1200" b="0" i="0" kern="1200" baseline="0" dirty="0">
                <a:solidFill>
                  <a:schemeClr val="tx1"/>
                </a:solidFill>
                <a:effectLst/>
                <a:latin typeface="+mn-lt"/>
                <a:ea typeface="+mn-ea"/>
                <a:cs typeface="+mn-cs"/>
              </a:rPr>
              <a:t> presentations - over 108k views</a:t>
            </a:r>
          </a:p>
          <a:p>
            <a:r>
              <a:rPr lang="en-US" dirty="0"/>
              <a:t>http://avc.com/2010/02/code-as-craft/</a:t>
            </a:r>
          </a:p>
        </p:txBody>
      </p:sp>
      <p:sp>
        <p:nvSpPr>
          <p:cNvPr id="4" name="Slide Number Placeholder 3"/>
          <p:cNvSpPr>
            <a:spLocks noGrp="1"/>
          </p:cNvSpPr>
          <p:nvPr>
            <p:ph type="sldNum" sz="quarter" idx="10"/>
          </p:nvPr>
        </p:nvSpPr>
        <p:spPr/>
        <p:txBody>
          <a:bodyPr/>
          <a:lstStyle/>
          <a:p>
            <a:fld id="{EAB2ED48-CB81-4154-9C47-C59D5B97DC70}" type="slidenum">
              <a:rPr lang="en-US" smtClean="0"/>
              <a:t>20</a:t>
            </a:fld>
            <a:endParaRPr lang="en-US"/>
          </a:p>
        </p:txBody>
      </p:sp>
    </p:spTree>
    <p:extLst>
      <p:ext uri="{BB962C8B-B14F-4D97-AF65-F5344CB8AC3E}">
        <p14:creationId xmlns:p14="http://schemas.microsoft.com/office/powerpoint/2010/main" val="125071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https://www.youtube.com/watch?v=2GlqOuodYrA</a:t>
            </a:r>
          </a:p>
          <a:p>
            <a:endParaRPr lang="en-US" dirty="0"/>
          </a:p>
          <a:p>
            <a:r>
              <a:rPr lang="en-US" dirty="0"/>
              <a:t>http://www.therecruitingnerd.com/</a:t>
            </a:r>
          </a:p>
          <a:p>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21</a:t>
            </a:fld>
            <a:endParaRPr lang="en-US"/>
          </a:p>
        </p:txBody>
      </p:sp>
    </p:spTree>
    <p:extLst>
      <p:ext uri="{BB962C8B-B14F-4D97-AF65-F5344CB8AC3E}">
        <p14:creationId xmlns:p14="http://schemas.microsoft.com/office/powerpoint/2010/main" val="4005802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IKEA took advantage of it’s own boxes by including “Career Instructions” in each box.</a:t>
            </a:r>
            <a:r>
              <a:rPr lang="en-US" sz="1200" b="0" i="0" kern="1200" baseline="0" dirty="0">
                <a:solidFill>
                  <a:schemeClr val="tx1"/>
                </a:solidFill>
                <a:effectLst/>
                <a:latin typeface="+mn-lt"/>
                <a:ea typeface="+mn-ea"/>
                <a:cs typeface="+mn-cs"/>
              </a:rPr>
              <a:t> They had 4285 applicants and 280 hires thru this channel when opening up their new Australian Mega Store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http://www.halogensoftware.com/blog/5-reasons-ikeas-australian-recruitment-campaign-is-brilliant.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TSA took advantage of the</a:t>
            </a:r>
            <a:r>
              <a:rPr lang="en-US" sz="1200" b="0" i="0" kern="1200" baseline="0" dirty="0">
                <a:solidFill>
                  <a:schemeClr val="tx1"/>
                </a:solidFill>
                <a:effectLst/>
                <a:latin typeface="+mn-lt"/>
                <a:ea typeface="+mn-ea"/>
                <a:cs typeface="+mn-cs"/>
              </a:rPr>
              <a:t> pizza companies customers – they bought ad space on a Pizza box that was delivered near the airport - https://jobmob.co.il/blog/creative-recruitment-advertising/</a:t>
            </a:r>
          </a:p>
          <a:p>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22</a:t>
            </a:fld>
            <a:endParaRPr lang="en-US"/>
          </a:p>
        </p:txBody>
      </p:sp>
    </p:spTree>
    <p:extLst>
      <p:ext uri="{BB962C8B-B14F-4D97-AF65-F5344CB8AC3E}">
        <p14:creationId xmlns:p14="http://schemas.microsoft.com/office/powerpoint/2010/main" val="1628391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Examples of Recruitment</a:t>
            </a:r>
            <a:r>
              <a:rPr lang="en-US" b="1" baseline="0" dirty="0"/>
              <a:t> Videos</a:t>
            </a:r>
          </a:p>
          <a:p>
            <a:r>
              <a:rPr lang="en-US" dirty="0"/>
              <a:t>https://good.co/blog/15-best-recruitment-videos/</a:t>
            </a:r>
          </a:p>
          <a:p>
            <a:r>
              <a:rPr lang="en-US" dirty="0"/>
              <a:t>https://good.co/blog/the-top-15-recruitment-videos-of-2016/</a:t>
            </a:r>
          </a:p>
          <a:p>
            <a:endParaRPr lang="en-US" dirty="0"/>
          </a:p>
          <a:p>
            <a:endParaRPr lang="en-US" dirty="0"/>
          </a:p>
          <a:p>
            <a:endParaRPr lang="en-US" dirty="0"/>
          </a:p>
          <a:p>
            <a:r>
              <a:rPr lang="en-US" b="1" dirty="0"/>
              <a:t>Twitter</a:t>
            </a:r>
            <a:r>
              <a:rPr lang="en-US" dirty="0"/>
              <a:t> - https://www.youtube.com/watch?v=vccZkELgEsU&amp;feature=youtu.be</a:t>
            </a:r>
          </a:p>
          <a:p>
            <a:r>
              <a:rPr lang="en-US" dirty="0"/>
              <a:t>Twitter wanted to have more creativity</a:t>
            </a:r>
            <a:r>
              <a:rPr lang="en-US" baseline="0" dirty="0"/>
              <a:t> in their recruitment messages to showcase the company culture. During Hack Week, they challenged employees to create both the best and worst recruiting videos of all time for their “Join the Flock” campaign. The winning video while funny also included hiring information and a snippet from CEO Dick Costello. </a:t>
            </a:r>
          </a:p>
          <a:p>
            <a:endParaRPr lang="en-US" baseline="0" dirty="0"/>
          </a:p>
          <a:p>
            <a:r>
              <a:rPr lang="en-US" b="1" baseline="0" dirty="0"/>
              <a:t>Shopify </a:t>
            </a:r>
            <a:r>
              <a:rPr lang="en-US" baseline="0" dirty="0"/>
              <a:t>– Draw the Owl - https://www.youtube.com/watch?v=dwSe2imUyvg</a:t>
            </a:r>
          </a:p>
          <a:p>
            <a:endParaRPr lang="en-US" baseline="0" dirty="0"/>
          </a:p>
          <a:p>
            <a:r>
              <a:rPr lang="en-US" baseline="0" dirty="0"/>
              <a:t>Dropbox – Why I love Dropbox campaign done with puppets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23</a:t>
            </a:fld>
            <a:endParaRPr lang="en-US"/>
          </a:p>
        </p:txBody>
      </p:sp>
    </p:spTree>
    <p:extLst>
      <p:ext uri="{BB962C8B-B14F-4D97-AF65-F5344CB8AC3E}">
        <p14:creationId xmlns:p14="http://schemas.microsoft.com/office/powerpoint/2010/main" val="2782275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FormaShape</a:t>
            </a:r>
            <a:r>
              <a:rPr lang="en-US" dirty="0"/>
              <a:t> – put a billboard</a:t>
            </a:r>
            <a:r>
              <a:rPr lang="en-US" baseline="0" dirty="0"/>
              <a:t> outside their plant – “Trespassers Will be Hired” – they received 100’s of applications and a lot of free publicity</a:t>
            </a:r>
          </a:p>
          <a:p>
            <a:endParaRPr lang="en-US" baseline="0" dirty="0"/>
          </a:p>
          <a:p>
            <a:r>
              <a:rPr lang="en-US" baseline="0" dirty="0"/>
              <a:t>EA Canada uses “super secret nerd language” to recruit - http://adland.tv/content/ea-canada-aggressively-recruiting-using-super-secret-nerd-language</a:t>
            </a:r>
          </a:p>
          <a:p>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24</a:t>
            </a:fld>
            <a:endParaRPr lang="en-US"/>
          </a:p>
        </p:txBody>
      </p:sp>
    </p:spTree>
    <p:extLst>
      <p:ext uri="{BB962C8B-B14F-4D97-AF65-F5344CB8AC3E}">
        <p14:creationId xmlns:p14="http://schemas.microsoft.com/office/powerpoint/2010/main" val="2478913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http://adsoftheworld.com/media/ambient/shield_security_jobcases</a:t>
            </a:r>
          </a:p>
          <a:p>
            <a:r>
              <a:rPr lang="en-US" dirty="0"/>
              <a:t>https://jobmob.co.il/blog/creative-recruitment-advertising/</a:t>
            </a:r>
          </a:p>
          <a:p>
            <a:endParaRPr lang="en-US" dirty="0"/>
          </a:p>
          <a:p>
            <a:r>
              <a:rPr lang="en-US" dirty="0"/>
              <a:t>Shield</a:t>
            </a:r>
            <a:r>
              <a:rPr lang="en-US" baseline="0" dirty="0"/>
              <a:t> Security Needed to hire security personnel so they came up with a unique way to “target” their applicants. They created a briefcase that has it went thru the scanners the security personnel could see the recruitment message. Supreme Security used a similar tactic</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25</a:t>
            </a:fld>
            <a:endParaRPr lang="en-US"/>
          </a:p>
        </p:txBody>
      </p:sp>
    </p:spTree>
    <p:extLst>
      <p:ext uri="{BB962C8B-B14F-4D97-AF65-F5344CB8AC3E}">
        <p14:creationId xmlns:p14="http://schemas.microsoft.com/office/powerpoint/2010/main" val="1908116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Intuit’s Amanda Hippe changed her pitch as she reached out to UX professionals. She conducted interviews</a:t>
            </a:r>
            <a:r>
              <a:rPr lang="en-US" baseline="0" dirty="0"/>
              <a:t> with current UX designers on why they decided to come here. What attracted them, what have they learned since coming here, what would they change. She then interviewed UX applicants from competitors. Asking questions like what would make you consider leaving a job you love? She took this information and she changed her recruiting pitch and has now successfully recruited top talent from Twitter, Google, Facebook, LinkedIn</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26</a:t>
            </a:fld>
            <a:endParaRPr lang="en-US"/>
          </a:p>
        </p:txBody>
      </p:sp>
    </p:spTree>
    <p:extLst>
      <p:ext uri="{BB962C8B-B14F-4D97-AF65-F5344CB8AC3E}">
        <p14:creationId xmlns:p14="http://schemas.microsoft.com/office/powerpoint/2010/main" val="1164180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different recruiting channels</a:t>
            </a:r>
            <a:r>
              <a:rPr lang="en-US" baseline="0" dirty="0"/>
              <a:t> to find talent</a:t>
            </a:r>
          </a:p>
          <a:p>
            <a:endParaRPr lang="en-US" baseline="0" dirty="0"/>
          </a:p>
          <a:p>
            <a:r>
              <a:rPr lang="en-US" b="1" baseline="0" dirty="0"/>
              <a:t>Amazon put an ad out on Tinder </a:t>
            </a:r>
            <a:r>
              <a:rPr lang="en-US" baseline="0" dirty="0"/>
              <a:t>- https://www.jibe.com/blog/recruiting-ideas-5-innovative-talent-acquisition-campaigns-from-2015/</a:t>
            </a:r>
          </a:p>
          <a:p>
            <a:r>
              <a:rPr lang="en-US" b="1" baseline="0" dirty="0"/>
              <a:t>American Airlines Hosted a Speed Dating event </a:t>
            </a:r>
            <a:r>
              <a:rPr lang="en-US" baseline="0" dirty="0"/>
              <a:t>– they had a gallery walk on the bottom floor and hiring managers on the 2</a:t>
            </a:r>
            <a:r>
              <a:rPr lang="en-US" baseline="30000" dirty="0"/>
              <a:t>nd</a:t>
            </a:r>
            <a:r>
              <a:rPr lang="en-US" baseline="0" dirty="0"/>
              <a:t> floor. Applicants were able to explore their interest then go upstairs and find hiring managers to introduce themselves to</a:t>
            </a:r>
          </a:p>
          <a:p>
            <a:r>
              <a:rPr lang="en-US" b="1" baseline="0" dirty="0"/>
              <a:t>Quicken Loans </a:t>
            </a:r>
            <a:r>
              <a:rPr lang="en-US" baseline="0" dirty="0"/>
              <a:t>armed their employees with the ability to offer interviews to service professionals that stood out in their day to day interactions</a:t>
            </a:r>
          </a:p>
          <a:p>
            <a:endParaRPr lang="en-US" baseline="0" dirty="0"/>
          </a:p>
          <a:p>
            <a:r>
              <a:rPr lang="en-US" dirty="0"/>
              <a:t>http://360.talentegg.ca/2015/10/how-speed-interviews-put-your-gen-y-recruitment-efforts-in-the-fast-lane/</a:t>
            </a:r>
          </a:p>
        </p:txBody>
      </p:sp>
      <p:sp>
        <p:nvSpPr>
          <p:cNvPr id="4" name="Slide Number Placeholder 3"/>
          <p:cNvSpPr>
            <a:spLocks noGrp="1"/>
          </p:cNvSpPr>
          <p:nvPr>
            <p:ph type="sldNum" sz="quarter" idx="10"/>
          </p:nvPr>
        </p:nvSpPr>
        <p:spPr/>
        <p:txBody>
          <a:bodyPr/>
          <a:lstStyle/>
          <a:p>
            <a:fld id="{EAB2ED48-CB81-4154-9C47-C59D5B97DC70}" type="slidenum">
              <a:rPr lang="en-US" smtClean="0"/>
              <a:t>27</a:t>
            </a:fld>
            <a:endParaRPr lang="en-US"/>
          </a:p>
        </p:txBody>
      </p:sp>
    </p:spTree>
    <p:extLst>
      <p:ext uri="{BB962C8B-B14F-4D97-AF65-F5344CB8AC3E}">
        <p14:creationId xmlns:p14="http://schemas.microsoft.com/office/powerpoint/2010/main" val="2563126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shout out to Gail Houston!  Although Jim was a presenter, Gail found 90% of this stuff.  Send her a note at</a:t>
            </a:r>
            <a:r>
              <a:rPr lang="en-US" baseline="0" dirty="0"/>
              <a:t> gail_houston@intuit.com with the subject line “Thanks for blowing my mind at the DFW-TRN meeting”</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28</a:t>
            </a:fld>
            <a:endParaRPr lang="en-US"/>
          </a:p>
        </p:txBody>
      </p:sp>
    </p:spTree>
    <p:extLst>
      <p:ext uri="{BB962C8B-B14F-4D97-AF65-F5344CB8AC3E}">
        <p14:creationId xmlns:p14="http://schemas.microsoft.com/office/powerpoint/2010/main" val="48758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C60B1-34AD-4DA1-96F0-3229DA81B77F}" type="slidenum">
              <a:rPr lang="en-US" smtClean="0"/>
              <a:pPr/>
              <a:t>3</a:t>
            </a:fld>
            <a:endParaRPr lang="en-US"/>
          </a:p>
        </p:txBody>
      </p:sp>
    </p:spTree>
    <p:extLst>
      <p:ext uri="{BB962C8B-B14F-4D97-AF65-F5344CB8AC3E}">
        <p14:creationId xmlns:p14="http://schemas.microsoft.com/office/powerpoint/2010/main" val="309015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B2ED48-CB81-4154-9C47-C59D5B97DC70}" type="slidenum">
              <a:rPr lang="en-US" smtClean="0"/>
              <a:t>4</a:t>
            </a:fld>
            <a:endParaRPr lang="en-US"/>
          </a:p>
        </p:txBody>
      </p:sp>
    </p:spTree>
    <p:extLst>
      <p:ext uri="{BB962C8B-B14F-4D97-AF65-F5344CB8AC3E}">
        <p14:creationId xmlns:p14="http://schemas.microsoft.com/office/powerpoint/2010/main" val="1891746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4029" y="4269921"/>
            <a:ext cx="5486400" cy="3600450"/>
          </a:xfrm>
        </p:spPr>
        <p:txBody>
          <a:bodyPr/>
          <a:lstStyle/>
          <a:p>
            <a:r>
              <a:rPr lang="en-US" sz="1100" dirty="0"/>
              <a:t>Sourcecon</a:t>
            </a:r>
            <a:r>
              <a:rPr lang="en-US" sz="1100" baseline="0" dirty="0"/>
              <a:t> Competition </a:t>
            </a:r>
          </a:p>
          <a:p>
            <a:r>
              <a:rPr lang="en-US" sz="1100" dirty="0"/>
              <a:t>https://www.eremedia.com/sourcecon/human-vs-machine-who-sources-best-the-results-of-the-2017-grandmaster-competition/</a:t>
            </a:r>
          </a:p>
          <a:p>
            <a:r>
              <a:rPr lang="en-US" sz="1100" dirty="0"/>
              <a:t>http://timsackett.com/2017/03/29/in-human-vs-machine-you-need-some-machines-on-your-team/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hlinkClick r:id="rId3"/>
              </a:rPr>
              <a:t>https://trymya.io/</a:t>
            </a:r>
            <a:endParaRPr lang="en-US" sz="1100" dirty="0"/>
          </a:p>
          <a:p>
            <a:endParaRPr lang="en-US" sz="1100" dirty="0"/>
          </a:p>
          <a:p>
            <a:endParaRPr lang="en-US" sz="1100" dirty="0"/>
          </a:p>
          <a:p>
            <a:r>
              <a:rPr lang="en-US" sz="1100" dirty="0"/>
              <a:t>Machine was a product called </a:t>
            </a:r>
            <a:r>
              <a:rPr lang="en-US" sz="1100" dirty="0" err="1"/>
              <a:t>Brilent</a:t>
            </a:r>
            <a:r>
              <a:rPr lang="en-US" sz="1100" dirty="0"/>
              <a:t>.</a:t>
            </a:r>
            <a:r>
              <a:rPr lang="en-US" sz="1100" baseline="0" dirty="0"/>
              <a:t> This is a candidate matching software tool.</a:t>
            </a:r>
          </a:p>
          <a:p>
            <a:r>
              <a:rPr lang="en-US" sz="1100" baseline="0" dirty="0"/>
              <a:t>Sourcers and machine had to search thru 5500 resumes and find the appropriate candidates and eventual hire for 3 jobs.</a:t>
            </a:r>
          </a:p>
          <a:p>
            <a:endParaRPr lang="en-US" sz="1100" baseline="0" dirty="0"/>
          </a:p>
          <a:p>
            <a:endParaRPr lang="en-US" sz="1100" dirty="0"/>
          </a:p>
          <a:p>
            <a:r>
              <a:rPr lang="en-US" sz="1100" dirty="0"/>
              <a:t>https://www.forbes.com/sites/louisefron/2016/07/12/how-a-i-is-about-to-disrupt-corporate-recruiting/#45ae74073ba2</a:t>
            </a:r>
          </a:p>
          <a:p>
            <a:r>
              <a:rPr lang="en-US" sz="1100" dirty="0"/>
              <a:t>http://timsackett.com/2017/03/28/t3-ideal-a-i-for-recruiting/</a:t>
            </a:r>
          </a:p>
          <a:p>
            <a:r>
              <a:rPr lang="en-US" sz="1100" dirty="0"/>
              <a:t>https://www.smartrecruiters.com/blog/meetup-report-rise-of-the-machines-machine-learning-and-ai-takeover-recruiting/</a:t>
            </a:r>
          </a:p>
          <a:p>
            <a:r>
              <a:rPr lang="en-US" sz="1100" dirty="0"/>
              <a:t> </a:t>
            </a:r>
          </a:p>
          <a:p>
            <a:r>
              <a:rPr lang="en-US" sz="1100" b="1" dirty="0"/>
              <a:t>AI Recruiting</a:t>
            </a:r>
            <a:r>
              <a:rPr lang="en-US" sz="1100" b="1" baseline="0" dirty="0"/>
              <a:t> </a:t>
            </a:r>
            <a:r>
              <a:rPr lang="en-US" sz="1100" b="1" dirty="0"/>
              <a:t>Tools </a:t>
            </a:r>
          </a:p>
          <a:p>
            <a:r>
              <a:rPr lang="en-US" sz="1100" b="1" dirty="0" err="1"/>
              <a:t>Brilent</a:t>
            </a:r>
            <a:r>
              <a:rPr lang="en-US" sz="1100" b="1" baseline="0" dirty="0"/>
              <a:t> </a:t>
            </a:r>
            <a:r>
              <a:rPr lang="en-US" sz="1100" baseline="0" dirty="0"/>
              <a:t>– candidate matching software used in 2017 Grand Master Sourcing Contest – Machine vs Human. Incorporates graph search (did the search in 3.2 seconds – that should totally blow your mind)</a:t>
            </a:r>
            <a:endParaRPr lang="en-US" sz="1100" dirty="0"/>
          </a:p>
          <a:p>
            <a:r>
              <a:rPr lang="en-US" sz="1100" b="1" dirty="0"/>
              <a:t>Ideal </a:t>
            </a:r>
            <a:r>
              <a:rPr lang="en-US" sz="1100" dirty="0"/>
              <a:t>– screen resumes, uncover</a:t>
            </a:r>
            <a:r>
              <a:rPr lang="en-US" sz="1100" baseline="0" dirty="0"/>
              <a:t> past applicants. Reaches out to past applicants, does the initial screen and gives candidates a score of A-D. Fully integrated and built into your ATS</a:t>
            </a:r>
          </a:p>
          <a:p>
            <a:r>
              <a:rPr lang="en-US" sz="1100" b="1" baseline="0" dirty="0"/>
              <a:t>IBM’s Watson for Recruiting</a:t>
            </a:r>
          </a:p>
          <a:p>
            <a:r>
              <a:rPr lang="en-US" sz="1100" b="1" baseline="0" dirty="0"/>
              <a:t>Google’s Cloud Jobs API in partnership</a:t>
            </a:r>
            <a:r>
              <a:rPr lang="en-US" sz="1100" baseline="0" dirty="0"/>
              <a:t> with </a:t>
            </a:r>
            <a:r>
              <a:rPr lang="en-US" sz="1100" baseline="0" dirty="0" err="1"/>
              <a:t>Careerbuilder</a:t>
            </a:r>
            <a:r>
              <a:rPr lang="en-US" sz="1100" baseline="0" dirty="0"/>
              <a:t> and Dice</a:t>
            </a:r>
          </a:p>
          <a:p>
            <a:r>
              <a:rPr lang="en-US" sz="1100" b="1" baseline="0" dirty="0"/>
              <a:t>Entelo </a:t>
            </a:r>
            <a:r>
              <a:rPr lang="en-US" sz="1100" baseline="0" dirty="0"/>
              <a:t>– matches candidates social info to the resume</a:t>
            </a:r>
          </a:p>
          <a:p>
            <a:r>
              <a:rPr lang="en-US" sz="1100" b="1" baseline="0" dirty="0"/>
              <a:t>Restless Bandit </a:t>
            </a:r>
            <a:r>
              <a:rPr lang="en-US" sz="1100" baseline="0" dirty="0"/>
              <a:t>– searches companies database for past candidates</a:t>
            </a:r>
          </a:p>
          <a:p>
            <a:r>
              <a:rPr lang="en-US" sz="1100" b="1" baseline="0" dirty="0"/>
              <a:t>Amazing Hiring </a:t>
            </a:r>
            <a:r>
              <a:rPr lang="en-US" sz="1100" baseline="0" dirty="0"/>
              <a:t>– searches the web, analyzes data and presents top talent</a:t>
            </a:r>
          </a:p>
          <a:p>
            <a:endParaRPr lang="en-US" sz="1100" dirty="0"/>
          </a:p>
        </p:txBody>
      </p:sp>
      <p:sp>
        <p:nvSpPr>
          <p:cNvPr id="4" name="Slide Number Placeholder 3"/>
          <p:cNvSpPr>
            <a:spLocks noGrp="1"/>
          </p:cNvSpPr>
          <p:nvPr>
            <p:ph type="sldNum" sz="quarter" idx="10"/>
          </p:nvPr>
        </p:nvSpPr>
        <p:spPr/>
        <p:txBody>
          <a:bodyPr/>
          <a:lstStyle/>
          <a:p>
            <a:fld id="{EAB2ED48-CB81-4154-9C47-C59D5B97DC70}" type="slidenum">
              <a:rPr lang="en-US" smtClean="0"/>
              <a:t>5</a:t>
            </a:fld>
            <a:endParaRPr lang="en-US"/>
          </a:p>
        </p:txBody>
      </p:sp>
    </p:spTree>
    <p:extLst>
      <p:ext uri="{BB962C8B-B14F-4D97-AF65-F5344CB8AC3E}">
        <p14:creationId xmlns:p14="http://schemas.microsoft.com/office/powerpoint/2010/main" val="90679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Dutch Nursing Home allows 6 students live on site rent</a:t>
            </a:r>
            <a:r>
              <a:rPr lang="en-US" baseline="0" dirty="0"/>
              <a:t> free with the seniors. They are required to spend 30 hours a month with the seniors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http://www.pbs.org/newshour/rundown/dutch-retirement-home-offers-rent-free-housing-students-one-condition/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6</a:t>
            </a:fld>
            <a:endParaRPr lang="en-US"/>
          </a:p>
        </p:txBody>
      </p:sp>
    </p:spTree>
    <p:extLst>
      <p:ext uri="{BB962C8B-B14F-4D97-AF65-F5344CB8AC3E}">
        <p14:creationId xmlns:p14="http://schemas.microsoft.com/office/powerpoint/2010/main" val="119480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Uber</a:t>
            </a:r>
            <a:r>
              <a:rPr lang="en-US" baseline="0" dirty="0"/>
              <a:t> – Code the Road – </a:t>
            </a:r>
            <a:r>
              <a:rPr lang="en-US" dirty="0"/>
              <a:t>In an effort to recruiter more engineers. Uber sends</a:t>
            </a:r>
            <a:r>
              <a:rPr lang="en-US" baseline="0" dirty="0"/>
              <a:t> out a challenge to their passengers thru their app. Uber states they send out challenges based on geo location. They are given 3 challenges and then based on how they do they receive a score. If they do well they are invited to connect with a recruiter thru the Uber app.  </a:t>
            </a:r>
          </a:p>
          <a:p>
            <a:endParaRPr lang="en-US" baseline="0" dirty="0"/>
          </a:p>
          <a:p>
            <a:r>
              <a:rPr lang="en-US" baseline="0" dirty="0"/>
              <a:t>http://www.slate.com/blogs/future_tense/2016/03/29/uber_s_code_on_the_road_hacker_challenge_scouts_for_new_employees.html</a:t>
            </a:r>
          </a:p>
          <a:p>
            <a:r>
              <a:rPr lang="en-US" baseline="0" dirty="0"/>
              <a:t>http://www.businessinsider.com/uber-recruiting-engineers-through-in-app-coding-test-2016-3</a:t>
            </a:r>
          </a:p>
          <a:p>
            <a:endParaRPr lang="en-US" baseline="0" dirty="0"/>
          </a:p>
          <a:p>
            <a:endParaRPr lang="en-US" baseline="0" dirty="0"/>
          </a:p>
          <a:p>
            <a:r>
              <a:rPr lang="en-US" b="1" dirty="0"/>
              <a:t>Lyft</a:t>
            </a:r>
            <a:r>
              <a:rPr lang="en-US" dirty="0"/>
              <a:t> - http://ridesharedashboard.com/2014/09/09/inside-lyft-driver-recruiting-program/ - this is a campaign that turns</a:t>
            </a:r>
            <a:r>
              <a:rPr lang="en-US" baseline="0" dirty="0"/>
              <a:t> drivers into recruiters and gives them the opportunity to earn money by mentoring recruits</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7</a:t>
            </a:fld>
            <a:endParaRPr lang="en-US"/>
          </a:p>
        </p:txBody>
      </p:sp>
    </p:spTree>
    <p:extLst>
      <p:ext uri="{BB962C8B-B14F-4D97-AF65-F5344CB8AC3E}">
        <p14:creationId xmlns:p14="http://schemas.microsoft.com/office/powerpoint/2010/main" val="127937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B2ED48-CB81-4154-9C47-C59D5B97DC70}" type="slidenum">
              <a:rPr lang="en-US" smtClean="0"/>
              <a:t>8</a:t>
            </a:fld>
            <a:endParaRPr lang="en-US"/>
          </a:p>
        </p:txBody>
      </p:sp>
    </p:spTree>
    <p:extLst>
      <p:ext uri="{BB962C8B-B14F-4D97-AF65-F5344CB8AC3E}">
        <p14:creationId xmlns:p14="http://schemas.microsoft.com/office/powerpoint/2010/main" val="122235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https://www.cornerstoneondemand.com/rework/latest-recruiting-tool-virtual-reality</a:t>
            </a:r>
          </a:p>
          <a:p>
            <a:r>
              <a:rPr lang="en-US" dirty="0"/>
              <a:t>http://people-corner.com/virtual-reality-in-recruitment/</a:t>
            </a:r>
          </a:p>
          <a:p>
            <a:r>
              <a:rPr lang="en-US" dirty="0"/>
              <a:t>http://www.recruitingblogs.com/profiles/blogs/vr-new-possibilities-for-virtual-reality-in-recruiting</a:t>
            </a:r>
          </a:p>
          <a:p>
            <a:r>
              <a:rPr lang="en-US" dirty="0"/>
              <a:t>http://www.talenteconomy.io/2017/03/13/firm-uses-virtual-reality-recruit-others-follow/</a:t>
            </a:r>
          </a:p>
          <a:p>
            <a:endParaRPr lang="en-US" dirty="0"/>
          </a:p>
          <a:p>
            <a:endParaRPr lang="en-US" dirty="0"/>
          </a:p>
          <a:p>
            <a:r>
              <a:rPr lang="en-US" dirty="0"/>
              <a:t>Many companies today like</a:t>
            </a:r>
            <a:r>
              <a:rPr lang="en-US" baseline="0" dirty="0"/>
              <a:t> Jet, General Mills and Intuit are using virtual reality to recruit talent. If you can give potential applicants a peak into your world, share your culture you might be able to entice them to interview. General Mills might be showing someone their headquarters, while Deutsche </a:t>
            </a:r>
            <a:r>
              <a:rPr lang="en-US" baseline="0" dirty="0" err="1"/>
              <a:t>Bahn</a:t>
            </a:r>
            <a:r>
              <a:rPr lang="en-US" baseline="0" dirty="0"/>
              <a:t> will let their applicants peer over the shoulder of someone working on the railways. The </a:t>
            </a:r>
            <a:r>
              <a:rPr lang="en-US" baseline="0" dirty="0" err="1"/>
              <a:t>CommonWealth</a:t>
            </a:r>
            <a:r>
              <a:rPr lang="en-US" baseline="0" dirty="0"/>
              <a:t> Bank of Australia will use VR to take their applicants thru challenges in order to change the perception that they are a old fashion place to work.  Intuit sent VR glasses to 50 applicants to give them a peak behind the curtain and entice them to interview. </a:t>
            </a:r>
            <a:endParaRPr lang="en-US" dirty="0"/>
          </a:p>
        </p:txBody>
      </p:sp>
      <p:sp>
        <p:nvSpPr>
          <p:cNvPr id="4" name="Slide Number Placeholder 3"/>
          <p:cNvSpPr>
            <a:spLocks noGrp="1"/>
          </p:cNvSpPr>
          <p:nvPr>
            <p:ph type="sldNum" sz="quarter" idx="10"/>
          </p:nvPr>
        </p:nvSpPr>
        <p:spPr/>
        <p:txBody>
          <a:bodyPr/>
          <a:lstStyle/>
          <a:p>
            <a:fld id="{EAB2ED48-CB81-4154-9C47-C59D5B97DC70}" type="slidenum">
              <a:rPr lang="en-US" smtClean="0"/>
              <a:t>9</a:t>
            </a:fld>
            <a:endParaRPr lang="en-US"/>
          </a:p>
        </p:txBody>
      </p:sp>
    </p:spTree>
    <p:extLst>
      <p:ext uri="{BB962C8B-B14F-4D97-AF65-F5344CB8AC3E}">
        <p14:creationId xmlns:p14="http://schemas.microsoft.com/office/powerpoint/2010/main" val="383060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B04EB6-2448-4A48-880E-A83A327D70E5}"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70046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04EB6-2448-4A48-880E-A83A327D70E5}"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294432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04EB6-2448-4A48-880E-A83A327D70E5}"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70431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04EB6-2448-4A48-880E-A83A327D70E5}"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3771491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B04EB6-2448-4A48-880E-A83A327D70E5}"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212482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B04EB6-2448-4A48-880E-A83A327D70E5}"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752944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B04EB6-2448-4A48-880E-A83A327D70E5}"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2530395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B04EB6-2448-4A48-880E-A83A327D70E5}"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3397257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04EB6-2448-4A48-880E-A83A327D70E5}" type="datetimeFigureOut">
              <a:rPr lang="en-US" smtClean="0"/>
              <a:t>4/6/2017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423082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04EB6-2448-4A48-880E-A83A327D70E5}"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65929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04EB6-2448-4A48-880E-A83A327D70E5}"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F67DF-8461-4FA0-AA0E-12F70657D53B}" type="slidenum">
              <a:rPr lang="en-US" smtClean="0"/>
              <a:t>‹#›</a:t>
            </a:fld>
            <a:endParaRPr lang="en-US"/>
          </a:p>
        </p:txBody>
      </p:sp>
    </p:spTree>
    <p:extLst>
      <p:ext uri="{BB962C8B-B14F-4D97-AF65-F5344CB8AC3E}">
        <p14:creationId xmlns:p14="http://schemas.microsoft.com/office/powerpoint/2010/main" val="232437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04EB6-2448-4A48-880E-A83A327D70E5}" type="datetimeFigureOut">
              <a:rPr lang="en-US" smtClean="0"/>
              <a:t>4/6/2017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F67DF-8461-4FA0-AA0E-12F70657D53B}" type="slidenum">
              <a:rPr lang="en-US" smtClean="0"/>
              <a:t>‹#›</a:t>
            </a:fld>
            <a:endParaRPr lang="en-US"/>
          </a:p>
        </p:txBody>
      </p:sp>
    </p:spTree>
    <p:extLst>
      <p:ext uri="{BB962C8B-B14F-4D97-AF65-F5344CB8AC3E}">
        <p14:creationId xmlns:p14="http://schemas.microsoft.com/office/powerpoint/2010/main" val="2269044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28601"/>
            <a:ext cx="8991600" cy="1470025"/>
          </a:xfrm>
          <a:solidFill>
            <a:srgbClr val="FF0000"/>
          </a:solidFill>
        </p:spPr>
        <p:txBody>
          <a:bodyPr>
            <a:normAutofit fontScale="90000"/>
          </a:bodyPr>
          <a:lstStyle/>
          <a:p>
            <a:r>
              <a:rPr lang="en-US" sz="5300" b="1" dirty="0"/>
              <a:t>Are you crazy enough to try?</a:t>
            </a:r>
            <a:br>
              <a:rPr lang="en-US" b="1" dirty="0"/>
            </a:br>
            <a:r>
              <a:rPr lang="en-US" sz="3100" dirty="0"/>
              <a:t>Updated Tools and Techniques that will blow your mind</a:t>
            </a:r>
            <a:br>
              <a:rPr lang="en-US" sz="2800" dirty="0"/>
            </a:br>
            <a:r>
              <a:rPr lang="en-US" sz="2800" dirty="0"/>
              <a:t>Part 3</a:t>
            </a:r>
          </a:p>
        </p:txBody>
      </p:sp>
      <p:sp>
        <p:nvSpPr>
          <p:cNvPr id="3" name="Subtitle 2"/>
          <p:cNvSpPr>
            <a:spLocks noGrp="1"/>
          </p:cNvSpPr>
          <p:nvPr>
            <p:ph type="subTitle" idx="1"/>
          </p:nvPr>
        </p:nvSpPr>
        <p:spPr>
          <a:xfrm>
            <a:off x="1600200" y="5715000"/>
            <a:ext cx="8991600" cy="1066800"/>
          </a:xfrm>
        </p:spPr>
        <p:txBody>
          <a:bodyPr>
            <a:normAutofit fontScale="70000" lnSpcReduction="20000"/>
          </a:bodyPr>
          <a:lstStyle/>
          <a:p>
            <a:r>
              <a:rPr lang="en-US" sz="4600" b="1" dirty="0"/>
              <a:t>DFW TRN – April 2017</a:t>
            </a:r>
          </a:p>
          <a:p>
            <a:endParaRPr lang="en-US" dirty="0">
              <a:solidFill>
                <a:schemeClr val="tx1"/>
              </a:solidFill>
            </a:endParaRPr>
          </a:p>
          <a:p>
            <a:r>
              <a:rPr lang="en-US" dirty="0">
                <a:solidFill>
                  <a:schemeClr val="tx1"/>
                </a:solidFill>
              </a:rPr>
              <a:t>Jim Schnyder @</a:t>
            </a:r>
            <a:r>
              <a:rPr lang="en-US" dirty="0" err="1">
                <a:solidFill>
                  <a:schemeClr val="tx1"/>
                </a:solidFill>
              </a:rPr>
              <a:t>jimschnyder</a:t>
            </a:r>
            <a:r>
              <a:rPr lang="en-US" dirty="0">
                <a:solidFill>
                  <a:schemeClr val="tx1"/>
                </a:solidFill>
              </a:rPr>
              <a:t>  - PepsiCo    Gail Houston @</a:t>
            </a:r>
            <a:r>
              <a:rPr lang="en-US" dirty="0" err="1">
                <a:solidFill>
                  <a:schemeClr val="tx1"/>
                </a:solidFill>
              </a:rPr>
              <a:t>ghouston</a:t>
            </a:r>
            <a:r>
              <a:rPr lang="en-US" dirty="0">
                <a:solidFill>
                  <a:schemeClr val="tx1"/>
                </a:solidFill>
              </a:rPr>
              <a:t>  - Intuit </a:t>
            </a:r>
          </a:p>
        </p:txBody>
      </p:sp>
      <p:pic>
        <p:nvPicPr>
          <p:cNvPr id="11270" name="Picture 6" descr="http://www.throughrosetintedglasses.com/wp-content/uploads/2012/02/exploding-hea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981201"/>
            <a:ext cx="4495800" cy="338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6467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Ramping up the Referrals</a:t>
            </a:r>
          </a:p>
        </p:txBody>
      </p:sp>
      <p:pic>
        <p:nvPicPr>
          <p:cNvPr id="3" name="Picture 2"/>
          <p:cNvPicPr>
            <a:picLocks noChangeAspect="1"/>
          </p:cNvPicPr>
          <p:nvPr/>
        </p:nvPicPr>
        <p:blipFill>
          <a:blip r:embed="rId3"/>
          <a:stretch>
            <a:fillRect/>
          </a:stretch>
        </p:blipFill>
        <p:spPr>
          <a:xfrm>
            <a:off x="312891" y="1451159"/>
            <a:ext cx="2881247" cy="4665196"/>
          </a:xfrm>
          <a:prstGeom prst="rect">
            <a:avLst/>
          </a:prstGeom>
        </p:spPr>
      </p:pic>
      <p:pic>
        <p:nvPicPr>
          <p:cNvPr id="4" name="Picture 3"/>
          <p:cNvPicPr>
            <a:picLocks noChangeAspect="1"/>
          </p:cNvPicPr>
          <p:nvPr/>
        </p:nvPicPr>
        <p:blipFill>
          <a:blip r:embed="rId4"/>
          <a:stretch>
            <a:fillRect/>
          </a:stretch>
        </p:blipFill>
        <p:spPr>
          <a:xfrm>
            <a:off x="4239987" y="2370747"/>
            <a:ext cx="6987910" cy="3414712"/>
          </a:xfrm>
          <a:prstGeom prst="rect">
            <a:avLst/>
          </a:prstGeom>
        </p:spPr>
      </p:pic>
    </p:spTree>
    <p:extLst>
      <p:ext uri="{BB962C8B-B14F-4D97-AF65-F5344CB8AC3E}">
        <p14:creationId xmlns:p14="http://schemas.microsoft.com/office/powerpoint/2010/main" val="215477668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Tools to Make It Competitive</a:t>
            </a:r>
          </a:p>
        </p:txBody>
      </p:sp>
      <p:pic>
        <p:nvPicPr>
          <p:cNvPr id="6" name="Picture 5"/>
          <p:cNvPicPr>
            <a:picLocks noChangeAspect="1"/>
          </p:cNvPicPr>
          <p:nvPr/>
        </p:nvPicPr>
        <p:blipFill>
          <a:blip r:embed="rId3"/>
          <a:stretch>
            <a:fillRect/>
          </a:stretch>
        </p:blipFill>
        <p:spPr>
          <a:xfrm>
            <a:off x="2348360" y="1507757"/>
            <a:ext cx="7495279" cy="4890145"/>
          </a:xfrm>
          <a:prstGeom prst="rect">
            <a:avLst/>
          </a:prstGeom>
        </p:spPr>
      </p:pic>
    </p:spTree>
    <p:extLst>
      <p:ext uri="{BB962C8B-B14F-4D97-AF65-F5344CB8AC3E}">
        <p14:creationId xmlns:p14="http://schemas.microsoft.com/office/powerpoint/2010/main" val="3204465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Intuit Operationalizes their Pipeline </a:t>
            </a:r>
          </a:p>
        </p:txBody>
      </p:sp>
      <p:sp>
        <p:nvSpPr>
          <p:cNvPr id="3" name="TextBox 2"/>
          <p:cNvSpPr txBox="1"/>
          <p:nvPr/>
        </p:nvSpPr>
        <p:spPr>
          <a:xfrm>
            <a:off x="2827541" y="1368315"/>
            <a:ext cx="6536918" cy="369332"/>
          </a:xfrm>
          <a:prstGeom prst="rect">
            <a:avLst/>
          </a:prstGeom>
          <a:noFill/>
        </p:spPr>
        <p:txBody>
          <a:bodyPr wrap="none" rtlCol="0">
            <a:spAutoFit/>
          </a:bodyPr>
          <a:lstStyle/>
          <a:p>
            <a:pPr algn="ctr"/>
            <a:r>
              <a:rPr lang="en-US" dirty="0"/>
              <a:t>41% of Product Management Hires for FY17 came from our pipeline</a:t>
            </a:r>
          </a:p>
        </p:txBody>
      </p:sp>
      <p:pic>
        <p:nvPicPr>
          <p:cNvPr id="1026" name="Picture 2" descr="Image result for pipeline recrui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288" y="2153939"/>
            <a:ext cx="7240561" cy="4481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2296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Puzzle Challenges Continue</a:t>
            </a:r>
          </a:p>
        </p:txBody>
      </p:sp>
      <p:pic>
        <p:nvPicPr>
          <p:cNvPr id="3" name="Picture 2"/>
          <p:cNvPicPr>
            <a:picLocks noChangeAspect="1"/>
          </p:cNvPicPr>
          <p:nvPr/>
        </p:nvPicPr>
        <p:blipFill>
          <a:blip r:embed="rId3"/>
          <a:stretch>
            <a:fillRect/>
          </a:stretch>
        </p:blipFill>
        <p:spPr>
          <a:xfrm>
            <a:off x="3682680" y="1449142"/>
            <a:ext cx="4534564" cy="4498576"/>
          </a:xfrm>
          <a:prstGeom prst="rect">
            <a:avLst/>
          </a:prstGeom>
        </p:spPr>
      </p:pic>
      <p:sp>
        <p:nvSpPr>
          <p:cNvPr id="4" name="Rectangle 3"/>
          <p:cNvSpPr/>
          <p:nvPr/>
        </p:nvSpPr>
        <p:spPr>
          <a:xfrm>
            <a:off x="4426184" y="6111110"/>
            <a:ext cx="3339632" cy="369332"/>
          </a:xfrm>
          <a:prstGeom prst="rect">
            <a:avLst/>
          </a:prstGeom>
        </p:spPr>
        <p:txBody>
          <a:bodyPr wrap="none">
            <a:spAutoFit/>
          </a:bodyPr>
          <a:lstStyle/>
          <a:p>
            <a:r>
              <a:rPr lang="en-US" dirty="0"/>
              <a:t>https://www.google.com/foobar/</a:t>
            </a:r>
          </a:p>
        </p:txBody>
      </p:sp>
    </p:spTree>
    <p:extLst>
      <p:ext uri="{BB962C8B-B14F-4D97-AF65-F5344CB8AC3E}">
        <p14:creationId xmlns:p14="http://schemas.microsoft.com/office/powerpoint/2010/main" val="2415018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Netflix Gets Real</a:t>
            </a:r>
          </a:p>
        </p:txBody>
      </p:sp>
      <p:pic>
        <p:nvPicPr>
          <p:cNvPr id="3" name="Picture 2"/>
          <p:cNvPicPr>
            <a:picLocks noChangeAspect="1"/>
          </p:cNvPicPr>
          <p:nvPr/>
        </p:nvPicPr>
        <p:blipFill>
          <a:blip r:embed="rId3"/>
          <a:stretch>
            <a:fillRect/>
          </a:stretch>
        </p:blipFill>
        <p:spPr>
          <a:xfrm>
            <a:off x="2023022" y="1690687"/>
            <a:ext cx="7830426" cy="4927491"/>
          </a:xfrm>
          <a:prstGeom prst="rect">
            <a:avLst/>
          </a:prstGeom>
        </p:spPr>
      </p:pic>
    </p:spTree>
    <p:extLst>
      <p:ext uri="{BB962C8B-B14F-4D97-AF65-F5344CB8AC3E}">
        <p14:creationId xmlns:p14="http://schemas.microsoft.com/office/powerpoint/2010/main" val="18861829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Using Humor to Recruit</a:t>
            </a:r>
          </a:p>
        </p:txBody>
      </p:sp>
      <p:pic>
        <p:nvPicPr>
          <p:cNvPr id="5" name="Picture 4"/>
          <p:cNvPicPr>
            <a:picLocks noChangeAspect="1"/>
          </p:cNvPicPr>
          <p:nvPr/>
        </p:nvPicPr>
        <p:blipFill>
          <a:blip r:embed="rId3"/>
          <a:stretch>
            <a:fillRect/>
          </a:stretch>
        </p:blipFill>
        <p:spPr>
          <a:xfrm>
            <a:off x="1760177" y="1398113"/>
            <a:ext cx="8671645" cy="4687376"/>
          </a:xfrm>
          <a:prstGeom prst="rect">
            <a:avLst/>
          </a:prstGeom>
        </p:spPr>
      </p:pic>
      <p:sp>
        <p:nvSpPr>
          <p:cNvPr id="6" name="TextBox 5"/>
          <p:cNvSpPr txBox="1"/>
          <p:nvPr/>
        </p:nvSpPr>
        <p:spPr>
          <a:xfrm>
            <a:off x="2065278" y="6369263"/>
            <a:ext cx="7512954" cy="523220"/>
          </a:xfrm>
          <a:prstGeom prst="rect">
            <a:avLst/>
          </a:prstGeom>
          <a:noFill/>
        </p:spPr>
        <p:txBody>
          <a:bodyPr wrap="none" rtlCol="0">
            <a:spAutoFit/>
          </a:bodyPr>
          <a:lstStyle/>
          <a:p>
            <a:r>
              <a:rPr lang="en-US" sz="2800" b="1" dirty="0"/>
              <a:t>GE’s What’s The Matter With Owen Ad Campaign</a:t>
            </a:r>
          </a:p>
        </p:txBody>
      </p:sp>
    </p:spTree>
    <p:extLst>
      <p:ext uri="{BB962C8B-B14F-4D97-AF65-F5344CB8AC3E}">
        <p14:creationId xmlns:p14="http://schemas.microsoft.com/office/powerpoint/2010/main" val="41715921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43" y="305767"/>
            <a:ext cx="11800114" cy="1325563"/>
          </a:xfrm>
        </p:spPr>
        <p:txBody>
          <a:bodyPr>
            <a:normAutofit/>
          </a:bodyPr>
          <a:lstStyle/>
          <a:p>
            <a:pPr algn="ctr"/>
            <a:r>
              <a:rPr lang="en-US" sz="4000" b="1" dirty="0"/>
              <a:t>Send Recruiting Campaigns Directly to Applicants Homes</a:t>
            </a:r>
          </a:p>
        </p:txBody>
      </p:sp>
      <p:pic>
        <p:nvPicPr>
          <p:cNvPr id="2050" name="Picture 2" descr="Red5Studios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834" y="1690688"/>
            <a:ext cx="4992918" cy="49929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rot="20912844">
            <a:off x="5881166" y="2242129"/>
            <a:ext cx="4780952" cy="2247619"/>
          </a:xfrm>
          <a:prstGeom prst="rect">
            <a:avLst/>
          </a:prstGeom>
        </p:spPr>
      </p:pic>
    </p:spTree>
    <p:extLst>
      <p:ext uri="{BB962C8B-B14F-4D97-AF65-F5344CB8AC3E}">
        <p14:creationId xmlns:p14="http://schemas.microsoft.com/office/powerpoint/2010/main" val="14283801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Using Snapchat to Engage Talent</a:t>
            </a:r>
            <a:br>
              <a:rPr lang="en-US" b="1" dirty="0"/>
            </a:br>
            <a:r>
              <a:rPr lang="en-US" b="1" dirty="0"/>
              <a:t>@</a:t>
            </a:r>
            <a:r>
              <a:rPr lang="en-US" b="1" dirty="0" err="1"/>
              <a:t>Internguy</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52" y="1690688"/>
            <a:ext cx="2713268" cy="482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142" y="1416817"/>
            <a:ext cx="2757582" cy="4904819"/>
          </a:xfrm>
          <a:prstGeom prst="rect">
            <a:avLst/>
          </a:prstGeom>
        </p:spPr>
      </p:pic>
      <p:pic>
        <p:nvPicPr>
          <p:cNvPr id="5" name="Picture 4"/>
          <p:cNvPicPr>
            <a:picLocks noChangeAspect="1"/>
          </p:cNvPicPr>
          <p:nvPr/>
        </p:nvPicPr>
        <p:blipFill>
          <a:blip r:embed="rId5"/>
          <a:stretch>
            <a:fillRect/>
          </a:stretch>
        </p:blipFill>
        <p:spPr>
          <a:xfrm>
            <a:off x="3396884" y="2145324"/>
            <a:ext cx="5661076" cy="2602523"/>
          </a:xfrm>
          <a:prstGeom prst="rect">
            <a:avLst/>
          </a:prstGeom>
        </p:spPr>
      </p:pic>
      <p:sp>
        <p:nvSpPr>
          <p:cNvPr id="6" name="TextBox 5"/>
          <p:cNvSpPr txBox="1"/>
          <p:nvPr/>
        </p:nvSpPr>
        <p:spPr>
          <a:xfrm>
            <a:off x="4736123" y="5298831"/>
            <a:ext cx="2399183" cy="369332"/>
          </a:xfrm>
          <a:prstGeom prst="rect">
            <a:avLst/>
          </a:prstGeom>
          <a:noFill/>
        </p:spPr>
        <p:txBody>
          <a:bodyPr wrap="none" rtlCol="0">
            <a:spAutoFit/>
          </a:bodyPr>
          <a:lstStyle/>
          <a:p>
            <a:r>
              <a:rPr lang="en-US" b="1" dirty="0"/>
              <a:t>On Demand Geo Filters</a:t>
            </a:r>
          </a:p>
        </p:txBody>
      </p:sp>
    </p:spTree>
    <p:extLst>
      <p:ext uri="{BB962C8B-B14F-4D97-AF65-F5344CB8AC3E}">
        <p14:creationId xmlns:p14="http://schemas.microsoft.com/office/powerpoint/2010/main" val="7779154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DRAFT DAY – University Recruiting</a:t>
            </a:r>
          </a:p>
        </p:txBody>
      </p:sp>
      <p:pic>
        <p:nvPicPr>
          <p:cNvPr id="3074" name="Picture 2" descr="https://blog.beamery.com/wp-content/uploads/2015/10/NOV-internal-dra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76" y="2011989"/>
            <a:ext cx="6422262" cy="361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06167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Creating Competitions to Get The Offer</a:t>
            </a:r>
          </a:p>
        </p:txBody>
      </p:sp>
      <p:pic>
        <p:nvPicPr>
          <p:cNvPr id="3" name="Picture 2"/>
          <p:cNvPicPr>
            <a:picLocks noChangeAspect="1"/>
          </p:cNvPicPr>
          <p:nvPr/>
        </p:nvPicPr>
        <p:blipFill>
          <a:blip r:embed="rId3"/>
          <a:stretch>
            <a:fillRect/>
          </a:stretch>
        </p:blipFill>
        <p:spPr>
          <a:xfrm>
            <a:off x="1883733" y="2067209"/>
            <a:ext cx="8076190" cy="4552381"/>
          </a:xfrm>
          <a:prstGeom prst="rect">
            <a:avLst/>
          </a:prstGeom>
        </p:spPr>
      </p:pic>
    </p:spTree>
    <p:extLst>
      <p:ext uri="{BB962C8B-B14F-4D97-AF65-F5344CB8AC3E}">
        <p14:creationId xmlns:p14="http://schemas.microsoft.com/office/powerpoint/2010/main" val="185209563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519" y="1828800"/>
            <a:ext cx="47339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60947" y="365125"/>
            <a:ext cx="11831053" cy="1325563"/>
          </a:xfrm>
        </p:spPr>
        <p:txBody>
          <a:bodyPr>
            <a:normAutofit/>
          </a:bodyPr>
          <a:lstStyle/>
          <a:p>
            <a:r>
              <a:rPr lang="en-US" sz="4000" b="1" dirty="0"/>
              <a:t>We are back again to Challenge You to Think Differently</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747324"/>
            <a:ext cx="4886898" cy="292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11420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52" y="365125"/>
            <a:ext cx="11666482" cy="1325563"/>
          </a:xfrm>
        </p:spPr>
        <p:txBody>
          <a:bodyPr/>
          <a:lstStyle/>
          <a:p>
            <a:pPr algn="ctr"/>
            <a:r>
              <a:rPr lang="en-US" b="1" dirty="0"/>
              <a:t>Using Blogs and Videos to Showcase Your Culture</a:t>
            </a:r>
          </a:p>
        </p:txBody>
      </p:sp>
      <p:pic>
        <p:nvPicPr>
          <p:cNvPr id="3" name="Picture 2"/>
          <p:cNvPicPr>
            <a:picLocks noChangeAspect="1"/>
          </p:cNvPicPr>
          <p:nvPr/>
        </p:nvPicPr>
        <p:blipFill>
          <a:blip r:embed="rId3"/>
          <a:stretch>
            <a:fillRect/>
          </a:stretch>
        </p:blipFill>
        <p:spPr>
          <a:xfrm>
            <a:off x="1701985" y="1690688"/>
            <a:ext cx="9046941" cy="4608463"/>
          </a:xfrm>
          <a:prstGeom prst="rect">
            <a:avLst/>
          </a:prstGeom>
        </p:spPr>
      </p:pic>
    </p:spTree>
    <p:extLst>
      <p:ext uri="{BB962C8B-B14F-4D97-AF65-F5344CB8AC3E}">
        <p14:creationId xmlns:p14="http://schemas.microsoft.com/office/powerpoint/2010/main" val="259145313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Deutsche </a:t>
            </a:r>
            <a:r>
              <a:rPr lang="en-US" b="1" dirty="0" err="1"/>
              <a:t>Bahn</a:t>
            </a:r>
            <a:r>
              <a:rPr lang="en-US" b="1" dirty="0"/>
              <a:t> Uses Hologram</a:t>
            </a:r>
          </a:p>
        </p:txBody>
      </p:sp>
      <p:pic>
        <p:nvPicPr>
          <p:cNvPr id="2050" name="Picture 2" descr="https://4.bp.blogspot.com/-67Bg6GwjfX0/WNKKNq5SDPI/AAAAAAAARwo/_1mFAcDTjisRV0USPG8Mj_UzerbY9S4ggCLcB/s1600/Holo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431" y="1280980"/>
            <a:ext cx="9077569" cy="473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3090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Recruit Your Customers</a:t>
            </a:r>
            <a:br>
              <a:rPr lang="en-US" b="1" dirty="0"/>
            </a:br>
            <a:r>
              <a:rPr lang="en-US" b="1" dirty="0"/>
              <a:t>(or someone else’s)</a:t>
            </a:r>
          </a:p>
        </p:txBody>
      </p:sp>
      <p:pic>
        <p:nvPicPr>
          <p:cNvPr id="3" name="Picture 2"/>
          <p:cNvPicPr>
            <a:picLocks noChangeAspect="1"/>
          </p:cNvPicPr>
          <p:nvPr/>
        </p:nvPicPr>
        <p:blipFill>
          <a:blip r:embed="rId3"/>
          <a:stretch>
            <a:fillRect/>
          </a:stretch>
        </p:blipFill>
        <p:spPr>
          <a:xfrm>
            <a:off x="286570" y="1989602"/>
            <a:ext cx="6098898" cy="3181487"/>
          </a:xfrm>
          <a:prstGeom prst="rect">
            <a:avLst/>
          </a:prstGeom>
        </p:spPr>
      </p:pic>
      <p:sp>
        <p:nvSpPr>
          <p:cNvPr id="4" name="TextBox 3"/>
          <p:cNvSpPr txBox="1"/>
          <p:nvPr/>
        </p:nvSpPr>
        <p:spPr>
          <a:xfrm>
            <a:off x="220711" y="5454230"/>
            <a:ext cx="6133217" cy="769441"/>
          </a:xfrm>
          <a:prstGeom prst="rect">
            <a:avLst/>
          </a:prstGeom>
          <a:noFill/>
        </p:spPr>
        <p:txBody>
          <a:bodyPr wrap="none" rtlCol="0">
            <a:spAutoFit/>
          </a:bodyPr>
          <a:lstStyle/>
          <a:p>
            <a:r>
              <a:rPr lang="en-US" sz="4400" b="1" dirty="0"/>
              <a:t>IKEA’s Career Instructions</a:t>
            </a:r>
          </a:p>
        </p:txBody>
      </p:sp>
      <p:pic>
        <p:nvPicPr>
          <p:cNvPr id="5" name="Picture 4"/>
          <p:cNvPicPr>
            <a:picLocks noChangeAspect="1"/>
          </p:cNvPicPr>
          <p:nvPr/>
        </p:nvPicPr>
        <p:blipFill>
          <a:blip r:embed="rId4"/>
          <a:stretch>
            <a:fillRect/>
          </a:stretch>
        </p:blipFill>
        <p:spPr>
          <a:xfrm>
            <a:off x="6871433" y="3116043"/>
            <a:ext cx="4723809" cy="3495238"/>
          </a:xfrm>
          <a:prstGeom prst="rect">
            <a:avLst/>
          </a:prstGeom>
        </p:spPr>
      </p:pic>
      <p:sp>
        <p:nvSpPr>
          <p:cNvPr id="6" name="TextBox 5"/>
          <p:cNvSpPr txBox="1"/>
          <p:nvPr/>
        </p:nvSpPr>
        <p:spPr>
          <a:xfrm>
            <a:off x="7031409" y="1876084"/>
            <a:ext cx="4704749" cy="1077218"/>
          </a:xfrm>
          <a:prstGeom prst="rect">
            <a:avLst/>
          </a:prstGeom>
          <a:noFill/>
        </p:spPr>
        <p:txBody>
          <a:bodyPr wrap="none" rtlCol="0">
            <a:spAutoFit/>
          </a:bodyPr>
          <a:lstStyle/>
          <a:p>
            <a:r>
              <a:rPr lang="en-US" sz="3200" b="1" dirty="0"/>
              <a:t>TSA Recruitment Message </a:t>
            </a:r>
          </a:p>
          <a:p>
            <a:pPr algn="ctr"/>
            <a:r>
              <a:rPr lang="en-US" sz="3200" b="1" dirty="0"/>
              <a:t>On Pizza Boxes</a:t>
            </a:r>
          </a:p>
        </p:txBody>
      </p:sp>
    </p:spTree>
    <p:extLst>
      <p:ext uri="{BB962C8B-B14F-4D97-AF65-F5344CB8AC3E}">
        <p14:creationId xmlns:p14="http://schemas.microsoft.com/office/powerpoint/2010/main" val="236103699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55452" y="1182016"/>
            <a:ext cx="5262806" cy="2732872"/>
          </a:xfrm>
          <a:prstGeom prst="rect">
            <a:avLst/>
          </a:prstGeom>
        </p:spPr>
      </p:pic>
      <p:pic>
        <p:nvPicPr>
          <p:cNvPr id="5" name="Picture 4"/>
          <p:cNvPicPr>
            <a:picLocks noChangeAspect="1"/>
          </p:cNvPicPr>
          <p:nvPr/>
        </p:nvPicPr>
        <p:blipFill>
          <a:blip r:embed="rId4"/>
          <a:stretch>
            <a:fillRect/>
          </a:stretch>
        </p:blipFill>
        <p:spPr>
          <a:xfrm>
            <a:off x="430748" y="2650824"/>
            <a:ext cx="6448084" cy="3277019"/>
          </a:xfrm>
          <a:prstGeom prst="rect">
            <a:avLst/>
          </a:prstGeom>
        </p:spPr>
      </p:pic>
      <p:sp>
        <p:nvSpPr>
          <p:cNvPr id="2" name="Title 1"/>
          <p:cNvSpPr>
            <a:spLocks noGrp="1"/>
          </p:cNvSpPr>
          <p:nvPr>
            <p:ph type="title"/>
          </p:nvPr>
        </p:nvSpPr>
        <p:spPr>
          <a:xfrm>
            <a:off x="838200" y="191699"/>
            <a:ext cx="10515600" cy="816891"/>
          </a:xfrm>
        </p:spPr>
        <p:txBody>
          <a:bodyPr/>
          <a:lstStyle/>
          <a:p>
            <a:pPr algn="ctr"/>
            <a:r>
              <a:rPr lang="en-US" b="1" dirty="0"/>
              <a:t>Utilizing Video to Recruit</a:t>
            </a:r>
          </a:p>
        </p:txBody>
      </p:sp>
      <p:sp>
        <p:nvSpPr>
          <p:cNvPr id="6" name="TextBox 5"/>
          <p:cNvSpPr txBox="1"/>
          <p:nvPr/>
        </p:nvSpPr>
        <p:spPr>
          <a:xfrm>
            <a:off x="772517" y="1371586"/>
            <a:ext cx="3593804" cy="830997"/>
          </a:xfrm>
          <a:prstGeom prst="rect">
            <a:avLst/>
          </a:prstGeom>
          <a:noFill/>
        </p:spPr>
        <p:txBody>
          <a:bodyPr wrap="none" rtlCol="0">
            <a:spAutoFit/>
          </a:bodyPr>
          <a:lstStyle/>
          <a:p>
            <a:pPr algn="ctr"/>
            <a:r>
              <a:rPr lang="en-US" sz="2400" b="1" dirty="0"/>
              <a:t>Twitter “Join the Flock” </a:t>
            </a:r>
          </a:p>
          <a:p>
            <a:pPr algn="ctr"/>
            <a:r>
              <a:rPr lang="en-US" sz="2400" b="1" dirty="0"/>
              <a:t>Employee Video Campaign</a:t>
            </a:r>
          </a:p>
        </p:txBody>
      </p:sp>
      <p:sp>
        <p:nvSpPr>
          <p:cNvPr id="7" name="TextBox 6"/>
          <p:cNvSpPr txBox="1"/>
          <p:nvPr/>
        </p:nvSpPr>
        <p:spPr>
          <a:xfrm>
            <a:off x="178501" y="5927843"/>
            <a:ext cx="5286082" cy="954107"/>
          </a:xfrm>
          <a:prstGeom prst="rect">
            <a:avLst/>
          </a:prstGeom>
          <a:noFill/>
        </p:spPr>
        <p:txBody>
          <a:bodyPr wrap="square" rtlCol="0">
            <a:spAutoFit/>
          </a:bodyPr>
          <a:lstStyle/>
          <a:p>
            <a:pPr algn="ctr"/>
            <a:r>
              <a:rPr lang="en-US" sz="2800" b="1" dirty="0"/>
              <a:t>Shopify’s “Draw The Owl” </a:t>
            </a:r>
          </a:p>
          <a:p>
            <a:pPr algn="ctr"/>
            <a:r>
              <a:rPr lang="en-US" sz="2800" b="1" dirty="0"/>
              <a:t>Recruitment Videos</a:t>
            </a:r>
          </a:p>
        </p:txBody>
      </p:sp>
      <p:pic>
        <p:nvPicPr>
          <p:cNvPr id="8" name="Picture 7"/>
          <p:cNvPicPr>
            <a:picLocks noChangeAspect="1"/>
          </p:cNvPicPr>
          <p:nvPr/>
        </p:nvPicPr>
        <p:blipFill>
          <a:blip r:embed="rId5"/>
          <a:stretch>
            <a:fillRect/>
          </a:stretch>
        </p:blipFill>
        <p:spPr>
          <a:xfrm>
            <a:off x="5464583" y="3512239"/>
            <a:ext cx="5878564" cy="2818253"/>
          </a:xfrm>
          <a:prstGeom prst="rect">
            <a:avLst/>
          </a:prstGeom>
        </p:spPr>
      </p:pic>
      <p:sp>
        <p:nvSpPr>
          <p:cNvPr id="9" name="TextBox 8"/>
          <p:cNvSpPr txBox="1"/>
          <p:nvPr/>
        </p:nvSpPr>
        <p:spPr>
          <a:xfrm>
            <a:off x="5461790" y="6423381"/>
            <a:ext cx="5447582" cy="461665"/>
          </a:xfrm>
          <a:prstGeom prst="rect">
            <a:avLst/>
          </a:prstGeom>
          <a:noFill/>
        </p:spPr>
        <p:txBody>
          <a:bodyPr wrap="none" rtlCol="0">
            <a:spAutoFit/>
          </a:bodyPr>
          <a:lstStyle/>
          <a:p>
            <a:r>
              <a:rPr lang="en-US" sz="2400" b="1" dirty="0"/>
              <a:t>Why I Love Dropbox Recruiting Campaign</a:t>
            </a:r>
          </a:p>
        </p:txBody>
      </p:sp>
    </p:spTree>
    <p:extLst>
      <p:ext uri="{BB962C8B-B14F-4D97-AF65-F5344CB8AC3E}">
        <p14:creationId xmlns:p14="http://schemas.microsoft.com/office/powerpoint/2010/main" val="279020536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Billboard Recruiting Gets Creative </a:t>
            </a:r>
          </a:p>
        </p:txBody>
      </p:sp>
      <p:pic>
        <p:nvPicPr>
          <p:cNvPr id="4" name="Picture 3"/>
          <p:cNvPicPr>
            <a:picLocks noChangeAspect="1"/>
          </p:cNvPicPr>
          <p:nvPr/>
        </p:nvPicPr>
        <p:blipFill>
          <a:blip r:embed="rId3"/>
          <a:stretch>
            <a:fillRect/>
          </a:stretch>
        </p:blipFill>
        <p:spPr>
          <a:xfrm>
            <a:off x="406966" y="1326232"/>
            <a:ext cx="5930771" cy="4462474"/>
          </a:xfrm>
          <a:prstGeom prst="rect">
            <a:avLst/>
          </a:prstGeom>
        </p:spPr>
      </p:pic>
      <p:pic>
        <p:nvPicPr>
          <p:cNvPr id="5" name="Picture 4"/>
          <p:cNvPicPr>
            <a:picLocks noChangeAspect="1"/>
          </p:cNvPicPr>
          <p:nvPr/>
        </p:nvPicPr>
        <p:blipFill>
          <a:blip r:embed="rId4"/>
          <a:stretch>
            <a:fillRect/>
          </a:stretch>
        </p:blipFill>
        <p:spPr>
          <a:xfrm>
            <a:off x="6096000" y="3419905"/>
            <a:ext cx="5714286" cy="3438095"/>
          </a:xfrm>
          <a:prstGeom prst="rect">
            <a:avLst/>
          </a:prstGeom>
        </p:spPr>
      </p:pic>
    </p:spTree>
    <p:extLst>
      <p:ext uri="{BB962C8B-B14F-4D97-AF65-F5344CB8AC3E}">
        <p14:creationId xmlns:p14="http://schemas.microsoft.com/office/powerpoint/2010/main" val="12133677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Recruiting Where Your Competition Works</a:t>
            </a:r>
          </a:p>
        </p:txBody>
      </p:sp>
      <p:pic>
        <p:nvPicPr>
          <p:cNvPr id="4" name="Picture 3"/>
          <p:cNvPicPr>
            <a:picLocks noChangeAspect="1"/>
          </p:cNvPicPr>
          <p:nvPr/>
        </p:nvPicPr>
        <p:blipFill>
          <a:blip r:embed="rId3"/>
          <a:stretch>
            <a:fillRect/>
          </a:stretch>
        </p:blipFill>
        <p:spPr>
          <a:xfrm>
            <a:off x="1636277" y="1482227"/>
            <a:ext cx="8043750" cy="5003593"/>
          </a:xfrm>
          <a:prstGeom prst="rect">
            <a:avLst/>
          </a:prstGeom>
        </p:spPr>
      </p:pic>
    </p:spTree>
    <p:extLst>
      <p:ext uri="{BB962C8B-B14F-4D97-AF65-F5344CB8AC3E}">
        <p14:creationId xmlns:p14="http://schemas.microsoft.com/office/powerpoint/2010/main" val="55114750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Research Your Audience</a:t>
            </a:r>
          </a:p>
        </p:txBody>
      </p:sp>
      <p:pic>
        <p:nvPicPr>
          <p:cNvPr id="4" name="Picture 3"/>
          <p:cNvPicPr>
            <a:picLocks noChangeAspect="1"/>
          </p:cNvPicPr>
          <p:nvPr/>
        </p:nvPicPr>
        <p:blipFill>
          <a:blip r:embed="rId3"/>
          <a:stretch>
            <a:fillRect/>
          </a:stretch>
        </p:blipFill>
        <p:spPr>
          <a:xfrm>
            <a:off x="2741891" y="1690688"/>
            <a:ext cx="6708218" cy="5042030"/>
          </a:xfrm>
          <a:prstGeom prst="rect">
            <a:avLst/>
          </a:prstGeom>
        </p:spPr>
      </p:pic>
    </p:spTree>
    <p:extLst>
      <p:ext uri="{BB962C8B-B14F-4D97-AF65-F5344CB8AC3E}">
        <p14:creationId xmlns:p14="http://schemas.microsoft.com/office/powerpoint/2010/main" val="170885349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Experimentation Should Be Part of Your DNA</a:t>
            </a:r>
          </a:p>
        </p:txBody>
      </p:sp>
      <p:pic>
        <p:nvPicPr>
          <p:cNvPr id="4098" name="Picture 2" descr="https://www.jibe.com/wp-content/uploads/2015/12/14484731770366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59040"/>
            <a:ext cx="2600345" cy="4623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0416" y="6327648"/>
            <a:ext cx="11728704" cy="461665"/>
          </a:xfrm>
          <a:prstGeom prst="rect">
            <a:avLst/>
          </a:prstGeom>
          <a:noFill/>
        </p:spPr>
        <p:txBody>
          <a:bodyPr wrap="square" rtlCol="0">
            <a:spAutoFit/>
          </a:bodyPr>
          <a:lstStyle/>
          <a:p>
            <a:pPr algn="ctr"/>
            <a:r>
              <a:rPr lang="en-US" sz="2400" dirty="0"/>
              <a:t>Be Bold – Test Out Different Channels Where Your Targeted Applicants Live</a:t>
            </a:r>
          </a:p>
        </p:txBody>
      </p:sp>
      <p:pic>
        <p:nvPicPr>
          <p:cNvPr id="5" name="Picture 4"/>
          <p:cNvPicPr>
            <a:picLocks noChangeAspect="1"/>
          </p:cNvPicPr>
          <p:nvPr/>
        </p:nvPicPr>
        <p:blipFill>
          <a:blip r:embed="rId4"/>
          <a:stretch>
            <a:fillRect/>
          </a:stretch>
        </p:blipFill>
        <p:spPr>
          <a:xfrm>
            <a:off x="4461338" y="1459040"/>
            <a:ext cx="6390476" cy="4161905"/>
          </a:xfrm>
          <a:prstGeom prst="rect">
            <a:avLst/>
          </a:prstGeom>
        </p:spPr>
      </p:pic>
    </p:spTree>
    <p:extLst>
      <p:ext uri="{BB962C8B-B14F-4D97-AF65-F5344CB8AC3E}">
        <p14:creationId xmlns:p14="http://schemas.microsoft.com/office/powerpoint/2010/main" val="407203110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28601"/>
            <a:ext cx="8991600" cy="1470025"/>
          </a:xfrm>
          <a:solidFill>
            <a:srgbClr val="FF0000"/>
          </a:solidFill>
        </p:spPr>
        <p:txBody>
          <a:bodyPr>
            <a:normAutofit fontScale="90000"/>
          </a:bodyPr>
          <a:lstStyle/>
          <a:p>
            <a:r>
              <a:rPr lang="en-US" sz="5300" b="1" dirty="0"/>
              <a:t>Are you crazy enough to try?</a:t>
            </a:r>
            <a:br>
              <a:rPr lang="en-US" b="1" dirty="0"/>
            </a:br>
            <a:r>
              <a:rPr lang="en-US" sz="3100" dirty="0"/>
              <a:t>Updated Tools and Techniques that will blow your mind</a:t>
            </a:r>
            <a:br>
              <a:rPr lang="en-US" sz="2800" dirty="0"/>
            </a:br>
            <a:r>
              <a:rPr lang="en-US" sz="2800" dirty="0"/>
              <a:t>Part 3</a:t>
            </a:r>
          </a:p>
        </p:txBody>
      </p:sp>
      <p:sp>
        <p:nvSpPr>
          <p:cNvPr id="3" name="Subtitle 2"/>
          <p:cNvSpPr>
            <a:spLocks noGrp="1"/>
          </p:cNvSpPr>
          <p:nvPr>
            <p:ph type="subTitle" idx="1"/>
          </p:nvPr>
        </p:nvSpPr>
        <p:spPr>
          <a:xfrm>
            <a:off x="1600200" y="5715000"/>
            <a:ext cx="8991600" cy="1066800"/>
          </a:xfrm>
        </p:spPr>
        <p:txBody>
          <a:bodyPr>
            <a:normAutofit fontScale="70000" lnSpcReduction="20000"/>
          </a:bodyPr>
          <a:lstStyle/>
          <a:p>
            <a:r>
              <a:rPr lang="en-US" sz="4600" b="1" dirty="0"/>
              <a:t>DFW TRN – April 2017</a:t>
            </a:r>
          </a:p>
          <a:p>
            <a:endParaRPr lang="en-US" dirty="0">
              <a:solidFill>
                <a:schemeClr val="tx1"/>
              </a:solidFill>
            </a:endParaRPr>
          </a:p>
          <a:p>
            <a:r>
              <a:rPr lang="en-US" dirty="0">
                <a:solidFill>
                  <a:schemeClr val="tx1"/>
                </a:solidFill>
              </a:rPr>
              <a:t>Jim Schnyder @</a:t>
            </a:r>
            <a:r>
              <a:rPr lang="en-US" dirty="0" err="1">
                <a:solidFill>
                  <a:schemeClr val="tx1"/>
                </a:solidFill>
              </a:rPr>
              <a:t>jimschnyder</a:t>
            </a:r>
            <a:r>
              <a:rPr lang="en-US" dirty="0">
                <a:solidFill>
                  <a:schemeClr val="tx1"/>
                </a:solidFill>
              </a:rPr>
              <a:t>  - PepsiCo    Gail Houston @</a:t>
            </a:r>
            <a:r>
              <a:rPr lang="en-US" dirty="0" err="1">
                <a:solidFill>
                  <a:schemeClr val="tx1"/>
                </a:solidFill>
              </a:rPr>
              <a:t>ghouston</a:t>
            </a:r>
            <a:r>
              <a:rPr lang="en-US" dirty="0">
                <a:solidFill>
                  <a:schemeClr val="tx1"/>
                </a:solidFill>
              </a:rPr>
              <a:t>  - Intuit </a:t>
            </a:r>
          </a:p>
        </p:txBody>
      </p:sp>
      <p:pic>
        <p:nvPicPr>
          <p:cNvPr id="11270" name="Picture 6" descr="http://www.throughrosetintedglasses.com/wp-content/uploads/2012/02/exploding-hea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981201"/>
            <a:ext cx="4495800" cy="338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4124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42" y="0"/>
            <a:ext cx="11766884" cy="1143000"/>
          </a:xfrm>
        </p:spPr>
        <p:txBody>
          <a:bodyPr>
            <a:normAutofit/>
          </a:bodyPr>
          <a:lstStyle/>
          <a:p>
            <a:pPr algn="ctr"/>
            <a:r>
              <a:rPr lang="en-US" b="1" dirty="0"/>
              <a:t>In Order to Avoid Becoming the “LinkedIn Junkie”</a:t>
            </a:r>
          </a:p>
        </p:txBody>
      </p:sp>
      <p:pic>
        <p:nvPicPr>
          <p:cNvPr id="1030" name="Picture 6" descr="http://blogs.telegraph.co.uk/news/files/2012/06/AddictedToCompu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48064"/>
            <a:ext cx="7162800" cy="476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67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782762"/>
          </a:xfrm>
        </p:spPr>
        <p:txBody>
          <a:bodyPr>
            <a:normAutofit/>
          </a:bodyPr>
          <a:lstStyle/>
          <a:p>
            <a:pPr algn="ctr"/>
            <a:r>
              <a:rPr lang="en-US" b="1" dirty="0"/>
              <a:t>So We Took Another Trip Around the World</a:t>
            </a:r>
            <a:br>
              <a:rPr lang="en-US" b="1" dirty="0"/>
            </a:br>
            <a:r>
              <a:rPr lang="en-US" b="1" dirty="0">
                <a:solidFill>
                  <a:srgbClr val="0070C0"/>
                </a:solidFill>
              </a:rPr>
              <a:t>and this is what we found</a:t>
            </a:r>
          </a:p>
        </p:txBody>
      </p:sp>
      <p:sp>
        <p:nvSpPr>
          <p:cNvPr id="3" name="AutoShape 2" descr="data:image/jpeg;base64,/9j/4AAQSkZJRgABAQAAAQABAAD/2wCEAAkGBxMSEhUSExQWFhUUFRcVGBYYFRYXGBQYFxQXFxUXFRgYHSggGBonHBUUITEhJSksLi4uFx8zODMsNygtLisBCgoKDg0OFw8QFyscFB0sLCwsLCwsLCwrLCw3LCwsOCwsLCssKys3NywsLCwsKys3NzcrKyw3KysrKysrLCsrK//AABEIAMUAsAMBIgACEQEDEQH/xAAcAAACAwEBAQEAAAAAAAAAAAAABgQFBwEDAgj/xAA9EAABAwIDBQUFBgUEAwAAAAABAAIDBBEFEiEGMUFRYQcTInGBMlKRobEUQsHR4fAzYnKSwiMksvEVU3P/xAAYAQEBAQEBAAAAAAAAAAAAAAAAAQIDBP/EAB0RAQEBAQEBAAMBAAAAAAAAAAABEQIhMQMSQVH/2gAMAwEAAhEDEQA/ANwQhCAQhCAQhCAQhCAWTdoPagYXup6Qi7bh8u/XkwfinTtCxo0lDLI02e4d2z+p+l/Qar8wSsJN9UF7NtnVudmM8t//AKOVnhvadXwn+MXj3X+IfPVJJiK+mwEqDe9l+16CazKlncu98HMw+fFvzTHJt/Rh2Vrnv6tYbfE2X5spqWxTRhbjkI5Jo37BdooKokRk5hqWkWNunNW6wzZjETFURv3WcL+RNj8rrc1QIQhAIQhAIQhAIQhAIQhAIQhAIQUIMk7fK6zKWEHQmSRw/pDWt/5OWQtIKeu3Csz14YN0UTW+pu4/ULPGOUEgsXQ39/sL5apMbEEiBv7/AGVcYVodeP74qvgaVcYc3X9/oiJop8tyFu9FJmjY73mNPxAKxljQW9VruAOvTQ/0N+ipE9CEIoQhCAQhCAQhCAQhCAQhCDGu3CrnE0bA97Yu7uA0kBxJNybb9yzeg2kraf8AhVMremckfB1wv0Vtxsw2vgyaCRlywn5tPQ2+iwTFdnZIHlkjS1w4EW9RzHULNECur5J5HSyuzPfq53M2t+C8xGDwX39na32jZDWu+4xxHN1gpqvWCkB4KzgwcHc4j0UCGWRupiv5OBPzV5huLQuOUksd7rgQfTmpqV9RYJINxa75fVT4KGRm+M+gv9FbUU0bvZc0+RCvKRq1rFLcDebSPRazs8P9tF/QEm148BCvdk8dpzDHCZmCVjbFjnAO36aHerK1DMhcBXVVCEIQCEIQCEIQCEIQCEIQCU+0XEIIae0sTZpJCWwxkal3O41AFxeybFmkrhVYhUTv1jpB3UY4ZtS8+en0WO7ka5m0gx7MSt8TgHO46jTyBXlUUEg3xu9Bf6JrrK6x5N6byeQCj18E/wBndOGtY0DQOF3kk2F+AC489WunXEhUdA4fdf8A2O/JeUtIX6Fjzysx1wehsvBs9Yas0znEPbqRcNFiL79w0Ta9slO5oc8ODgHWJ4HdrwK1bYzJKXKZz2EMlYdfYe5paXgbwf5hcK1p697PZc4eTimjEMH+10sth442d7Gf5m629QCEtbK4S+sbI8nI1ga5jrGz7i9rrXPWxOucviS3F5DoXuPqotVTRzam4dzFvxTRTbKsy3eDcfzflZMOyMcMIbHJGwONyJLAk+IgAk+ic9y3C/jvM0iYZhNeNaZ9RbhlzhvwPhWv7Mmo+zs+1W73UHqOBPVWgXV0xgLi6hUcQhCAQhCAQhdQC4uriAWc7JQ5oqu+81M1/O6bsd2giph4jd/BgOvrySLsbi/+6qI3ANEzu9a3rrmA9D8iuX5G+Eh+Ht4DUcV9tkBjdFKLscLEcR5KZKbOLTwXnJDdcJ5Xfyz0mTbN08cmcyOeORABNuBdxUfF5xI8EDcd1k11NFfgq3/xwJ0HqtftqTmRf7H1QEZubi2vTTVVnZzF/tWHW2ZwA4WDjZR8YrBS00jhvylrRzc4WAHNMGyVGaelihIsWsF/M6n6qW+LJ6s5wAOpSxXVTiQG6ZL+t0w1UllW4zheSxHFov521U5/1Py3JI98O2gmyhoOrfun7w5NPDomijrS9oe03B58OYPIjkkCjdZybcDqWtu06Zjf13fNd+enmv1aQ4oM/duaWm9gTuPUKyUIsBUqJ1wCuk0fa4urioEIQg6hC4Sg6lfabacRNLIiC/dm3hvlzKjbQ7RZrxwnw7nO5+XTqkirqA09OfJY66FRirpcxlc4kuOpvf1N1FbUvu2RjrSRm7SBb06qXiM+hVDE8NOi531qNGw7aFlY0XsyZvtNOl/K6md+4LKauN9xIDY77g2svuHbmePw5hIB70ZPzFrrH6W/Hafkn9aiZyV5VFSyJpfI4NaOJKzd23tS85WiNpt7p/yK+BHJUFr5ZHPO+x9keTdyfpZ9Wdz+HLBYnYhUNne0imgN42kWMrvecOQsnyXEGh2U+0lPZxz3AXzW/tHyV9V2aLWGmvVZbsya88VxBjLOebNzNH9zgLfNM2KwB7FiHaZjByxtadGvD/PLYhbbhtQJIWO3hzQQfMXXbjnI83fWlI05Y7cpZk4jeFIxEWceSqpn62Cnxz+mvA8UEgyH2m/MK6pjoRyKzllX3LmubvB169E+4XNnBeNxtb4LpzVT1xdQtjiEIQdUbEIi+N7Rvc0gfBSV8SvDQXHcASTyA1KDI7Oc17dztwVZHSv8WfcRuOvmpVfUh8xfawc4m3K5UqeI20Jset/gVwsCdXSEXbvLd3lwVYYtRffy/NM2IUgCWsTn7tpI3jd5lFiNtVigZGyJh8WXxW4a6BLArBvN/gvCtmLjcnVRsy7SYhhoTHIbF7R53VvDQua3PHLu10Nx6hLlDhedhdY6cQUy0OBeAyxyPfE0DvAQA6M/z2+7obO3aJcQ5YXjbo2szAhz2ggWOtxw6KzxCte4a6fiqTCsk7GOa72NWuHC31CkNrmyBxv7Bs4cj+S45NXru4RtuJbvy8gtu7OcTEtBAeIYB8NFgOMZ6ipETBdz3ZR6n6Ld9kMJNPDFE3c0kOPvCx1881l0Z/i5xGPVLkoLSnKamBH6qFUYXETqD8SpeSXCZNJcrTNnhanY3i0WP1S06gha4BoAda+up9Lpi2fPhc3kb/H/AKTmYu6tkIQuiuLq4uoBRMWlDYZHO3ZHX9Raylpf24nLKR9tSS0fP9FKMsqIja4BNt/NWWHTXba9xwK8qNrnG9yPLcfQ7l9vpXx3cwX4m253pwPyXIqNijdFm+2UjmhrRuJJK0p0glaS31HEHkVnW2di4tBvlGvnyV5+hPdGV8tbc2U2mNwiwaRmGh48l1EihxCWAWyix5gpr2I2lDKpjiBkkIilYRcOY82Nxx5+iocMr4g7K83ZusfwTl2Z7CMqXirMto4pNIwNXFpa4XN/ZSoY8b2Qdh3eVFI0vgOphuSYjzbxLfpZK+LmJkYqYTlcRaRhOjv5h13rdSsf7TdmmunjbTHL3zjnZwbzeOQ36LnZ/SeqzsmwMzTuqnjS5DL/ADd+C26kisAOSotksJbTxNa0WAAA8gmSNanvrNfbgf1/NRZTvUtz7Aqsmm0JHVCqGsr298RxbpdNGy0mYyHoz/JJ89Q158UOvnZMOxMl3yAbso+qzPqw3oQgro04uri6gEsbf1jGU+Vwu57hkHEEb3fvmmZZptHWmonJB8LfC3yB1Pqs9CHg0wccpGvVXxpQRu3qupIACHEXtxV8Xta3M42HNYxmkba3DnQMfVQkNLGkuB3OFvqNFjgmzak301PM8bp67SdtHTB9PD4YreI21fc6X5DQrNIH2uPVbkWPuJ+V5HC6tcPlBNjbfY33BUxN9+8fMfmvVniHw15ngquGmtw2lc06gOaL6cVrXZRRsioGOZf/AFHuc6/vA5dOlmhI2wexDK2B8j5HNex+VugLbZAbEea1zBsNZSU7IW7mNsTzO8n4pusXzx6YrXthYXE7gkrAInVMpqH/AHtG9Gfr+S89pq11VOKZh8I1eRwHL1TZgtIGNFhbQBc/tPkW0DLBe4K8m6KHU1V9Bu+q6fIPqoq8zizdoCD73P4fil/aHGRTuYze5xDjyDfzKsvtGUg5cxvoOvVI+JVDqioluPZflA6AC34rFqyGuZjXgPGtwr3YqMDvTaxOX4eL8UpYUHMblN7cLpr2TqAZXNHuf5D9Uiw1rhXVwrooXVwLqCDjVX3UEj+IabeZ0CzKhffQjXmnPb2pywsZ77rnyaPzISIJ8t7b1joXj6pkI8Xidwby80u49iz3scSdwNhwF9Ny+JX29o3Kq8VlzRvHS/w1WTGcY1JrJ/UB6ZRb8VStKbaumBN7XDxY+Y/7ChO2XeQXtc0NGpzaZR1K1Op8XFIyNz3BttfJa32fbIU5jL5wHycI3DRg5kH2ifklbsrwk1Faxx/hxHO4njl9kLWsdwZzHd9CbHfonVZ1cYdHHAzJExrW77M0152Kr9o8f7uI2a7MdAOZO4BQowalnhdklG/qvOgw6f2qiTO5vsty2DeuntHzWdTHjszhhYMz9ZHnM49eA9E6wiw6KmpBkNzqpD6knek8R7VNSTu3fVVDJZnO1aGN87k8lNfUAbzZeckw4pfVfIltf4AdVX4bhoa57nDxOe4m+8a2srnZqiM0+a1449SeBd90D6+ij1mNUz6yeBjxnjdZwOl3EXdl524piiR1hopuxQvUPPJn1cFXVh5Jm2Rwd0LXSP0fJbT3WjcPPirIQxLi6uLooCCgLqDLdtMVMtS8X/06fwAc3mxefoPRLLpza54lWWPR+OpA/wDc8+veElVMrf8ATJ5EfNcqrpfzXlJY6c16SRG2nK6iPIb7RUCxmIzssS5jtw3mxsbfG6luw+SWMmZ/cQDV1rFz+i+sXywzNmOjXNufMaEf8fil7F8ekqixlrMaTYD7x5n8FrP6nrRuyuzpZXRsyxsYGMb1cSSXHi4huvmtIizF+Q2ynhb92Sf2WUXd0xJGpfcnrYafNP8ATQ2F+JT6zS9WYW5ju8i3/VSqiUgjwOc4gXygWB8yp9QCHG1rEbuIK8GvP3hby1UxHgIr9Oi8nMspb7KDVa6A28uKKiVELM2d2p4C97eQSltbtk2ncGts5w1IvoOWo434LSMH2ZLyHzXDBuZuLvPkFcSbI0Lpu/NLAZRbxmNt9Nx5X6qzlpUdlHfnD2SVAIfK98gBFrNJ8Atw0Cr4+yim7+SodNK973Oe3NlIY5xJuRbx7+K0EBdXTAnYBsI2CVtRLPLPKLmznERhx4tjGg6ck4oQgFxdXEAEFAQUGN1jHNqaiGT2nFzvPW+nmFDibeJ/MWTL2jUZiq4KkDwv8DzyI5+h+SqxQlr3tto8aea5lUlf3rGDI7wkXGg05gac7qBLD30YfucR10PFOkeFOLADvHr6KKNmC4aXFvu2Nh8N6zhpA2vos9IwjV0Tm3PR3hdr5hp9Eu7O0PizncNAtgqdl3SRuic0lrha43jkbKiwHs/qnSiIsswWu/7uXn59Fr3MDbsJAfs1+bnEaeQ/BM0zZQ0G1rmwJ0t1smDDMPZBG2Jgs1gsPzPVSHxg7wD5i6s5TCqQLaaqrxLFYYP4sjWHkTY9NN6fwwch8F+e+3Nvd4oH8HwR25HKXAq/qYYa3bBveNY0DIXNaXuNt5A8IC1eiwyKP2W3PvHUr8l4vWipdF3bcjgAywOhcSAHC3Ffr6BpDQDvAAPwTnnFfdl1CFoCEIQCEIQC4uriAC6hCCJiWHxzs7uVoc3fY8+YUFuz0YtYmw8vqhCg924NGOfxt9FOjiDRYAAdAhCo+7IQhB1CEIBZX28YBHLTsqibPgJZa3ttfbQnhYi/qUIQZd2UYIyoxOGN58MZM1rXzGOxa09L2Pov1IhCDqEIQCEIQCEIQcQhCD//2Q=="/>
          <p:cNvSpPr>
            <a:spLocks noChangeAspect="1" noChangeArrowheads="1"/>
          </p:cNvSpPr>
          <p:nvPr/>
        </p:nvSpPr>
        <p:spPr bwMode="auto">
          <a:xfrm>
            <a:off x="1587500" y="-15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MSEhUSExQWFhUUFRcVGBYYFRYXGBQYFxQXFxUXFRgYHSggGBonHBUUITEhJSksLi4uFx8zODMsNygtLisBCgoKDg0OFw8QFyscFB0sLCwsLCwsLCwrLCw3LCwsOCwsLCssKys3NywsLCwsKys3NzcrKyw3KysrKysrLCsrK//AABEIAMUAsAMBIgACEQEDEQH/xAAcAAACAwEBAQEAAAAAAAAAAAAABgQFBwEDAgj/xAA9EAABAwIDBQUFBgUEAwAAAAABAAIDBBEFEiEGMUFRYQcTInGBMlKRobEUQsHR4fAzYnKSwiMksvEVU3P/xAAYAQEBAQEBAAAAAAAAAAAAAAAAAQIDBP/EAB0RAQEBAQEBAAMBAAAAAAAAAAABEQIhMQMSQVH/2gAMAwEAAhEDEQA/ANwQhCAQhCAQhCAQhCAWTdoPagYXup6Qi7bh8u/XkwfinTtCxo0lDLI02e4d2z+p+l/Qar8wSsJN9UF7NtnVudmM8t//AKOVnhvadXwn+MXj3X+IfPVJJiK+mwEqDe9l+16CazKlncu98HMw+fFvzTHJt/Rh2Vrnv6tYbfE2X5spqWxTRhbjkI5Jo37BdooKokRk5hqWkWNunNW6wzZjETFURv3WcL+RNj8rrc1QIQhAIQhAIQhAIQhAIQhAIQhAIQUIMk7fK6zKWEHQmSRw/pDWt/5OWQtIKeu3Csz14YN0UTW+pu4/ULPGOUEgsXQ39/sL5apMbEEiBv7/AGVcYVodeP74qvgaVcYc3X9/oiJop8tyFu9FJmjY73mNPxAKxljQW9VruAOvTQ/0N+ipE9CEIoQhCAQhCAQhCAQhCAQhCDGu3CrnE0bA97Yu7uA0kBxJNybb9yzeg2kraf8AhVMremckfB1wv0Vtxsw2vgyaCRlywn5tPQ2+iwTFdnZIHlkjS1w4EW9RzHULNECur5J5HSyuzPfq53M2t+C8xGDwX39na32jZDWu+4xxHN1gpqvWCkB4KzgwcHc4j0UCGWRupiv5OBPzV5huLQuOUksd7rgQfTmpqV9RYJINxa75fVT4KGRm+M+gv9FbUU0bvZc0+RCvKRq1rFLcDebSPRazs8P9tF/QEm148BCvdk8dpzDHCZmCVjbFjnAO36aHerK1DMhcBXVVCEIQCEIQCEIQCEIQCEIQCU+0XEIIae0sTZpJCWwxkal3O41AFxeybFmkrhVYhUTv1jpB3UY4ZtS8+en0WO7ka5m0gx7MSt8TgHO46jTyBXlUUEg3xu9Bf6JrrK6x5N6byeQCj18E/wBndOGtY0DQOF3kk2F+AC489WunXEhUdA4fdf8A2O/JeUtIX6Fjzysx1wehsvBs9Yas0znEPbqRcNFiL79w0Ta9slO5oc8ODgHWJ4HdrwK1bYzJKXKZz2EMlYdfYe5paXgbwf5hcK1p697PZc4eTimjEMH+10sth442d7Gf5m629QCEtbK4S+sbI8nI1ga5jrGz7i9rrXPWxOucviS3F5DoXuPqotVTRzam4dzFvxTRTbKsy3eDcfzflZMOyMcMIbHJGwONyJLAk+IgAk+ic9y3C/jvM0iYZhNeNaZ9RbhlzhvwPhWv7Mmo+zs+1W73UHqOBPVWgXV0xgLi6hUcQhCAQhCAQhdQC4uriAWc7JQ5oqu+81M1/O6bsd2giph4jd/BgOvrySLsbi/+6qI3ANEzu9a3rrmA9D8iuX5G+Eh+Ht4DUcV9tkBjdFKLscLEcR5KZKbOLTwXnJDdcJ5Xfyz0mTbN08cmcyOeORABNuBdxUfF5xI8EDcd1k11NFfgq3/xwJ0HqtftqTmRf7H1QEZubi2vTTVVnZzF/tWHW2ZwA4WDjZR8YrBS00jhvylrRzc4WAHNMGyVGaelihIsWsF/M6n6qW+LJ6s5wAOpSxXVTiQG6ZL+t0w1UllW4zheSxHFov521U5/1Py3JI98O2gmyhoOrfun7w5NPDomijrS9oe03B58OYPIjkkCjdZybcDqWtu06Zjf13fNd+enmv1aQ4oM/duaWm9gTuPUKyUIsBUqJ1wCuk0fa4urioEIQg6hC4Sg6lfabacRNLIiC/dm3hvlzKjbQ7RZrxwnw7nO5+XTqkirqA09OfJY66FRirpcxlc4kuOpvf1N1FbUvu2RjrSRm7SBb06qXiM+hVDE8NOi531qNGw7aFlY0XsyZvtNOl/K6md+4LKauN9xIDY77g2svuHbmePw5hIB70ZPzFrrH6W/Hafkn9aiZyV5VFSyJpfI4NaOJKzd23tS85WiNpt7p/yK+BHJUFr5ZHPO+x9keTdyfpZ9Wdz+HLBYnYhUNne0imgN42kWMrvecOQsnyXEGh2U+0lPZxz3AXzW/tHyV9V2aLWGmvVZbsya88VxBjLOebNzNH9zgLfNM2KwB7FiHaZjByxtadGvD/PLYhbbhtQJIWO3hzQQfMXXbjnI83fWlI05Y7cpZk4jeFIxEWceSqpn62Cnxz+mvA8UEgyH2m/MK6pjoRyKzllX3LmubvB169E+4XNnBeNxtb4LpzVT1xdQtjiEIQdUbEIi+N7Rvc0gfBSV8SvDQXHcASTyA1KDI7Oc17dztwVZHSv8WfcRuOvmpVfUh8xfawc4m3K5UqeI20Jset/gVwsCdXSEXbvLd3lwVYYtRffy/NM2IUgCWsTn7tpI3jd5lFiNtVigZGyJh8WXxW4a6BLArBvN/gvCtmLjcnVRsy7SYhhoTHIbF7R53VvDQua3PHLu10Nx6hLlDhedhdY6cQUy0OBeAyxyPfE0DvAQA6M/z2+7obO3aJcQ5YXjbo2szAhz2ggWOtxw6KzxCte4a6fiqTCsk7GOa72NWuHC31CkNrmyBxv7Bs4cj+S45NXru4RtuJbvy8gtu7OcTEtBAeIYB8NFgOMZ6ipETBdz3ZR6n6Ld9kMJNPDFE3c0kOPvCx1881l0Z/i5xGPVLkoLSnKamBH6qFUYXETqD8SpeSXCZNJcrTNnhanY3i0WP1S06gha4BoAda+up9Lpi2fPhc3kb/H/AKTmYu6tkIQuiuLq4uoBRMWlDYZHO3ZHX9Raylpf24nLKR9tSS0fP9FKMsqIja4BNt/NWWHTXba9xwK8qNrnG9yPLcfQ7l9vpXx3cwX4m253pwPyXIqNijdFm+2UjmhrRuJJK0p0glaS31HEHkVnW2di4tBvlGvnyV5+hPdGV8tbc2U2mNwiwaRmGh48l1EihxCWAWyix5gpr2I2lDKpjiBkkIilYRcOY82Nxx5+iocMr4g7K83ZusfwTl2Z7CMqXirMto4pNIwNXFpa4XN/ZSoY8b2Qdh3eVFI0vgOphuSYjzbxLfpZK+LmJkYqYTlcRaRhOjv5h13rdSsf7TdmmunjbTHL3zjnZwbzeOQ36LnZ/SeqzsmwMzTuqnjS5DL/ADd+C26kisAOSotksJbTxNa0WAAA8gmSNanvrNfbgf1/NRZTvUtz7Aqsmm0JHVCqGsr298RxbpdNGy0mYyHoz/JJ89Q158UOvnZMOxMl3yAbso+qzPqw3oQgro04uri6gEsbf1jGU+Vwu57hkHEEb3fvmmZZptHWmonJB8LfC3yB1Pqs9CHg0wccpGvVXxpQRu3qupIACHEXtxV8Xta3M42HNYxmkba3DnQMfVQkNLGkuB3OFvqNFjgmzak301PM8bp67SdtHTB9PD4YreI21fc6X5DQrNIH2uPVbkWPuJ+V5HC6tcPlBNjbfY33BUxN9+8fMfmvVniHw15ngquGmtw2lc06gOaL6cVrXZRRsioGOZf/AFHuc6/vA5dOlmhI2wexDK2B8j5HNex+VugLbZAbEea1zBsNZSU7IW7mNsTzO8n4pusXzx6YrXthYXE7gkrAInVMpqH/AHtG9Gfr+S89pq11VOKZh8I1eRwHL1TZgtIGNFhbQBc/tPkW0DLBe4K8m6KHU1V9Bu+q6fIPqoq8zizdoCD73P4fil/aHGRTuYze5xDjyDfzKsvtGUg5cxvoOvVI+JVDqioluPZflA6AC34rFqyGuZjXgPGtwr3YqMDvTaxOX4eL8UpYUHMblN7cLpr2TqAZXNHuf5D9Uiw1rhXVwrooXVwLqCDjVX3UEj+IabeZ0CzKhffQjXmnPb2pywsZ77rnyaPzISIJ8t7b1joXj6pkI8Xidwby80u49iz3scSdwNhwF9Ny+JX29o3Kq8VlzRvHS/w1WTGcY1JrJ/UB6ZRb8VStKbaumBN7XDxY+Y/7ChO2XeQXtc0NGpzaZR1K1Op8XFIyNz3BttfJa32fbIU5jL5wHycI3DRg5kH2ifklbsrwk1Faxx/hxHO4njl9kLWsdwZzHd9CbHfonVZ1cYdHHAzJExrW77M0152Kr9o8f7uI2a7MdAOZO4BQowalnhdklG/qvOgw6f2qiTO5vsty2DeuntHzWdTHjszhhYMz9ZHnM49eA9E6wiw6KmpBkNzqpD6knek8R7VNSTu3fVVDJZnO1aGN87k8lNfUAbzZeckw4pfVfIltf4AdVX4bhoa57nDxOe4m+8a2srnZqiM0+a1449SeBd90D6+ij1mNUz6yeBjxnjdZwOl3EXdl524piiR1hopuxQvUPPJn1cFXVh5Jm2Rwd0LXSP0fJbT3WjcPPirIQxLi6uLooCCgLqDLdtMVMtS8X/06fwAc3mxefoPRLLpza54lWWPR+OpA/wDc8+veElVMrf8ATJ5EfNcqrpfzXlJY6c16SRG2nK6iPIb7RUCxmIzssS5jtw3mxsbfG6luw+SWMmZ/cQDV1rFz+i+sXywzNmOjXNufMaEf8fil7F8ekqixlrMaTYD7x5n8FrP6nrRuyuzpZXRsyxsYGMb1cSSXHi4huvmtIizF+Q2ynhb92Sf2WUXd0xJGpfcnrYafNP8ATQ2F+JT6zS9WYW5ju8i3/VSqiUgjwOc4gXygWB8yp9QCHG1rEbuIK8GvP3hby1UxHgIr9Oi8nMspb7KDVa6A28uKKiVELM2d2p4C97eQSltbtk2ncGts5w1IvoOWo434LSMH2ZLyHzXDBuZuLvPkFcSbI0Lpu/NLAZRbxmNt9Nx5X6qzlpUdlHfnD2SVAIfK98gBFrNJ8Atw0Cr4+yim7+SodNK973Oe3NlIY5xJuRbx7+K0EBdXTAnYBsI2CVtRLPLPKLmznERhx4tjGg6ck4oQgFxdXEAEFAQUGN1jHNqaiGT2nFzvPW+nmFDibeJ/MWTL2jUZiq4KkDwv8DzyI5+h+SqxQlr3tto8aea5lUlf3rGDI7wkXGg05gac7qBLD30YfucR10PFOkeFOLADvHr6KKNmC4aXFvu2Nh8N6zhpA2vos9IwjV0Tm3PR3hdr5hp9Eu7O0PizncNAtgqdl3SRuic0lrha43jkbKiwHs/qnSiIsswWu/7uXn59Fr3MDbsJAfs1+bnEaeQ/BM0zZQ0G1rmwJ0t1smDDMPZBG2Jgs1gsPzPVSHxg7wD5i6s5TCqQLaaqrxLFYYP4sjWHkTY9NN6fwwch8F+e+3Nvd4oH8HwR25HKXAq/qYYa3bBveNY0DIXNaXuNt5A8IC1eiwyKP2W3PvHUr8l4vWipdF3bcjgAywOhcSAHC3Ffr6BpDQDvAAPwTnnFfdl1CFoCEIQCEIQC4uriAC6hCCJiWHxzs7uVoc3fY8+YUFuz0YtYmw8vqhCg924NGOfxt9FOjiDRYAAdAhCo+7IQhB1CEIBZX28YBHLTsqibPgJZa3ttfbQnhYi/qUIQZd2UYIyoxOGN58MZM1rXzGOxa09L2Pov1IhCDqEIQCEIQCEIQcQhCD//2Q=="/>
          <p:cNvSpPr>
            <a:spLocks noChangeAspect="1" noChangeArrowheads="1"/>
          </p:cNvSpPr>
          <p:nvPr/>
        </p:nvSpPr>
        <p:spPr bwMode="auto">
          <a:xfrm>
            <a:off x="1739900" y="-3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MSEhUSExQWFhUUFRcVGBYYFRYXGBQYFxQXFxUXFRgYHSggGBonHBUUITEhJSksLi4uFx8zODMsNygtLisBCgoKDg0OFw8QFyscFB0sLCwsLCwsLCwrLCw3LCwsOCwsLCssKys3NywsLCwsKys3NzcrKyw3KysrKysrLCsrK//AABEIAMUAsAMBIgACEQEDEQH/xAAcAAACAwEBAQEAAAAAAAAAAAAABgQFBwEDAgj/xAA9EAABAwIDBQUFBgUEAwAAAAABAAIDBBEFEiEGMUFRYQcTInGBMlKRobEUQsHR4fAzYnKSwiMksvEVU3P/xAAYAQEBAQEBAAAAAAAAAAAAAAAAAQIDBP/EAB0RAQEBAQEBAAMBAAAAAAAAAAABEQIhMQMSQVH/2gAMAwEAAhEDEQA/ANwQhCAQhCAQhCAQhCAWTdoPagYXup6Qi7bh8u/XkwfinTtCxo0lDLI02e4d2z+p+l/Qar8wSsJN9UF7NtnVudmM8t//AKOVnhvadXwn+MXj3X+IfPVJJiK+mwEqDe9l+16CazKlncu98HMw+fFvzTHJt/Rh2Vrnv6tYbfE2X5spqWxTRhbjkI5Jo37BdooKokRk5hqWkWNunNW6wzZjETFURv3WcL+RNj8rrc1QIQhAIQhAIQhAIQhAIQhAIQhAIQUIMk7fK6zKWEHQmSRw/pDWt/5OWQtIKeu3Csz14YN0UTW+pu4/ULPGOUEgsXQ39/sL5apMbEEiBv7/AGVcYVodeP74qvgaVcYc3X9/oiJop8tyFu9FJmjY73mNPxAKxljQW9VruAOvTQ/0N+ipE9CEIoQhCAQhCAQhCAQhCAQhCDGu3CrnE0bA97Yu7uA0kBxJNybb9yzeg2kraf8AhVMremckfB1wv0Vtxsw2vgyaCRlywn5tPQ2+iwTFdnZIHlkjS1w4EW9RzHULNECur5J5HSyuzPfq53M2t+C8xGDwX39na32jZDWu+4xxHN1gpqvWCkB4KzgwcHc4j0UCGWRupiv5OBPzV5huLQuOUksd7rgQfTmpqV9RYJINxa75fVT4KGRm+M+gv9FbUU0bvZc0+RCvKRq1rFLcDebSPRazs8P9tF/QEm148BCvdk8dpzDHCZmCVjbFjnAO36aHerK1DMhcBXVVCEIQCEIQCEIQCEIQCEIQCU+0XEIIae0sTZpJCWwxkal3O41AFxeybFmkrhVYhUTv1jpB3UY4ZtS8+en0WO7ka5m0gx7MSt8TgHO46jTyBXlUUEg3xu9Bf6JrrK6x5N6byeQCj18E/wBndOGtY0DQOF3kk2F+AC489WunXEhUdA4fdf8A2O/JeUtIX6Fjzysx1wehsvBs9Yas0znEPbqRcNFiL79w0Ta9slO5oc8ODgHWJ4HdrwK1bYzJKXKZz2EMlYdfYe5paXgbwf5hcK1p697PZc4eTimjEMH+10sth442d7Gf5m629QCEtbK4S+sbI8nI1ga5jrGz7i9rrXPWxOucviS3F5DoXuPqotVTRzam4dzFvxTRTbKsy3eDcfzflZMOyMcMIbHJGwONyJLAk+IgAk+ic9y3C/jvM0iYZhNeNaZ9RbhlzhvwPhWv7Mmo+zs+1W73UHqOBPVWgXV0xgLi6hUcQhCAQhCAQhdQC4uriAWc7JQ5oqu+81M1/O6bsd2giph4jd/BgOvrySLsbi/+6qI3ANEzu9a3rrmA9D8iuX5G+Eh+Ht4DUcV9tkBjdFKLscLEcR5KZKbOLTwXnJDdcJ5Xfyz0mTbN08cmcyOeORABNuBdxUfF5xI8EDcd1k11NFfgq3/xwJ0HqtftqTmRf7H1QEZubi2vTTVVnZzF/tWHW2ZwA4WDjZR8YrBS00jhvylrRzc4WAHNMGyVGaelihIsWsF/M6n6qW+LJ6s5wAOpSxXVTiQG6ZL+t0w1UllW4zheSxHFov521U5/1Py3JI98O2gmyhoOrfun7w5NPDomijrS9oe03B58OYPIjkkCjdZybcDqWtu06Zjf13fNd+enmv1aQ4oM/duaWm9gTuPUKyUIsBUqJ1wCuk0fa4urioEIQg6hC4Sg6lfabacRNLIiC/dm3hvlzKjbQ7RZrxwnw7nO5+XTqkirqA09OfJY66FRirpcxlc4kuOpvf1N1FbUvu2RjrSRm7SBb06qXiM+hVDE8NOi531qNGw7aFlY0XsyZvtNOl/K6md+4LKauN9xIDY77g2svuHbmePw5hIB70ZPzFrrH6W/Hafkn9aiZyV5VFSyJpfI4NaOJKzd23tS85WiNpt7p/yK+BHJUFr5ZHPO+x9keTdyfpZ9Wdz+HLBYnYhUNne0imgN42kWMrvecOQsnyXEGh2U+0lPZxz3AXzW/tHyV9V2aLWGmvVZbsya88VxBjLOebNzNH9zgLfNM2KwB7FiHaZjByxtadGvD/PLYhbbhtQJIWO3hzQQfMXXbjnI83fWlI05Y7cpZk4jeFIxEWceSqpn62Cnxz+mvA8UEgyH2m/MK6pjoRyKzllX3LmubvB169E+4XNnBeNxtb4LpzVT1xdQtjiEIQdUbEIi+N7Rvc0gfBSV8SvDQXHcASTyA1KDI7Oc17dztwVZHSv8WfcRuOvmpVfUh8xfawc4m3K5UqeI20Jset/gVwsCdXSEXbvLd3lwVYYtRffy/NM2IUgCWsTn7tpI3jd5lFiNtVigZGyJh8WXxW4a6BLArBvN/gvCtmLjcnVRsy7SYhhoTHIbF7R53VvDQua3PHLu10Nx6hLlDhedhdY6cQUy0OBeAyxyPfE0DvAQA6M/z2+7obO3aJcQ5YXjbo2szAhz2ggWOtxw6KzxCte4a6fiqTCsk7GOa72NWuHC31CkNrmyBxv7Bs4cj+S45NXru4RtuJbvy8gtu7OcTEtBAeIYB8NFgOMZ6ipETBdz3ZR6n6Ld9kMJNPDFE3c0kOPvCx1881l0Z/i5xGPVLkoLSnKamBH6qFUYXETqD8SpeSXCZNJcrTNnhanY3i0WP1S06gha4BoAda+up9Lpi2fPhc3kb/H/AKTmYu6tkIQuiuLq4uoBRMWlDYZHO3ZHX9Raylpf24nLKR9tSS0fP9FKMsqIja4BNt/NWWHTXba9xwK8qNrnG9yPLcfQ7l9vpXx3cwX4m253pwPyXIqNijdFm+2UjmhrRuJJK0p0glaS31HEHkVnW2di4tBvlGvnyV5+hPdGV8tbc2U2mNwiwaRmGh48l1EihxCWAWyix5gpr2I2lDKpjiBkkIilYRcOY82Nxx5+iocMr4g7K83ZusfwTl2Z7CMqXirMto4pNIwNXFpa4XN/ZSoY8b2Qdh3eVFI0vgOphuSYjzbxLfpZK+LmJkYqYTlcRaRhOjv5h13rdSsf7TdmmunjbTHL3zjnZwbzeOQ36LnZ/SeqzsmwMzTuqnjS5DL/ADd+C26kisAOSotksJbTxNa0WAAA8gmSNanvrNfbgf1/NRZTvUtz7Aqsmm0JHVCqGsr298RxbpdNGy0mYyHoz/JJ89Q158UOvnZMOxMl3yAbso+qzPqw3oQgro04uri6gEsbf1jGU+Vwu57hkHEEb3fvmmZZptHWmonJB8LfC3yB1Pqs9CHg0wccpGvVXxpQRu3qupIACHEXtxV8Xta3M42HNYxmkba3DnQMfVQkNLGkuB3OFvqNFjgmzak301PM8bp67SdtHTB9PD4YreI21fc6X5DQrNIH2uPVbkWPuJ+V5HC6tcPlBNjbfY33BUxN9+8fMfmvVniHw15ngquGmtw2lc06gOaL6cVrXZRRsioGOZf/AFHuc6/vA5dOlmhI2wexDK2B8j5HNex+VugLbZAbEea1zBsNZSU7IW7mNsTzO8n4pusXzx6YrXthYXE7gkrAInVMpqH/AHtG9Gfr+S89pq11VOKZh8I1eRwHL1TZgtIGNFhbQBc/tPkW0DLBe4K8m6KHU1V9Bu+q6fIPqoq8zizdoCD73P4fil/aHGRTuYze5xDjyDfzKsvtGUg5cxvoOvVI+JVDqioluPZflA6AC34rFqyGuZjXgPGtwr3YqMDvTaxOX4eL8UpYUHMblN7cLpr2TqAZXNHuf5D9Uiw1rhXVwrooXVwLqCDjVX3UEj+IabeZ0CzKhffQjXmnPb2pywsZ77rnyaPzISIJ8t7b1joXj6pkI8Xidwby80u49iz3scSdwNhwF9Ny+JX29o3Kq8VlzRvHS/w1WTGcY1JrJ/UB6ZRb8VStKbaumBN7XDxY+Y/7ChO2XeQXtc0NGpzaZR1K1Op8XFIyNz3BttfJa32fbIU5jL5wHycI3DRg5kH2ifklbsrwk1Faxx/hxHO4njl9kLWsdwZzHd9CbHfonVZ1cYdHHAzJExrW77M0152Kr9o8f7uI2a7MdAOZO4BQowalnhdklG/qvOgw6f2qiTO5vsty2DeuntHzWdTHjszhhYMz9ZHnM49eA9E6wiw6KmpBkNzqpD6knek8R7VNSTu3fVVDJZnO1aGN87k8lNfUAbzZeckw4pfVfIltf4AdVX4bhoa57nDxOe4m+8a2srnZqiM0+a1449SeBd90D6+ij1mNUz6yeBjxnjdZwOl3EXdl524piiR1hopuxQvUPPJn1cFXVh5Jm2Rwd0LXSP0fJbT3WjcPPirIQxLi6uLooCCgLqDLdtMVMtS8X/06fwAc3mxefoPRLLpza54lWWPR+OpA/wDc8+veElVMrf8ATJ5EfNcqrpfzXlJY6c16SRG2nK6iPIb7RUCxmIzssS5jtw3mxsbfG6luw+SWMmZ/cQDV1rFz+i+sXywzNmOjXNufMaEf8fil7F8ekqixlrMaTYD7x5n8FrP6nrRuyuzpZXRsyxsYGMb1cSSXHi4huvmtIizF+Q2ynhb92Sf2WUXd0xJGpfcnrYafNP8ATQ2F+JT6zS9WYW5ju8i3/VSqiUgjwOc4gXygWB8yp9QCHG1rEbuIK8GvP3hby1UxHgIr9Oi8nMspb7KDVa6A28uKKiVELM2d2p4C97eQSltbtk2ncGts5w1IvoOWo434LSMH2ZLyHzXDBuZuLvPkFcSbI0Lpu/NLAZRbxmNt9Nx5X6qzlpUdlHfnD2SVAIfK98gBFrNJ8Atw0Cr4+yim7+SodNK973Oe3NlIY5xJuRbx7+K0EBdXTAnYBsI2CVtRLPLPKLmznERhx4tjGg6ck4oQgFxdXEAEFAQUGN1jHNqaiGT2nFzvPW+nmFDibeJ/MWTL2jUZiq4KkDwv8DzyI5+h+SqxQlr3tto8aea5lUlf3rGDI7wkXGg05gac7qBLD30YfucR10PFOkeFOLADvHr6KKNmC4aXFvu2Nh8N6zhpA2vos9IwjV0Tm3PR3hdr5hp9Eu7O0PizncNAtgqdl3SRuic0lrha43jkbKiwHs/qnSiIsswWu/7uXn59Fr3MDbsJAfs1+bnEaeQ/BM0zZQ0G1rmwJ0t1smDDMPZBG2Jgs1gsPzPVSHxg7wD5i6s5TCqQLaaqrxLFYYP4sjWHkTY9NN6fwwch8F+e+3Nvd4oH8HwR25HKXAq/qYYa3bBveNY0DIXNaXuNt5A8IC1eiwyKP2W3PvHUr8l4vWipdF3bcjgAywOhcSAHC3Ffr6BpDQDvAAPwTnnFfdl1CFoCEIQCEIQC4uriAC6hCCJiWHxzs7uVoc3fY8+YUFuz0YtYmw8vqhCg924NGOfxt9FOjiDRYAAdAhCo+7IQhB1CEIBZX28YBHLTsqibPgJZa3ttfbQnhYi/qUIQZd2UYIyoxOGN58MZM1rXzGOxa09L2Pov1IhCDqEIQCEIQCEIQcQhCD//2Q=="/>
          <p:cNvSpPr>
            <a:spLocks noChangeAspect="1" noChangeArrowheads="1"/>
          </p:cNvSpPr>
          <p:nvPr/>
        </p:nvSpPr>
        <p:spPr bwMode="auto">
          <a:xfrm>
            <a:off x="1892300" y="149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515" y="2462212"/>
            <a:ext cx="3950970" cy="4167690"/>
          </a:xfrm>
          <a:prstGeom prst="rect">
            <a:avLst/>
          </a:prstGeom>
        </p:spPr>
      </p:pic>
    </p:spTree>
    <p:extLst>
      <p:ext uri="{BB962C8B-B14F-4D97-AF65-F5344CB8AC3E}">
        <p14:creationId xmlns:p14="http://schemas.microsoft.com/office/powerpoint/2010/main" val="784412936"/>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AI is Coming – Be Prepared</a:t>
            </a:r>
            <a:br>
              <a:rPr lang="en-US" b="1" dirty="0"/>
            </a:br>
            <a:r>
              <a:rPr lang="en-US" sz="3200" b="1" dirty="0"/>
              <a:t>Human vs Machine OR Human + Machine</a:t>
            </a:r>
          </a:p>
        </p:txBody>
      </p:sp>
      <p:pic>
        <p:nvPicPr>
          <p:cNvPr id="1026" name="Picture 2" descr="Image result for computers vs hum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1690688"/>
            <a:ext cx="5619750" cy="38290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763" y="5814939"/>
            <a:ext cx="11806237" cy="646331"/>
          </a:xfrm>
          <a:prstGeom prst="rect">
            <a:avLst/>
          </a:prstGeom>
        </p:spPr>
        <p:txBody>
          <a:bodyPr wrap="square">
            <a:spAutoFit/>
          </a:bodyPr>
          <a:lstStyle/>
          <a:p>
            <a:pPr algn="ctr"/>
            <a:r>
              <a:rPr lang="en-US" b="1" dirty="0">
                <a:solidFill>
                  <a:srgbClr val="000000"/>
                </a:solidFill>
                <a:latin typeface="Proxima Nova"/>
              </a:rPr>
              <a:t>“Best developers don't polish resumes. They contribute to </a:t>
            </a:r>
            <a:r>
              <a:rPr lang="en-US" b="1" dirty="0" err="1">
                <a:solidFill>
                  <a:srgbClr val="000000"/>
                </a:solidFill>
                <a:latin typeface="Proxima Nova"/>
              </a:rPr>
              <a:t>Github</a:t>
            </a:r>
            <a:r>
              <a:rPr lang="en-US" b="1" dirty="0">
                <a:solidFill>
                  <a:srgbClr val="000000"/>
                </a:solidFill>
                <a:latin typeface="Proxima Nova"/>
              </a:rPr>
              <a:t>, post at </a:t>
            </a:r>
            <a:r>
              <a:rPr lang="en-US" b="1" dirty="0" err="1">
                <a:solidFill>
                  <a:srgbClr val="000000"/>
                </a:solidFill>
                <a:latin typeface="Proxima Nova"/>
              </a:rPr>
              <a:t>StackOverflow</a:t>
            </a:r>
            <a:r>
              <a:rPr lang="en-US" b="1" dirty="0">
                <a:solidFill>
                  <a:srgbClr val="000000"/>
                </a:solidFill>
                <a:latin typeface="Proxima Nova"/>
              </a:rPr>
              <a:t>, compete at </a:t>
            </a:r>
            <a:r>
              <a:rPr lang="en-US" b="1" dirty="0" err="1">
                <a:solidFill>
                  <a:srgbClr val="000000"/>
                </a:solidFill>
                <a:latin typeface="Proxima Nova"/>
              </a:rPr>
              <a:t>Kaggle</a:t>
            </a:r>
            <a:r>
              <a:rPr lang="en-US" b="1" dirty="0">
                <a:solidFill>
                  <a:srgbClr val="000000"/>
                </a:solidFill>
                <a:latin typeface="Proxima Nova"/>
              </a:rPr>
              <a:t>. They blog, code and impact communities across hundreds of sites.” </a:t>
            </a:r>
            <a:r>
              <a:rPr lang="en-US" sz="1400" b="1" dirty="0">
                <a:solidFill>
                  <a:srgbClr val="000000"/>
                </a:solidFill>
                <a:latin typeface="Proxima Nova"/>
              </a:rPr>
              <a:t>Amazing Hiring</a:t>
            </a:r>
            <a:endParaRPr lang="en-US" sz="1400" b="1" dirty="0"/>
          </a:p>
        </p:txBody>
      </p:sp>
    </p:spTree>
    <p:extLst>
      <p:ext uri="{BB962C8B-B14F-4D97-AF65-F5344CB8AC3E}">
        <p14:creationId xmlns:p14="http://schemas.microsoft.com/office/powerpoint/2010/main" val="3201258989"/>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t>Free Housing For Students On One Condition</a:t>
            </a:r>
          </a:p>
        </p:txBody>
      </p:sp>
      <p:pic>
        <p:nvPicPr>
          <p:cNvPr id="4" name="Picture 3"/>
          <p:cNvPicPr>
            <a:picLocks noChangeAspect="1"/>
          </p:cNvPicPr>
          <p:nvPr/>
        </p:nvPicPr>
        <p:blipFill>
          <a:blip r:embed="rId3"/>
          <a:stretch>
            <a:fillRect/>
          </a:stretch>
        </p:blipFill>
        <p:spPr>
          <a:xfrm>
            <a:off x="2810211" y="1690688"/>
            <a:ext cx="6571577" cy="4864793"/>
          </a:xfrm>
          <a:prstGeom prst="rect">
            <a:avLst/>
          </a:prstGeom>
        </p:spPr>
      </p:pic>
    </p:spTree>
    <p:extLst>
      <p:ext uri="{BB962C8B-B14F-4D97-AF65-F5344CB8AC3E}">
        <p14:creationId xmlns:p14="http://schemas.microsoft.com/office/powerpoint/2010/main" val="395925083"/>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Uber and Lyft Get Creative</a:t>
            </a:r>
          </a:p>
        </p:txBody>
      </p:sp>
      <p:pic>
        <p:nvPicPr>
          <p:cNvPr id="6" name="Picture 5"/>
          <p:cNvPicPr>
            <a:picLocks noChangeAspect="1"/>
          </p:cNvPicPr>
          <p:nvPr/>
        </p:nvPicPr>
        <p:blipFill>
          <a:blip r:embed="rId3"/>
          <a:stretch>
            <a:fillRect/>
          </a:stretch>
        </p:blipFill>
        <p:spPr>
          <a:xfrm>
            <a:off x="701284" y="1814713"/>
            <a:ext cx="10652515" cy="3938061"/>
          </a:xfrm>
          <a:prstGeom prst="rect">
            <a:avLst/>
          </a:prstGeom>
        </p:spPr>
      </p:pic>
    </p:spTree>
    <p:extLst>
      <p:ext uri="{BB962C8B-B14F-4D97-AF65-F5344CB8AC3E}">
        <p14:creationId xmlns:p14="http://schemas.microsoft.com/office/powerpoint/2010/main" val="1107827573"/>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PepsiCo Personalizes Recruiting</a:t>
            </a:r>
          </a:p>
        </p:txBody>
      </p:sp>
      <p:pic>
        <p:nvPicPr>
          <p:cNvPr id="4" name="Picture 3"/>
          <p:cNvPicPr>
            <a:picLocks noChangeAspect="1"/>
          </p:cNvPicPr>
          <p:nvPr/>
        </p:nvPicPr>
        <p:blipFill>
          <a:blip r:embed="rId3"/>
          <a:stretch>
            <a:fillRect/>
          </a:stretch>
        </p:blipFill>
        <p:spPr>
          <a:xfrm>
            <a:off x="105977" y="1435975"/>
            <a:ext cx="9650504" cy="4939111"/>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8955" y="1435974"/>
            <a:ext cx="7993563" cy="493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942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Virtual Reality</a:t>
            </a:r>
          </a:p>
        </p:txBody>
      </p:sp>
      <p:pic>
        <p:nvPicPr>
          <p:cNvPr id="5" name="Picture 4"/>
          <p:cNvPicPr>
            <a:picLocks noChangeAspect="1"/>
          </p:cNvPicPr>
          <p:nvPr/>
        </p:nvPicPr>
        <p:blipFill>
          <a:blip r:embed="rId3"/>
          <a:stretch>
            <a:fillRect/>
          </a:stretch>
        </p:blipFill>
        <p:spPr>
          <a:xfrm>
            <a:off x="2438857" y="1386215"/>
            <a:ext cx="7314286" cy="5257143"/>
          </a:xfrm>
          <a:prstGeom prst="rect">
            <a:avLst/>
          </a:prstGeom>
        </p:spPr>
      </p:pic>
    </p:spTree>
    <p:extLst>
      <p:ext uri="{BB962C8B-B14F-4D97-AF65-F5344CB8AC3E}">
        <p14:creationId xmlns:p14="http://schemas.microsoft.com/office/powerpoint/2010/main" val="3908980293"/>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16580</TotalTime>
  <Words>2988</Words>
  <Application>Microsoft Office PowerPoint</Application>
  <PresentationFormat>Widescreen</PresentationFormat>
  <Paragraphs>258</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Proxima Nova</vt:lpstr>
      <vt:lpstr>Office Theme</vt:lpstr>
      <vt:lpstr>Are you crazy enough to try? Updated Tools and Techniques that will blow your mind Part 3</vt:lpstr>
      <vt:lpstr>We are back again to Challenge You to Think Differently</vt:lpstr>
      <vt:lpstr>In Order to Avoid Becoming the “LinkedIn Junkie”</vt:lpstr>
      <vt:lpstr>So We Took Another Trip Around the World and this is what we found</vt:lpstr>
      <vt:lpstr>AI is Coming – Be Prepared Human vs Machine OR Human + Machine</vt:lpstr>
      <vt:lpstr>Free Housing For Students On One Condition</vt:lpstr>
      <vt:lpstr>Uber and Lyft Get Creative</vt:lpstr>
      <vt:lpstr>PepsiCo Personalizes Recruiting</vt:lpstr>
      <vt:lpstr>Virtual Reality</vt:lpstr>
      <vt:lpstr>Ramping up the Referrals</vt:lpstr>
      <vt:lpstr>Tools to Make It Competitive</vt:lpstr>
      <vt:lpstr>Intuit Operationalizes their Pipeline </vt:lpstr>
      <vt:lpstr>The Puzzle Challenges Continue</vt:lpstr>
      <vt:lpstr>Netflix Gets Real</vt:lpstr>
      <vt:lpstr>Using Humor to Recruit</vt:lpstr>
      <vt:lpstr>Send Recruiting Campaigns Directly to Applicants Homes</vt:lpstr>
      <vt:lpstr>Using Snapchat to Engage Talent @Internguy</vt:lpstr>
      <vt:lpstr>DRAFT DAY – University Recruiting</vt:lpstr>
      <vt:lpstr>Creating Competitions to Get The Offer</vt:lpstr>
      <vt:lpstr>Using Blogs and Videos to Showcase Your Culture</vt:lpstr>
      <vt:lpstr>Deutsche Bahn Uses Hologram</vt:lpstr>
      <vt:lpstr>Recruit Your Customers (or someone else’s)</vt:lpstr>
      <vt:lpstr>Utilizing Video to Recruit</vt:lpstr>
      <vt:lpstr>Billboard Recruiting Gets Creative </vt:lpstr>
      <vt:lpstr>Recruiting Where Your Competition Works</vt:lpstr>
      <vt:lpstr>Research Your Audience</vt:lpstr>
      <vt:lpstr>Experimentation Should Be Part of Your DNA</vt:lpstr>
      <vt:lpstr>Are you crazy enough to try? Updated Tools and Techniques that will blow your mind Part 3</vt:lpstr>
    </vt:vector>
  </TitlesOfParts>
  <Company>Intuit,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Houston, Gail</dc:creator>
  <cp:lastModifiedBy>Doug Roark</cp:lastModifiedBy>
  <cp:revision>73</cp:revision>
  <dcterms:created xsi:type="dcterms:W3CDTF">2017-03-07T17:04:32Z</dcterms:created>
  <dcterms:modified xsi:type="dcterms:W3CDTF">2017-04-06T14:08:33Z</dcterms:modified>
</cp:coreProperties>
</file>