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73" r:id="rId3"/>
    <p:sldId id="278" r:id="rId4"/>
    <p:sldId id="275" r:id="rId5"/>
    <p:sldId id="276" r:id="rId6"/>
    <p:sldId id="277" r:id="rId7"/>
    <p:sldId id="279" r:id="rId8"/>
    <p:sldId id="280" r:id="rId9"/>
    <p:sldId id="271" r:id="rId10"/>
    <p:sldId id="282" r:id="rId11"/>
    <p:sldId id="283" r:id="rId12"/>
    <p:sldId id="284" r:id="rId13"/>
    <p:sldId id="285" r:id="rId14"/>
    <p:sldId id="286" r:id="rId15"/>
    <p:sldId id="269" r:id="rId16"/>
    <p:sldId id="265" r:id="rId17"/>
    <p:sldId id="281" r:id="rId18"/>
    <p:sldId id="274" r:id="rId19"/>
    <p:sldId id="266" r:id="rId20"/>
    <p:sldId id="267" r:id="rId21"/>
    <p:sldId id="268" r:id="rId22"/>
    <p:sldId id="270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57" r:id="rId31"/>
    <p:sldId id="264" r:id="rId32"/>
    <p:sldId id="259" r:id="rId33"/>
    <p:sldId id="260" r:id="rId34"/>
    <p:sldId id="272" r:id="rId35"/>
    <p:sldId id="29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2454" autoAdjust="0"/>
  </p:normalViewPr>
  <p:slideViewPr>
    <p:cSldViewPr snapToGrid="0">
      <p:cViewPr varScale="1">
        <p:scale>
          <a:sx n="61" d="100"/>
          <a:sy n="61" d="100"/>
        </p:scale>
        <p:origin x="79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317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91B0A-4B53-4F37-82E0-57A6422C228A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88327-66DF-429D-88AA-F5A149AB3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417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 Page: Font is </a:t>
            </a:r>
            <a:r>
              <a:rPr lang="en-US" dirty="0" err="1"/>
              <a:t>Lato</a:t>
            </a:r>
            <a:r>
              <a:rPr lang="en-US" dirty="0"/>
              <a:t>; SourceCon Green color is: Hex: #68ae44 | RGB: R(104) G(174) B(68)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88327-66DF-429D-88AA-F5A149AB3F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34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88327-66DF-429D-88AA-F5A149AB3F2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7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88327-66DF-429D-88AA-F5A149AB3F2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10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88327-66DF-429D-88AA-F5A149AB3F2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500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88327-66DF-429D-88AA-F5A149AB3F2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629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88327-66DF-429D-88AA-F5A149AB3F2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42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88327-66DF-429D-88AA-F5A149AB3F2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631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88327-66DF-429D-88AA-F5A149AB3F2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110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88327-66DF-429D-88AA-F5A149AB3F2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68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88327-66DF-429D-88AA-F5A149AB3F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18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88327-66DF-429D-88AA-F5A149AB3F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95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88327-66DF-429D-88AA-F5A149AB3F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05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88327-66DF-429D-88AA-F5A149AB3F2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1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88327-66DF-429D-88AA-F5A149AB3F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50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88327-66DF-429D-88AA-F5A149AB3F2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28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88327-66DF-429D-88AA-F5A149AB3F2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20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88327-66DF-429D-88AA-F5A149AB3F2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0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C58D5-AB78-45E0-93A9-506515DD0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A33CC0-B66F-4F8E-98B9-7847237F52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65457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6F126-4940-43BA-917B-99C8564CA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44"/>
            <a:ext cx="10515600" cy="1325563"/>
          </a:xfrm>
        </p:spPr>
        <p:txBody>
          <a:bodyPr/>
          <a:lstStyle>
            <a:lvl1pPr>
              <a:defRPr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754A4-93F0-4AF0-BBA4-9847E9072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6363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FAB9B-6C44-4B24-95A7-FEC8378A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40616"/>
            <a:ext cx="10515600" cy="2852737"/>
          </a:xfrm>
        </p:spPr>
        <p:txBody>
          <a:bodyPr anchor="b"/>
          <a:lstStyle>
            <a:lvl1pPr>
              <a:defRPr sz="600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061CE6-2EF4-4B6D-B437-CC29AE796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08526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7029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56EB-D825-45E1-A295-ABB438206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5503"/>
            <a:ext cx="10515600" cy="1325563"/>
          </a:xfrm>
        </p:spPr>
        <p:txBody>
          <a:bodyPr/>
          <a:lstStyle>
            <a:lvl1pPr>
              <a:defRPr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69FBA-D6E0-41A5-BEA2-1CA660E5B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33276"/>
            <a:ext cx="5181600" cy="4351338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7920A-27A3-4D90-9747-4467B3FF1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3276"/>
            <a:ext cx="5181600" cy="4351338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022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78A0B-BC4D-44BF-9514-92144A51D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30045"/>
            <a:ext cx="10515600" cy="1325563"/>
          </a:xfrm>
        </p:spPr>
        <p:txBody>
          <a:bodyPr/>
          <a:lstStyle>
            <a:lvl1pPr>
              <a:defRPr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D7BA06-65CA-4D05-A717-C048470A6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48636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6BB84-3768-4502-94B1-A02012F63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00733"/>
            <a:ext cx="5157787" cy="3684588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0F7340-BBF1-4F08-BAC5-8668AA0319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48636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23375B-B467-4D54-B979-071B08CB0C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00733"/>
            <a:ext cx="5183188" cy="3684588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5026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10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32403-2086-4F11-8160-58D321FC8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73324"/>
            <a:ext cx="3932237" cy="954996"/>
          </a:xfrm>
        </p:spPr>
        <p:txBody>
          <a:bodyPr anchor="b"/>
          <a:lstStyle>
            <a:lvl1pPr>
              <a:defRPr sz="320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DD169-4438-46F9-A328-5DD337035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277982"/>
            <a:ext cx="6172200" cy="4873625"/>
          </a:xfrm>
        </p:spPr>
        <p:txBody>
          <a:bodyPr/>
          <a:lstStyle>
            <a:lvl1pPr>
              <a:defRPr sz="3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sz="2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B0F367-6584-4CE9-AF3D-BAB22D4A03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2832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3002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C46E8-D1E0-4B5E-8540-3685A33D1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431806"/>
            <a:ext cx="3932237" cy="1069975"/>
          </a:xfrm>
        </p:spPr>
        <p:txBody>
          <a:bodyPr anchor="b"/>
          <a:lstStyle>
            <a:lvl1pPr>
              <a:defRPr sz="320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724403-FED3-440D-AC8A-722536B203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43180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4FA51C-4F7D-4BEB-97D0-CEB7E280B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01782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189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1DAADA-7537-4413-8E65-D2870B82E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233F97-A0D3-4F6B-B4A4-9F6BBC549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D6CE9-BBE6-4F40-8531-3F397080F5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0B0EB-FD96-4905-BB7B-789E54FE752D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B2F17-968E-4CD5-A05D-08A11667E8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6C33B-B279-4B5B-8FA4-5697923430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D4648-7E38-4B91-9F91-DAD49B65D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63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9F5C4-5667-45AD-B3A4-1D978E4063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What's Happening in the World of Sourcing?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C5F68A-A80F-4A30-BA42-02DC8178EF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4000" b="1" dirty="0">
                <a:solidFill>
                  <a:schemeClr val="accent6"/>
                </a:solidFill>
              </a:rPr>
              <a:t>#</a:t>
            </a:r>
            <a:r>
              <a:rPr lang="en-US" sz="4000" b="1" dirty="0" err="1">
                <a:solidFill>
                  <a:schemeClr val="accent6"/>
                </a:solidFill>
              </a:rPr>
              <a:t>GlobalTADay</a:t>
            </a:r>
            <a:r>
              <a:rPr lang="en-US" sz="4000" b="1" dirty="0">
                <a:solidFill>
                  <a:schemeClr val="accent6"/>
                </a:solidFill>
              </a:rPr>
              <a:t> Edition</a:t>
            </a:r>
          </a:p>
          <a:p>
            <a:endParaRPr lang="en-US" sz="4000" dirty="0"/>
          </a:p>
          <a:p>
            <a:r>
              <a:rPr lang="en-US" sz="4000" dirty="0"/>
              <a:t>Shannon Pritchett, </a:t>
            </a:r>
            <a:r>
              <a:rPr lang="en-US" sz="4000" dirty="0" err="1"/>
              <a:t>SourceCon</a:t>
            </a:r>
            <a:r>
              <a:rPr lang="en-US" sz="4000" dirty="0"/>
              <a:t> Editor</a:t>
            </a:r>
          </a:p>
        </p:txBody>
      </p:sp>
    </p:spTree>
    <p:extLst>
      <p:ext uri="{BB962C8B-B14F-4D97-AF65-F5344CB8AC3E}">
        <p14:creationId xmlns:p14="http://schemas.microsoft.com/office/powerpoint/2010/main" val="1769285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9D535-0938-4893-A0B5-8CFFBA2DD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1145"/>
            <a:ext cx="12192000" cy="6306855"/>
          </a:xfrm>
        </p:spPr>
        <p:txBody>
          <a:bodyPr>
            <a:noAutofit/>
          </a:bodyPr>
          <a:lstStyle/>
          <a:p>
            <a:pPr algn="ctr"/>
            <a:r>
              <a:rPr lang="en-US" sz="5000" dirty="0"/>
              <a:t>Take 5 minutes to share something with your table. </a:t>
            </a:r>
          </a:p>
        </p:txBody>
      </p:sp>
    </p:spTree>
    <p:extLst>
      <p:ext uri="{BB962C8B-B14F-4D97-AF65-F5344CB8AC3E}">
        <p14:creationId xmlns:p14="http://schemas.microsoft.com/office/powerpoint/2010/main" val="3322769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DC7D6-A780-4635-9462-61932390F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/>
              <a:t>My best advice – Be organized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40D9E-F26A-42A9-B376-03F3FA8DB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Establish SLA with your hiring managers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Use a meeting scheduler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C18BE0-5B5A-47A8-A8D9-39328870F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78" y="2530258"/>
            <a:ext cx="2959768" cy="1481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1AD793-CFBF-45BD-9B9C-97F926D61A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788" y="2731581"/>
            <a:ext cx="886555" cy="928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4F49FE-2312-4E43-95C5-9432D35C42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1" y="2579582"/>
            <a:ext cx="1232770" cy="12327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DAB38D-662B-489F-BF43-8B3C2CE4F6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4" y="5376079"/>
            <a:ext cx="1097943" cy="10979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395CBB-6DEF-4F2D-BF42-BBDB94E383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888" y="5478006"/>
            <a:ext cx="824715" cy="8247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1A7F8D-FBA6-4F0C-A270-0BEFFC2E1C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694" y="5478008"/>
            <a:ext cx="926642" cy="92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75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B5E9E-E95F-4AB3-B757-D704406D5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BBB52-7B7C-4810-BDDD-CE68AAF44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9B27D3-5D1C-4016-BDD4-74D12A183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27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701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A1FD6-77A2-4538-BF7E-D5A8AE643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7DD4F-61EE-4265-802F-405CA3FB3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880CBF-2C00-4A07-A367-A48DF5EC2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39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478C5-A385-4C3A-89D0-41A88B137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119" y="5210752"/>
            <a:ext cx="4735287" cy="1325563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chemeClr val="bg1"/>
                </a:solidFill>
              </a:rPr>
              <a:t>Share Always</a:t>
            </a:r>
          </a:p>
        </p:txBody>
      </p:sp>
    </p:spTree>
    <p:extLst>
      <p:ext uri="{BB962C8B-B14F-4D97-AF65-F5344CB8AC3E}">
        <p14:creationId xmlns:p14="http://schemas.microsoft.com/office/powerpoint/2010/main" val="3455320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43186-DE76-4EAF-A2C3-979BB433D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6233" y="4148306"/>
            <a:ext cx="5728063" cy="1325563"/>
          </a:xfrm>
        </p:spPr>
        <p:txBody>
          <a:bodyPr>
            <a:noAutofit/>
          </a:bodyPr>
          <a:lstStyle/>
          <a:p>
            <a:r>
              <a:rPr lang="en-US" sz="5000" b="1" dirty="0">
                <a:solidFill>
                  <a:schemeClr val="bg1"/>
                </a:solidFill>
              </a:rPr>
              <a:t>People Come First</a:t>
            </a:r>
          </a:p>
        </p:txBody>
      </p:sp>
    </p:spTree>
    <p:extLst>
      <p:ext uri="{BB962C8B-B14F-4D97-AF65-F5344CB8AC3E}">
        <p14:creationId xmlns:p14="http://schemas.microsoft.com/office/powerpoint/2010/main" val="621692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05271-D4D3-413B-AA16-4490D4338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0044"/>
            <a:ext cx="12192000" cy="6227956"/>
          </a:xfrm>
        </p:spPr>
        <p:txBody>
          <a:bodyPr>
            <a:noAutofit/>
          </a:bodyPr>
          <a:lstStyle/>
          <a:p>
            <a:pPr algn="ctr"/>
            <a:r>
              <a:rPr lang="en-US" sz="5000" dirty="0"/>
              <a:t>A community is an </a:t>
            </a:r>
            <a:r>
              <a:rPr lang="en-US" sz="5000" i="1" dirty="0"/>
              <a:t>engaged</a:t>
            </a:r>
            <a:r>
              <a:rPr lang="en-US" sz="5000" dirty="0"/>
              <a:t> and connected group of individuals in pursuit of mutual interests or a shared commonality.</a:t>
            </a:r>
          </a:p>
        </p:txBody>
      </p:sp>
    </p:spTree>
    <p:extLst>
      <p:ext uri="{BB962C8B-B14F-4D97-AF65-F5344CB8AC3E}">
        <p14:creationId xmlns:p14="http://schemas.microsoft.com/office/powerpoint/2010/main" val="1392371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AC430-CAEF-43A6-BFEC-ECF782071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0044"/>
            <a:ext cx="12192000" cy="6227956"/>
          </a:xfrm>
        </p:spPr>
        <p:txBody>
          <a:bodyPr>
            <a:noAutofit/>
          </a:bodyPr>
          <a:lstStyle/>
          <a:p>
            <a:pPr algn="ctr"/>
            <a:r>
              <a:rPr lang="en-US" sz="5000" dirty="0"/>
              <a:t>Communities often form amongst those who share a common sense of self. We seek purpose. </a:t>
            </a:r>
          </a:p>
        </p:txBody>
      </p:sp>
    </p:spTree>
    <p:extLst>
      <p:ext uri="{BB962C8B-B14F-4D97-AF65-F5344CB8AC3E}">
        <p14:creationId xmlns:p14="http://schemas.microsoft.com/office/powerpoint/2010/main" val="829000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1C68E5-DFC5-4C14-9844-784A8A92317C}"/>
              </a:ext>
            </a:extLst>
          </p:cNvPr>
          <p:cNvSpPr txBox="1"/>
          <p:nvPr/>
        </p:nvSpPr>
        <p:spPr>
          <a:xfrm>
            <a:off x="-69669" y="3995678"/>
            <a:ext cx="95184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bg1"/>
                </a:solidFill>
              </a:rPr>
              <a:t>SourceCORE</a:t>
            </a:r>
            <a:r>
              <a:rPr lang="en-US" sz="3000" b="1" dirty="0">
                <a:solidFill>
                  <a:schemeClr val="bg1"/>
                </a:solidFill>
              </a:rPr>
              <a:t> Advisory Committee</a:t>
            </a:r>
          </a:p>
          <a:p>
            <a:r>
              <a:rPr lang="en-US" sz="3000" b="1" dirty="0" err="1">
                <a:solidFill>
                  <a:schemeClr val="bg1"/>
                </a:solidFill>
              </a:rPr>
              <a:t>SourceCon</a:t>
            </a:r>
            <a:r>
              <a:rPr lang="en-US" sz="3000" b="1" dirty="0">
                <a:solidFill>
                  <a:schemeClr val="bg1"/>
                </a:solidFill>
              </a:rPr>
              <a:t> Technology Advisory Committee</a:t>
            </a:r>
          </a:p>
          <a:p>
            <a:r>
              <a:rPr lang="en-US" sz="3000" b="1" dirty="0">
                <a:solidFill>
                  <a:schemeClr val="bg1"/>
                </a:solidFill>
              </a:rPr>
              <a:t>European </a:t>
            </a:r>
            <a:r>
              <a:rPr lang="en-US" sz="3000" b="1" dirty="0" err="1">
                <a:solidFill>
                  <a:schemeClr val="bg1"/>
                </a:solidFill>
              </a:rPr>
              <a:t>SourceCORE</a:t>
            </a:r>
            <a:r>
              <a:rPr lang="en-US" sz="3000" b="1" dirty="0">
                <a:solidFill>
                  <a:schemeClr val="bg1"/>
                </a:solidFill>
              </a:rPr>
              <a:t> Advisory Council</a:t>
            </a:r>
          </a:p>
          <a:p>
            <a:r>
              <a:rPr lang="en-US" sz="3000" b="1" dirty="0">
                <a:solidFill>
                  <a:schemeClr val="bg1"/>
                </a:solidFill>
              </a:rPr>
              <a:t>International Chapter Leaders</a:t>
            </a:r>
          </a:p>
          <a:p>
            <a:r>
              <a:rPr lang="en-US" sz="3000" b="1" dirty="0">
                <a:solidFill>
                  <a:schemeClr val="bg1"/>
                </a:solidFill>
              </a:rPr>
              <a:t>Grandmaster Committee</a:t>
            </a:r>
          </a:p>
          <a:p>
            <a:r>
              <a:rPr lang="en-US" sz="3000" b="1" dirty="0">
                <a:solidFill>
                  <a:schemeClr val="bg1"/>
                </a:solidFill>
              </a:rPr>
              <a:t>Hackathon Committee</a:t>
            </a:r>
          </a:p>
        </p:txBody>
      </p:sp>
    </p:spTree>
    <p:extLst>
      <p:ext uri="{BB962C8B-B14F-4D97-AF65-F5344CB8AC3E}">
        <p14:creationId xmlns:p14="http://schemas.microsoft.com/office/powerpoint/2010/main" val="96769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806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610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67572-16A5-44E2-AEB3-A5039A3E7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/>
              <a:t>Tips to Build a Better Community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2F48E-9112-431D-88CE-376A5CBBB1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Enable </a:t>
            </a:r>
            <a:r>
              <a:rPr lang="en-US" sz="4000" i="1" dirty="0"/>
              <a:t>your</a:t>
            </a:r>
            <a:r>
              <a:rPr lang="en-US" sz="4000" dirty="0"/>
              <a:t> community</a:t>
            </a:r>
          </a:p>
          <a:p>
            <a:r>
              <a:rPr lang="en-US" sz="4000" dirty="0"/>
              <a:t>Trust </a:t>
            </a:r>
            <a:r>
              <a:rPr lang="en-US" sz="4000" i="1" dirty="0"/>
              <a:t>your</a:t>
            </a:r>
            <a:r>
              <a:rPr lang="en-US" sz="4000" dirty="0"/>
              <a:t> community</a:t>
            </a:r>
          </a:p>
          <a:p>
            <a:r>
              <a:rPr lang="en-US" sz="4000" dirty="0"/>
              <a:t>Empower </a:t>
            </a:r>
            <a:r>
              <a:rPr lang="en-US" sz="4000" i="1" dirty="0"/>
              <a:t>your</a:t>
            </a:r>
            <a:r>
              <a:rPr lang="en-US" sz="4000" dirty="0"/>
              <a:t> community</a:t>
            </a:r>
          </a:p>
          <a:p>
            <a:r>
              <a:rPr lang="en-US" sz="4000" dirty="0"/>
              <a:t>Serve </a:t>
            </a:r>
            <a:r>
              <a:rPr lang="en-US" sz="4000" i="1" dirty="0"/>
              <a:t>your</a:t>
            </a:r>
            <a:r>
              <a:rPr lang="en-US" sz="4000" dirty="0"/>
              <a:t> community</a:t>
            </a:r>
          </a:p>
          <a:p>
            <a:r>
              <a:rPr lang="en-US" sz="4000" dirty="0"/>
              <a:t>Believe in </a:t>
            </a:r>
            <a:r>
              <a:rPr lang="en-US" sz="4000" i="1" dirty="0"/>
              <a:t>your</a:t>
            </a:r>
            <a:r>
              <a:rPr lang="en-US" sz="4000" dirty="0"/>
              <a:t> community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630493-5854-4267-A5B6-8C3C53C3E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628" y="1759131"/>
            <a:ext cx="3557451" cy="355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96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F36B1-5E91-4FDD-9062-B276A1D3A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509" y="5401447"/>
            <a:ext cx="3298371" cy="1325563"/>
          </a:xfrm>
        </p:spPr>
        <p:txBody>
          <a:bodyPr>
            <a:noAutofit/>
          </a:bodyPr>
          <a:lstStyle/>
          <a:p>
            <a:r>
              <a:rPr lang="en-US" sz="5000" b="1" dirty="0">
                <a:solidFill>
                  <a:schemeClr val="bg1"/>
                </a:solidFill>
              </a:rPr>
              <a:t>Challenge</a:t>
            </a:r>
          </a:p>
        </p:txBody>
      </p:sp>
    </p:spTree>
    <p:extLst>
      <p:ext uri="{BB962C8B-B14F-4D97-AF65-F5344CB8AC3E}">
        <p14:creationId xmlns:p14="http://schemas.microsoft.com/office/powerpoint/2010/main" val="1665259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408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9106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412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74D8C-3B08-46B7-ABF7-045EAD347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0044"/>
            <a:ext cx="12192000" cy="6227956"/>
          </a:xfrm>
        </p:spPr>
        <p:txBody>
          <a:bodyPr>
            <a:noAutofit/>
          </a:bodyPr>
          <a:lstStyle/>
          <a:p>
            <a:pPr algn="ctr"/>
            <a:r>
              <a:rPr lang="en-US" sz="5000" dirty="0"/>
              <a:t>Can you answer these questions from our 2018 </a:t>
            </a:r>
            <a:r>
              <a:rPr lang="en-US" sz="5000" dirty="0" err="1"/>
              <a:t>SourceCon</a:t>
            </a:r>
            <a:r>
              <a:rPr lang="en-US" sz="5000" dirty="0"/>
              <a:t> Hackathon?</a:t>
            </a:r>
          </a:p>
        </p:txBody>
      </p:sp>
    </p:spTree>
    <p:extLst>
      <p:ext uri="{BB962C8B-B14F-4D97-AF65-F5344CB8AC3E}">
        <p14:creationId xmlns:p14="http://schemas.microsoft.com/office/powerpoint/2010/main" val="3256826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92295CA-065A-4CAA-A528-E4D7B73D2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198"/>
            <a:ext cx="12191999" cy="6281802"/>
          </a:xfrm>
        </p:spPr>
      </p:pic>
    </p:spTree>
    <p:extLst>
      <p:ext uri="{BB962C8B-B14F-4D97-AF65-F5344CB8AC3E}">
        <p14:creationId xmlns:p14="http://schemas.microsoft.com/office/powerpoint/2010/main" val="25626181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BF5646-5F0D-458B-BC9D-7C8B0F627E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249"/>
            <a:ext cx="12192000" cy="6350696"/>
          </a:xfrm>
        </p:spPr>
      </p:pic>
    </p:spTree>
    <p:extLst>
      <p:ext uri="{BB962C8B-B14F-4D97-AF65-F5344CB8AC3E}">
        <p14:creationId xmlns:p14="http://schemas.microsoft.com/office/powerpoint/2010/main" val="2637358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E069A6-6F5F-4EA9-8AF1-E543E23067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408"/>
            <a:ext cx="12192000" cy="6300592"/>
          </a:xfrm>
        </p:spPr>
      </p:pic>
    </p:spTree>
    <p:extLst>
      <p:ext uri="{BB962C8B-B14F-4D97-AF65-F5344CB8AC3E}">
        <p14:creationId xmlns:p14="http://schemas.microsoft.com/office/powerpoint/2010/main" val="2007352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F78A3-686A-4D73-9F2F-B69020F9A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8640"/>
            <a:ext cx="12191999" cy="6309359"/>
          </a:xfrm>
        </p:spPr>
        <p:txBody>
          <a:bodyPr>
            <a:noAutofit/>
          </a:bodyPr>
          <a:lstStyle/>
          <a:p>
            <a:pPr algn="ctr"/>
            <a:r>
              <a:rPr lang="en-US" sz="5000" dirty="0"/>
              <a:t>Why do people share?</a:t>
            </a:r>
          </a:p>
        </p:txBody>
      </p:sp>
    </p:spTree>
    <p:extLst>
      <p:ext uri="{BB962C8B-B14F-4D97-AF65-F5344CB8AC3E}">
        <p14:creationId xmlns:p14="http://schemas.microsoft.com/office/powerpoint/2010/main" val="20283514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66E0A-E3C3-4C74-B5C7-E947DC5CC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668" y="4766617"/>
            <a:ext cx="3648892" cy="1477430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chemeClr val="bg1"/>
                </a:solidFill>
              </a:rPr>
              <a:t>Be Creative</a:t>
            </a:r>
          </a:p>
        </p:txBody>
      </p:sp>
    </p:spTree>
    <p:extLst>
      <p:ext uri="{BB962C8B-B14F-4D97-AF65-F5344CB8AC3E}">
        <p14:creationId xmlns:p14="http://schemas.microsoft.com/office/powerpoint/2010/main" val="12729107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FE6AD-5AA1-4CC6-9DE3-45832B832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000" dirty="0"/>
              <a:t>Creativity in Searches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53D24-795E-4A34-811C-C0AE8BC29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err="1"/>
              <a:t>Amybeth</a:t>
            </a:r>
            <a:r>
              <a:rPr lang="en-US" b="1" dirty="0"/>
              <a:t> Quinn</a:t>
            </a:r>
          </a:p>
          <a:p>
            <a:pPr marL="0" indent="0">
              <a:buNone/>
            </a:pPr>
            <a:r>
              <a:rPr lang="en-US" dirty="0"/>
              <a:t>(</a:t>
            </a:r>
            <a:r>
              <a:rPr lang="en-US" dirty="0" err="1"/>
              <a:t>filetype:doc</a:t>
            </a:r>
            <a:r>
              <a:rPr lang="en-US" dirty="0"/>
              <a:t> | </a:t>
            </a:r>
            <a:r>
              <a:rPr lang="en-US" dirty="0" err="1"/>
              <a:t>filetype:pdf</a:t>
            </a:r>
            <a:r>
              <a:rPr lang="en-US" dirty="0"/>
              <a:t>) resume -sample -jobs -careers "software engineer" (214 | 469 | 972 | 682 | 817)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Cyndy Davis</a:t>
            </a:r>
          </a:p>
          <a:p>
            <a:pPr marL="0" indent="0">
              <a:buNone/>
            </a:pPr>
            <a:r>
              <a:rPr lang="en-US" dirty="0"/>
              <a:t>"network (engineer OR architect)" AND (</a:t>
            </a:r>
            <a:r>
              <a:rPr lang="en-US" dirty="0" err="1"/>
              <a:t>wifi</a:t>
            </a:r>
            <a:r>
              <a:rPr lang="en-US" dirty="0"/>
              <a:t> OR wi-fi OR wireless) AND ("email me at" OR "download my" OR "I am a") -apply -submit –job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Mine</a:t>
            </a:r>
          </a:p>
          <a:p>
            <a:pPr marL="0" indent="0">
              <a:buNone/>
            </a:pPr>
            <a:r>
              <a:rPr lang="en-US" dirty="0"/>
              <a:t>"(</a:t>
            </a:r>
            <a:r>
              <a:rPr lang="en-US" dirty="0" err="1"/>
              <a:t>i</a:t>
            </a:r>
            <a:r>
              <a:rPr lang="en-US" dirty="0"/>
              <a:t> OR my) (specialty OR specialties OR specialize OR expertise OR skill) (is OR are OR in) (photoshop OR adobe OR illustrator OR </a:t>
            </a:r>
            <a:r>
              <a:rPr lang="en-US" dirty="0" err="1"/>
              <a:t>dreamweaver</a:t>
            </a:r>
            <a:r>
              <a:rPr lang="en-US" dirty="0"/>
              <a:t> OR html OR </a:t>
            </a:r>
            <a:r>
              <a:rPr lang="en-US" dirty="0" err="1"/>
              <a:t>css</a:t>
            </a:r>
            <a:r>
              <a:rPr lang="en-US" dirty="0"/>
              <a:t> OR php)"</a:t>
            </a:r>
          </a:p>
        </p:txBody>
      </p:sp>
    </p:spTree>
    <p:extLst>
      <p:ext uri="{BB962C8B-B14F-4D97-AF65-F5344CB8AC3E}">
        <p14:creationId xmlns:p14="http://schemas.microsoft.com/office/powerpoint/2010/main" val="3588855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A1FCC-2630-4278-A8B7-368E12021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Creativity in Messaging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3B5DA-7B3E-48DE-AE1D-F55EB56C2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6"/>
            <a:ext cx="10515600" cy="47164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Things You Should Never Put in Your </a:t>
            </a:r>
            <a:r>
              <a:rPr lang="en-US" dirty="0" err="1"/>
              <a:t>inMails</a:t>
            </a:r>
            <a:endParaRPr lang="en-US" dirty="0"/>
          </a:p>
          <a:p>
            <a:pPr lvl="1"/>
            <a:r>
              <a:rPr lang="en-US" b="1" dirty="0"/>
              <a:t>“I hope you don’t mind me contacting you”</a:t>
            </a:r>
          </a:p>
          <a:p>
            <a:pPr lvl="1"/>
            <a:r>
              <a:rPr lang="en-US" b="1" dirty="0"/>
              <a:t>“I just came across your profile”</a:t>
            </a:r>
          </a:p>
          <a:p>
            <a:pPr lvl="1"/>
            <a:r>
              <a:rPr lang="en-US" b="1" dirty="0"/>
              <a:t>“Could you send me on your Resume?”</a:t>
            </a:r>
          </a:p>
          <a:p>
            <a:pPr lvl="1"/>
            <a:r>
              <a:rPr lang="en-US" b="1" dirty="0"/>
              <a:t>“Here’s a link to the job ad, apply if you’re interested”</a:t>
            </a:r>
          </a:p>
          <a:p>
            <a:pPr lvl="1"/>
            <a:r>
              <a:rPr lang="en-US" b="1" dirty="0"/>
              <a:t>Me, Me, Me</a:t>
            </a:r>
          </a:p>
          <a:p>
            <a:pPr lvl="1"/>
            <a:r>
              <a:rPr lang="en-US" b="1" dirty="0"/>
              <a:t>“I can see from your profile that you have X years of experience”</a:t>
            </a:r>
          </a:p>
          <a:p>
            <a:pPr lvl="1"/>
            <a:r>
              <a:rPr lang="en-US" b="1" dirty="0"/>
              <a:t>Subject Line: “Career Opportunity”</a:t>
            </a:r>
          </a:p>
          <a:p>
            <a:pPr lvl="1"/>
            <a:r>
              <a:rPr lang="en-US" b="1" dirty="0"/>
              <a:t>Blah, Blah, Blah</a:t>
            </a:r>
          </a:p>
          <a:p>
            <a:pPr lvl="1"/>
            <a:r>
              <a:rPr lang="en-US" b="1" dirty="0"/>
              <a:t>Vague, Vague, Vague</a:t>
            </a:r>
          </a:p>
          <a:p>
            <a:pPr lvl="1"/>
            <a:r>
              <a:rPr lang="en-US" b="1" dirty="0"/>
              <a:t>“Would you like to put yourself forward?”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85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8034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1866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0D13A1C-DE85-41A6-8442-2D672E77D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000" dirty="0"/>
              <a:t>Share Always</a:t>
            </a:r>
          </a:p>
          <a:p>
            <a:r>
              <a:rPr lang="en-US" sz="5000" dirty="0"/>
              <a:t>People Come First</a:t>
            </a:r>
          </a:p>
          <a:p>
            <a:r>
              <a:rPr lang="en-US" sz="5000" dirty="0"/>
              <a:t>Challenge</a:t>
            </a:r>
          </a:p>
          <a:p>
            <a:r>
              <a:rPr lang="en-US" sz="5000" dirty="0"/>
              <a:t>Be Creative</a:t>
            </a:r>
          </a:p>
          <a:p>
            <a:r>
              <a:rPr lang="en-US" sz="5000" dirty="0"/>
              <a:t>Never Give Up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96BF14-58F6-4FEA-87F7-B9B951B6E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225" y="1783392"/>
            <a:ext cx="4351337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45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239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359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768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CF202-9715-4CBD-845E-88F571B13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7349"/>
            <a:ext cx="12191999" cy="6300651"/>
          </a:xfrm>
        </p:spPr>
        <p:txBody>
          <a:bodyPr>
            <a:noAutofit/>
          </a:bodyPr>
          <a:lstStyle/>
          <a:p>
            <a:pPr algn="ctr"/>
            <a:r>
              <a:rPr lang="en-US" sz="5000" dirty="0"/>
              <a:t>People Share When They Feel a Connection</a:t>
            </a:r>
            <a:br>
              <a:rPr lang="en-US" sz="5000" dirty="0"/>
            </a:b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126783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FE609-6FE6-41EB-8399-D8D605A9A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6058"/>
            <a:ext cx="12192000" cy="6374674"/>
          </a:xfrm>
        </p:spPr>
        <p:txBody>
          <a:bodyPr>
            <a:noAutofit/>
          </a:bodyPr>
          <a:lstStyle/>
          <a:p>
            <a:pPr algn="ctr"/>
            <a:r>
              <a:rPr lang="en-US" sz="5000" dirty="0"/>
              <a:t>When people feel an emotional connection, they often feel compelled to share those emotions with their peers. </a:t>
            </a:r>
          </a:p>
        </p:txBody>
      </p:sp>
    </p:spTree>
    <p:extLst>
      <p:ext uri="{BB962C8B-B14F-4D97-AF65-F5344CB8AC3E}">
        <p14:creationId xmlns:p14="http://schemas.microsoft.com/office/powerpoint/2010/main" val="1650517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794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441</Words>
  <Application>Microsoft Office PowerPoint</Application>
  <PresentationFormat>Widescreen</PresentationFormat>
  <Paragraphs>78</Paragraphs>
  <Slides>35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Lato</vt:lpstr>
      <vt:lpstr>Lato Black</vt:lpstr>
      <vt:lpstr>Lato Heavy</vt:lpstr>
      <vt:lpstr>Office Theme</vt:lpstr>
      <vt:lpstr>What's Happening in the World of Sourcing?</vt:lpstr>
      <vt:lpstr>PowerPoint Presentation</vt:lpstr>
      <vt:lpstr>Why do people share?</vt:lpstr>
      <vt:lpstr>PowerPoint Presentation</vt:lpstr>
      <vt:lpstr>PowerPoint Presentation</vt:lpstr>
      <vt:lpstr>PowerPoint Presentation</vt:lpstr>
      <vt:lpstr>People Share When They Feel a Connection </vt:lpstr>
      <vt:lpstr>When people feel an emotional connection, they often feel compelled to share those emotions with their peers. </vt:lpstr>
      <vt:lpstr>PowerPoint Presentation</vt:lpstr>
      <vt:lpstr>Take 5 minutes to share something with your table. </vt:lpstr>
      <vt:lpstr>My best advice – Be organized </vt:lpstr>
      <vt:lpstr>PowerPoint Presentation</vt:lpstr>
      <vt:lpstr>PowerPoint Presentation</vt:lpstr>
      <vt:lpstr>PowerPoint Presentation</vt:lpstr>
      <vt:lpstr>Share Always</vt:lpstr>
      <vt:lpstr>People Come First</vt:lpstr>
      <vt:lpstr>A community is an engaged and connected group of individuals in pursuit of mutual interests or a shared commonality.</vt:lpstr>
      <vt:lpstr>Communities often form amongst those who share a common sense of self. We seek purpose. </vt:lpstr>
      <vt:lpstr>PowerPoint Presentation</vt:lpstr>
      <vt:lpstr>PowerPoint Presentation</vt:lpstr>
      <vt:lpstr>Tips to Build a Better Community </vt:lpstr>
      <vt:lpstr>Challenge</vt:lpstr>
      <vt:lpstr>PowerPoint Presentation</vt:lpstr>
      <vt:lpstr>PowerPoint Presentation</vt:lpstr>
      <vt:lpstr>PowerPoint Presentation</vt:lpstr>
      <vt:lpstr>Can you answer these questions from our 2018 SourceCon Hackathon?</vt:lpstr>
      <vt:lpstr>PowerPoint Presentation</vt:lpstr>
      <vt:lpstr>PowerPoint Presentation</vt:lpstr>
      <vt:lpstr>PowerPoint Presentation</vt:lpstr>
      <vt:lpstr>Be Creative</vt:lpstr>
      <vt:lpstr>Creativity in Searches</vt:lpstr>
      <vt:lpstr>Creativity in Messaging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Thai</dc:creator>
  <cp:lastModifiedBy>Shannon</cp:lastModifiedBy>
  <cp:revision>27</cp:revision>
  <dcterms:created xsi:type="dcterms:W3CDTF">2018-07-17T18:25:06Z</dcterms:created>
  <dcterms:modified xsi:type="dcterms:W3CDTF">2018-08-31T17:38:09Z</dcterms:modified>
</cp:coreProperties>
</file>