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6"/>
  </p:notesMasterIdLst>
  <p:sldIdLst>
    <p:sldId id="589" r:id="rId2"/>
    <p:sldId id="657" r:id="rId3"/>
    <p:sldId id="673" r:id="rId4"/>
    <p:sldId id="717" r:id="rId5"/>
    <p:sldId id="669" r:id="rId6"/>
    <p:sldId id="700" r:id="rId7"/>
    <p:sldId id="684" r:id="rId8"/>
    <p:sldId id="703" r:id="rId9"/>
    <p:sldId id="595" r:id="rId10"/>
    <p:sldId id="709" r:id="rId11"/>
    <p:sldId id="681" r:id="rId12"/>
    <p:sldId id="711" r:id="rId13"/>
    <p:sldId id="705" r:id="rId14"/>
    <p:sldId id="609" r:id="rId15"/>
    <p:sldId id="706" r:id="rId16"/>
    <p:sldId id="707" r:id="rId17"/>
    <p:sldId id="674" r:id="rId18"/>
    <p:sldId id="672" r:id="rId19"/>
    <p:sldId id="682" r:id="rId20"/>
    <p:sldId id="697" r:id="rId21"/>
    <p:sldId id="699" r:id="rId22"/>
    <p:sldId id="712" r:id="rId23"/>
    <p:sldId id="716" r:id="rId24"/>
    <p:sldId id="708" r:id="rId25"/>
    <p:sldId id="714" r:id="rId26"/>
    <p:sldId id="616" r:id="rId27"/>
    <p:sldId id="710" r:id="rId28"/>
    <p:sldId id="688" r:id="rId29"/>
    <p:sldId id="691" r:id="rId30"/>
    <p:sldId id="678" r:id="rId31"/>
    <p:sldId id="588" r:id="rId32"/>
    <p:sldId id="685" r:id="rId33"/>
    <p:sldId id="715" r:id="rId34"/>
    <p:sldId id="71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7" autoAdjust="0"/>
  </p:normalViewPr>
  <p:slideViewPr>
    <p:cSldViewPr>
      <p:cViewPr varScale="1">
        <p:scale>
          <a:sx n="104" d="100"/>
          <a:sy n="104" d="100"/>
        </p:scale>
        <p:origin x="1710"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34.xml"/><Relationship Id="rId5" Type="http://schemas.openxmlformats.org/officeDocument/2006/relationships/slide" Target="slides/slide33.xml"/><Relationship Id="rId4"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Gutmacher" userId="62a41d8d-558e-4b9b-81d6-2b1dc2f5f844" providerId="ADAL" clId="{D3577E0E-829C-4281-BC3C-6B065065469F}"/>
    <pc:docChg chg="undo custSel addSld delSld modSld sldOrd modMainMaster">
      <pc:chgData name="Glenn Gutmacher" userId="62a41d8d-558e-4b9b-81d6-2b1dc2f5f844" providerId="ADAL" clId="{D3577E0E-829C-4281-BC3C-6B065065469F}" dt="2022-05-16T00:09:05.770" v="9566" actId="20577"/>
      <pc:docMkLst>
        <pc:docMk/>
      </pc:docMkLst>
      <pc:sldChg chg="addSp modSp mod">
        <pc:chgData name="Glenn Gutmacher" userId="62a41d8d-558e-4b9b-81d6-2b1dc2f5f844" providerId="ADAL" clId="{D3577E0E-829C-4281-BC3C-6B065065469F}" dt="2022-05-11T16:11:11.577" v="1765" actId="20577"/>
        <pc:sldMkLst>
          <pc:docMk/>
          <pc:sldMk cId="0" sldId="589"/>
        </pc:sldMkLst>
        <pc:spChg chg="add mod">
          <ac:chgData name="Glenn Gutmacher" userId="62a41d8d-558e-4b9b-81d6-2b1dc2f5f844" providerId="ADAL" clId="{D3577E0E-829C-4281-BC3C-6B065065469F}" dt="2022-05-11T13:26:47.095" v="290" actId="14100"/>
          <ac:spMkLst>
            <pc:docMk/>
            <pc:sldMk cId="0" sldId="589"/>
            <ac:spMk id="3" creationId="{B8D7C31C-9D22-4F32-B9EF-31E7D18287D5}"/>
          </ac:spMkLst>
        </pc:spChg>
        <pc:spChg chg="mod">
          <ac:chgData name="Glenn Gutmacher" userId="62a41d8d-558e-4b9b-81d6-2b1dc2f5f844" providerId="ADAL" clId="{D3577E0E-829C-4281-BC3C-6B065065469F}" dt="2022-05-11T16:11:11.577" v="1765" actId="20577"/>
          <ac:spMkLst>
            <pc:docMk/>
            <pc:sldMk cId="0" sldId="589"/>
            <ac:spMk id="26627" creationId="{00000000-0000-0000-0000-000000000000}"/>
          </ac:spMkLst>
        </pc:spChg>
      </pc:sldChg>
      <pc:sldChg chg="modSp mod">
        <pc:chgData name="Glenn Gutmacher" userId="62a41d8d-558e-4b9b-81d6-2b1dc2f5f844" providerId="ADAL" clId="{D3577E0E-829C-4281-BC3C-6B065065469F}" dt="2022-05-15T19:08:09.167" v="4665" actId="20577"/>
        <pc:sldMkLst>
          <pc:docMk/>
          <pc:sldMk cId="2103668560" sldId="595"/>
        </pc:sldMkLst>
        <pc:spChg chg="mod">
          <ac:chgData name="Glenn Gutmacher" userId="62a41d8d-558e-4b9b-81d6-2b1dc2f5f844" providerId="ADAL" clId="{D3577E0E-829C-4281-BC3C-6B065065469F}" dt="2022-05-15T19:08:09.167" v="4665" actId="20577"/>
          <ac:spMkLst>
            <pc:docMk/>
            <pc:sldMk cId="2103668560" sldId="595"/>
            <ac:spMk id="12294" creationId="{00000000-0000-0000-0000-000000000000}"/>
          </ac:spMkLst>
        </pc:spChg>
      </pc:sldChg>
      <pc:sldChg chg="modSp mod">
        <pc:chgData name="Glenn Gutmacher" userId="62a41d8d-558e-4b9b-81d6-2b1dc2f5f844" providerId="ADAL" clId="{D3577E0E-829C-4281-BC3C-6B065065469F}" dt="2022-05-15T19:39:21.927" v="5997" actId="20577"/>
        <pc:sldMkLst>
          <pc:docMk/>
          <pc:sldMk cId="1982195714" sldId="616"/>
        </pc:sldMkLst>
        <pc:spChg chg="mod">
          <ac:chgData name="Glenn Gutmacher" userId="62a41d8d-558e-4b9b-81d6-2b1dc2f5f844" providerId="ADAL" clId="{D3577E0E-829C-4281-BC3C-6B065065469F}" dt="2022-05-15T19:39:21.927" v="5997" actId="20577"/>
          <ac:spMkLst>
            <pc:docMk/>
            <pc:sldMk cId="1982195714" sldId="616"/>
            <ac:spMk id="15362" creationId="{00000000-0000-0000-0000-000000000000}"/>
          </ac:spMkLst>
        </pc:spChg>
      </pc:sldChg>
      <pc:sldChg chg="modSp mod">
        <pc:chgData name="Glenn Gutmacher" userId="62a41d8d-558e-4b9b-81d6-2b1dc2f5f844" providerId="ADAL" clId="{D3577E0E-829C-4281-BC3C-6B065065469F}" dt="2022-05-11T16:23:09.984" v="2462" actId="1036"/>
        <pc:sldMkLst>
          <pc:docMk/>
          <pc:sldMk cId="33440352" sldId="657"/>
        </pc:sldMkLst>
        <pc:spChg chg="mod">
          <ac:chgData name="Glenn Gutmacher" userId="62a41d8d-558e-4b9b-81d6-2b1dc2f5f844" providerId="ADAL" clId="{D3577E0E-829C-4281-BC3C-6B065065469F}" dt="2022-05-11T16:23:09.984" v="2462" actId="1036"/>
          <ac:spMkLst>
            <pc:docMk/>
            <pc:sldMk cId="33440352" sldId="657"/>
            <ac:spMk id="2" creationId="{00000000-0000-0000-0000-000000000000}"/>
          </ac:spMkLst>
        </pc:spChg>
        <pc:spChg chg="mod">
          <ac:chgData name="Glenn Gutmacher" userId="62a41d8d-558e-4b9b-81d6-2b1dc2f5f844" providerId="ADAL" clId="{D3577E0E-829C-4281-BC3C-6B065065469F}" dt="2022-05-11T16:23:00.856" v="2459" actId="1035"/>
          <ac:spMkLst>
            <pc:docMk/>
            <pc:sldMk cId="33440352" sldId="657"/>
            <ac:spMk id="3" creationId="{00000000-0000-0000-0000-000000000000}"/>
          </ac:spMkLst>
        </pc:spChg>
      </pc:sldChg>
      <pc:sldChg chg="modSp mod">
        <pc:chgData name="Glenn Gutmacher" userId="62a41d8d-558e-4b9b-81d6-2b1dc2f5f844" providerId="ADAL" clId="{D3577E0E-829C-4281-BC3C-6B065065469F}" dt="2022-05-15T20:35:54.771" v="8401" actId="20577"/>
        <pc:sldMkLst>
          <pc:docMk/>
          <pc:sldMk cId="3679136006" sldId="673"/>
        </pc:sldMkLst>
        <pc:spChg chg="mod">
          <ac:chgData name="Glenn Gutmacher" userId="62a41d8d-558e-4b9b-81d6-2b1dc2f5f844" providerId="ADAL" clId="{D3577E0E-829C-4281-BC3C-6B065065469F}" dt="2022-05-11T16:12:18.820" v="1824" actId="20577"/>
          <ac:spMkLst>
            <pc:docMk/>
            <pc:sldMk cId="3679136006" sldId="673"/>
            <ac:spMk id="2" creationId="{00000000-0000-0000-0000-000000000000}"/>
          </ac:spMkLst>
        </pc:spChg>
        <pc:spChg chg="mod">
          <ac:chgData name="Glenn Gutmacher" userId="62a41d8d-558e-4b9b-81d6-2b1dc2f5f844" providerId="ADAL" clId="{D3577E0E-829C-4281-BC3C-6B065065469F}" dt="2022-05-15T20:35:54.771" v="8401" actId="20577"/>
          <ac:spMkLst>
            <pc:docMk/>
            <pc:sldMk cId="3679136006" sldId="673"/>
            <ac:spMk id="3" creationId="{00000000-0000-0000-0000-000000000000}"/>
          </ac:spMkLst>
        </pc:spChg>
      </pc:sldChg>
      <pc:sldChg chg="modSp mod">
        <pc:chgData name="Glenn Gutmacher" userId="62a41d8d-558e-4b9b-81d6-2b1dc2f5f844" providerId="ADAL" clId="{D3577E0E-829C-4281-BC3C-6B065065469F}" dt="2022-05-15T19:14:51.965" v="4889" actId="20577"/>
        <pc:sldMkLst>
          <pc:docMk/>
          <pc:sldMk cId="1106550242" sldId="681"/>
        </pc:sldMkLst>
        <pc:spChg chg="mod">
          <ac:chgData name="Glenn Gutmacher" userId="62a41d8d-558e-4b9b-81d6-2b1dc2f5f844" providerId="ADAL" clId="{D3577E0E-829C-4281-BC3C-6B065065469F}" dt="2022-05-15T19:14:03.874" v="4857" actId="20577"/>
          <ac:spMkLst>
            <pc:docMk/>
            <pc:sldMk cId="1106550242" sldId="681"/>
            <ac:spMk id="7" creationId="{00000000-0000-0000-0000-000000000000}"/>
          </ac:spMkLst>
        </pc:spChg>
        <pc:spChg chg="mod">
          <ac:chgData name="Glenn Gutmacher" userId="62a41d8d-558e-4b9b-81d6-2b1dc2f5f844" providerId="ADAL" clId="{D3577E0E-829C-4281-BC3C-6B065065469F}" dt="2022-05-15T19:14:51.965" v="4889" actId="20577"/>
          <ac:spMkLst>
            <pc:docMk/>
            <pc:sldMk cId="1106550242" sldId="681"/>
            <ac:spMk id="9" creationId="{00000000-0000-0000-0000-000000000000}"/>
          </ac:spMkLst>
        </pc:spChg>
      </pc:sldChg>
      <pc:sldChg chg="modSp mod">
        <pc:chgData name="Glenn Gutmacher" userId="62a41d8d-558e-4b9b-81d6-2b1dc2f5f844" providerId="ADAL" clId="{D3577E0E-829C-4281-BC3C-6B065065469F}" dt="2022-05-16T00:09:05.770" v="9566" actId="20577"/>
        <pc:sldMkLst>
          <pc:docMk/>
          <pc:sldMk cId="3619109868" sldId="682"/>
        </pc:sldMkLst>
        <pc:spChg chg="mod">
          <ac:chgData name="Glenn Gutmacher" userId="62a41d8d-558e-4b9b-81d6-2b1dc2f5f844" providerId="ADAL" clId="{D3577E0E-829C-4281-BC3C-6B065065469F}" dt="2022-05-16T00:09:05.770" v="9566" actId="20577"/>
          <ac:spMkLst>
            <pc:docMk/>
            <pc:sldMk cId="3619109868" sldId="682"/>
            <ac:spMk id="8" creationId="{00000000-0000-0000-0000-000000000000}"/>
          </ac:spMkLst>
        </pc:spChg>
        <pc:picChg chg="mod">
          <ac:chgData name="Glenn Gutmacher" userId="62a41d8d-558e-4b9b-81d6-2b1dc2f5f844" providerId="ADAL" clId="{D3577E0E-829C-4281-BC3C-6B065065469F}" dt="2022-05-16T00:06:30.163" v="9497" actId="1035"/>
          <ac:picMkLst>
            <pc:docMk/>
            <pc:sldMk cId="3619109868" sldId="682"/>
            <ac:picMk id="6" creationId="{00000000-0000-0000-0000-000000000000}"/>
          </ac:picMkLst>
        </pc:picChg>
      </pc:sldChg>
      <pc:sldChg chg="del">
        <pc:chgData name="Glenn Gutmacher" userId="62a41d8d-558e-4b9b-81d6-2b1dc2f5f844" providerId="ADAL" clId="{D3577E0E-829C-4281-BC3C-6B065065469F}" dt="2022-05-15T19:39:33.583" v="5998" actId="47"/>
        <pc:sldMkLst>
          <pc:docMk/>
          <pc:sldMk cId="3025492913" sldId="698"/>
        </pc:sldMkLst>
      </pc:sldChg>
      <pc:sldChg chg="modSp mod">
        <pc:chgData name="Glenn Gutmacher" userId="62a41d8d-558e-4b9b-81d6-2b1dc2f5f844" providerId="ADAL" clId="{D3577E0E-829C-4281-BC3C-6B065065469F}" dt="2022-05-15T19:27:41.299" v="5630" actId="20577"/>
        <pc:sldMkLst>
          <pc:docMk/>
          <pc:sldMk cId="2602016903" sldId="699"/>
        </pc:sldMkLst>
        <pc:spChg chg="mod">
          <ac:chgData name="Glenn Gutmacher" userId="62a41d8d-558e-4b9b-81d6-2b1dc2f5f844" providerId="ADAL" clId="{D3577E0E-829C-4281-BC3C-6B065065469F}" dt="2022-05-11T14:51:38.019" v="981" actId="20577"/>
          <ac:spMkLst>
            <pc:docMk/>
            <pc:sldMk cId="2602016903" sldId="699"/>
            <ac:spMk id="2" creationId="{00000000-0000-0000-0000-000000000000}"/>
          </ac:spMkLst>
        </pc:spChg>
        <pc:spChg chg="mod">
          <ac:chgData name="Glenn Gutmacher" userId="62a41d8d-558e-4b9b-81d6-2b1dc2f5f844" providerId="ADAL" clId="{D3577E0E-829C-4281-BC3C-6B065065469F}" dt="2022-05-15T19:27:41.299" v="5630" actId="20577"/>
          <ac:spMkLst>
            <pc:docMk/>
            <pc:sldMk cId="2602016903" sldId="699"/>
            <ac:spMk id="3" creationId="{00000000-0000-0000-0000-000000000000}"/>
          </ac:spMkLst>
        </pc:spChg>
      </pc:sldChg>
      <pc:sldChg chg="del">
        <pc:chgData name="Glenn Gutmacher" userId="62a41d8d-558e-4b9b-81d6-2b1dc2f5f844" providerId="ADAL" clId="{D3577E0E-829C-4281-BC3C-6B065065469F}" dt="2022-05-10T23:17:32.554" v="1" actId="47"/>
        <pc:sldMkLst>
          <pc:docMk/>
          <pc:sldMk cId="3333303917" sldId="701"/>
        </pc:sldMkLst>
      </pc:sldChg>
      <pc:sldChg chg="del">
        <pc:chgData name="Glenn Gutmacher" userId="62a41d8d-558e-4b9b-81d6-2b1dc2f5f844" providerId="ADAL" clId="{D3577E0E-829C-4281-BC3C-6B065065469F}" dt="2022-05-10T23:17:51.209" v="2" actId="47"/>
        <pc:sldMkLst>
          <pc:docMk/>
          <pc:sldMk cId="4104779791" sldId="702"/>
        </pc:sldMkLst>
      </pc:sldChg>
      <pc:sldChg chg="del">
        <pc:chgData name="Glenn Gutmacher" userId="62a41d8d-558e-4b9b-81d6-2b1dc2f5f844" providerId="ADAL" clId="{D3577E0E-829C-4281-BC3C-6B065065469F}" dt="2022-05-10T23:17:15.559" v="0" actId="47"/>
        <pc:sldMkLst>
          <pc:docMk/>
          <pc:sldMk cId="1864888904" sldId="704"/>
        </pc:sldMkLst>
      </pc:sldChg>
      <pc:sldChg chg="modSp mod">
        <pc:chgData name="Glenn Gutmacher" userId="62a41d8d-558e-4b9b-81d6-2b1dc2f5f844" providerId="ADAL" clId="{D3577E0E-829C-4281-BC3C-6B065065469F}" dt="2022-05-15T19:37:19.060" v="5972" actId="20577"/>
        <pc:sldMkLst>
          <pc:docMk/>
          <pc:sldMk cId="2903734392" sldId="708"/>
        </pc:sldMkLst>
        <pc:spChg chg="mod">
          <ac:chgData name="Glenn Gutmacher" userId="62a41d8d-558e-4b9b-81d6-2b1dc2f5f844" providerId="ADAL" clId="{D3577E0E-829C-4281-BC3C-6B065065469F}" dt="2022-05-15T19:37:19.060" v="5972" actId="20577"/>
          <ac:spMkLst>
            <pc:docMk/>
            <pc:sldMk cId="2903734392" sldId="708"/>
            <ac:spMk id="2" creationId="{00000000-0000-0000-0000-000000000000}"/>
          </ac:spMkLst>
        </pc:spChg>
        <pc:spChg chg="mod">
          <ac:chgData name="Glenn Gutmacher" userId="62a41d8d-558e-4b9b-81d6-2b1dc2f5f844" providerId="ADAL" clId="{D3577E0E-829C-4281-BC3C-6B065065469F}" dt="2022-05-15T19:36:43.552" v="5941" actId="1036"/>
          <ac:spMkLst>
            <pc:docMk/>
            <pc:sldMk cId="2903734392" sldId="708"/>
            <ac:spMk id="3" creationId="{00000000-0000-0000-0000-000000000000}"/>
          </ac:spMkLst>
        </pc:spChg>
      </pc:sldChg>
      <pc:sldChg chg="modSp mod">
        <pc:chgData name="Glenn Gutmacher" userId="62a41d8d-558e-4b9b-81d6-2b1dc2f5f844" providerId="ADAL" clId="{D3577E0E-829C-4281-BC3C-6B065065469F}" dt="2022-05-15T19:09:37.631" v="4697" actId="404"/>
        <pc:sldMkLst>
          <pc:docMk/>
          <pc:sldMk cId="3089751192" sldId="709"/>
        </pc:sldMkLst>
        <pc:spChg chg="mod">
          <ac:chgData name="Glenn Gutmacher" userId="62a41d8d-558e-4b9b-81d6-2b1dc2f5f844" providerId="ADAL" clId="{D3577E0E-829C-4281-BC3C-6B065065469F}" dt="2022-05-15T19:09:37.631" v="4697" actId="404"/>
          <ac:spMkLst>
            <pc:docMk/>
            <pc:sldMk cId="3089751192" sldId="709"/>
            <ac:spMk id="12294" creationId="{00000000-0000-0000-0000-000000000000}"/>
          </ac:spMkLst>
        </pc:spChg>
      </pc:sldChg>
      <pc:sldChg chg="modSp mod">
        <pc:chgData name="Glenn Gutmacher" userId="62a41d8d-558e-4b9b-81d6-2b1dc2f5f844" providerId="ADAL" clId="{D3577E0E-829C-4281-BC3C-6B065065469F}" dt="2022-05-15T19:16:30.101" v="4935" actId="20577"/>
        <pc:sldMkLst>
          <pc:docMk/>
          <pc:sldMk cId="1834538984" sldId="711"/>
        </pc:sldMkLst>
        <pc:spChg chg="mod">
          <ac:chgData name="Glenn Gutmacher" userId="62a41d8d-558e-4b9b-81d6-2b1dc2f5f844" providerId="ADAL" clId="{D3577E0E-829C-4281-BC3C-6B065065469F}" dt="2022-05-15T19:16:30.101" v="4935" actId="20577"/>
          <ac:spMkLst>
            <pc:docMk/>
            <pc:sldMk cId="1834538984" sldId="711"/>
            <ac:spMk id="8" creationId="{00000000-0000-0000-0000-000000000000}"/>
          </ac:spMkLst>
        </pc:spChg>
      </pc:sldChg>
      <pc:sldChg chg="modSp mod">
        <pc:chgData name="Glenn Gutmacher" userId="62a41d8d-558e-4b9b-81d6-2b1dc2f5f844" providerId="ADAL" clId="{D3577E0E-829C-4281-BC3C-6B065065469F}" dt="2022-05-15T19:34:26.554" v="5876" actId="20577"/>
        <pc:sldMkLst>
          <pc:docMk/>
          <pc:sldMk cId="2832855181" sldId="712"/>
        </pc:sldMkLst>
        <pc:spChg chg="mod">
          <ac:chgData name="Glenn Gutmacher" userId="62a41d8d-558e-4b9b-81d6-2b1dc2f5f844" providerId="ADAL" clId="{D3577E0E-829C-4281-BC3C-6B065065469F}" dt="2022-05-15T19:33:03.083" v="5790" actId="114"/>
          <ac:spMkLst>
            <pc:docMk/>
            <pc:sldMk cId="2832855181" sldId="712"/>
            <ac:spMk id="2" creationId="{00000000-0000-0000-0000-000000000000}"/>
          </ac:spMkLst>
        </pc:spChg>
        <pc:spChg chg="mod">
          <ac:chgData name="Glenn Gutmacher" userId="62a41d8d-558e-4b9b-81d6-2b1dc2f5f844" providerId="ADAL" clId="{D3577E0E-829C-4281-BC3C-6B065065469F}" dt="2022-05-15T19:34:26.554" v="5876" actId="20577"/>
          <ac:spMkLst>
            <pc:docMk/>
            <pc:sldMk cId="2832855181" sldId="712"/>
            <ac:spMk id="3" creationId="{00000000-0000-0000-0000-000000000000}"/>
          </ac:spMkLst>
        </pc:spChg>
      </pc:sldChg>
      <pc:sldChg chg="del">
        <pc:chgData name="Glenn Gutmacher" userId="62a41d8d-558e-4b9b-81d6-2b1dc2f5f844" providerId="ADAL" clId="{D3577E0E-829C-4281-BC3C-6B065065469F}" dt="2022-05-11T14:51:09.031" v="967" actId="47"/>
        <pc:sldMkLst>
          <pc:docMk/>
          <pc:sldMk cId="3466183806" sldId="713"/>
        </pc:sldMkLst>
      </pc:sldChg>
      <pc:sldChg chg="modSp mod">
        <pc:chgData name="Glenn Gutmacher" userId="62a41d8d-558e-4b9b-81d6-2b1dc2f5f844" providerId="ADAL" clId="{D3577E0E-829C-4281-BC3C-6B065065469F}" dt="2022-05-15T19:44:22.002" v="6029" actId="14100"/>
        <pc:sldMkLst>
          <pc:docMk/>
          <pc:sldMk cId="1612253995" sldId="714"/>
        </pc:sldMkLst>
        <pc:spChg chg="mod">
          <ac:chgData name="Glenn Gutmacher" userId="62a41d8d-558e-4b9b-81d6-2b1dc2f5f844" providerId="ADAL" clId="{D3577E0E-829C-4281-BC3C-6B065065469F}" dt="2022-05-15T19:44:22.002" v="6029" actId="14100"/>
          <ac:spMkLst>
            <pc:docMk/>
            <pc:sldMk cId="1612253995" sldId="714"/>
            <ac:spMk id="2" creationId="{00000000-0000-0000-0000-000000000000}"/>
          </ac:spMkLst>
        </pc:spChg>
      </pc:sldChg>
      <pc:sldChg chg="addSp delSp modSp add mod ord">
        <pc:chgData name="Glenn Gutmacher" userId="62a41d8d-558e-4b9b-81d6-2b1dc2f5f844" providerId="ADAL" clId="{D3577E0E-829C-4281-BC3C-6B065065469F}" dt="2022-05-15T18:37:54.887" v="3025"/>
        <pc:sldMkLst>
          <pc:docMk/>
          <pc:sldMk cId="580858700" sldId="715"/>
        </pc:sldMkLst>
        <pc:spChg chg="del">
          <ac:chgData name="Glenn Gutmacher" userId="62a41d8d-558e-4b9b-81d6-2b1dc2f5f844" providerId="ADAL" clId="{D3577E0E-829C-4281-BC3C-6B065065469F}" dt="2022-05-11T14:22:22.129" v="511" actId="478"/>
          <ac:spMkLst>
            <pc:docMk/>
            <pc:sldMk cId="580858700" sldId="715"/>
            <ac:spMk id="2" creationId="{00000000-0000-0000-0000-000000000000}"/>
          </ac:spMkLst>
        </pc:spChg>
        <pc:spChg chg="add mod">
          <ac:chgData name="Glenn Gutmacher" userId="62a41d8d-558e-4b9b-81d6-2b1dc2f5f844" providerId="ADAL" clId="{D3577E0E-829C-4281-BC3C-6B065065469F}" dt="2022-05-14T20:52:02.636" v="2831" actId="14100"/>
          <ac:spMkLst>
            <pc:docMk/>
            <pc:sldMk cId="580858700" sldId="715"/>
            <ac:spMk id="2" creationId="{950AC447-953F-42FB-93DE-54D6B723DFA1}"/>
          </ac:spMkLst>
        </pc:spChg>
        <pc:spChg chg="mod">
          <ac:chgData name="Glenn Gutmacher" userId="62a41d8d-558e-4b9b-81d6-2b1dc2f5f844" providerId="ADAL" clId="{D3577E0E-829C-4281-BC3C-6B065065469F}" dt="2022-05-11T14:21:17.122" v="327" actId="5793"/>
          <ac:spMkLst>
            <pc:docMk/>
            <pc:sldMk cId="580858700" sldId="715"/>
            <ac:spMk id="16389" creationId="{00000000-0000-0000-0000-000000000000}"/>
          </ac:spMkLst>
        </pc:spChg>
        <pc:spChg chg="mod">
          <ac:chgData name="Glenn Gutmacher" userId="62a41d8d-558e-4b9b-81d6-2b1dc2f5f844" providerId="ADAL" clId="{D3577E0E-829C-4281-BC3C-6B065065469F}" dt="2022-05-14T20:54:20.237" v="2968" actId="20577"/>
          <ac:spMkLst>
            <pc:docMk/>
            <pc:sldMk cId="580858700" sldId="715"/>
            <ac:spMk id="16390" creationId="{00000000-0000-0000-0000-000000000000}"/>
          </ac:spMkLst>
        </pc:spChg>
        <pc:picChg chg="add mod">
          <ac:chgData name="Glenn Gutmacher" userId="62a41d8d-558e-4b9b-81d6-2b1dc2f5f844" providerId="ADAL" clId="{D3577E0E-829C-4281-BC3C-6B065065469F}" dt="2022-05-11T14:49:46.205" v="966" actId="1038"/>
          <ac:picMkLst>
            <pc:docMk/>
            <pc:sldMk cId="580858700" sldId="715"/>
            <ac:picMk id="4" creationId="{BA99E0D3-1790-4C1E-B9A3-4B5C5F0BAA4D}"/>
          </ac:picMkLst>
        </pc:picChg>
      </pc:sldChg>
      <pc:sldChg chg="addSp modSp add mod">
        <pc:chgData name="Glenn Gutmacher" userId="62a41d8d-558e-4b9b-81d6-2b1dc2f5f844" providerId="ADAL" clId="{D3577E0E-829C-4281-BC3C-6B065065469F}" dt="2022-05-15T20:12:48.566" v="7716" actId="20577"/>
        <pc:sldMkLst>
          <pc:docMk/>
          <pc:sldMk cId="2722390274" sldId="716"/>
        </pc:sldMkLst>
        <pc:spChg chg="mod">
          <ac:chgData name="Glenn Gutmacher" userId="62a41d8d-558e-4b9b-81d6-2b1dc2f5f844" providerId="ADAL" clId="{D3577E0E-829C-4281-BC3C-6B065065469F}" dt="2022-05-15T20:05:25.638" v="7538" actId="1035"/>
          <ac:spMkLst>
            <pc:docMk/>
            <pc:sldMk cId="2722390274" sldId="716"/>
            <ac:spMk id="2" creationId="{00000000-0000-0000-0000-000000000000}"/>
          </ac:spMkLst>
        </pc:spChg>
        <pc:spChg chg="mod">
          <ac:chgData name="Glenn Gutmacher" userId="62a41d8d-558e-4b9b-81d6-2b1dc2f5f844" providerId="ADAL" clId="{D3577E0E-829C-4281-BC3C-6B065065469F}" dt="2022-05-15T20:11:44.437" v="7706" actId="1035"/>
          <ac:spMkLst>
            <pc:docMk/>
            <pc:sldMk cId="2722390274" sldId="716"/>
            <ac:spMk id="3" creationId="{00000000-0000-0000-0000-000000000000}"/>
          </ac:spMkLst>
        </pc:spChg>
        <pc:spChg chg="add mod">
          <ac:chgData name="Glenn Gutmacher" userId="62a41d8d-558e-4b9b-81d6-2b1dc2f5f844" providerId="ADAL" clId="{D3577E0E-829C-4281-BC3C-6B065065469F}" dt="2022-05-15T20:12:48.566" v="7716" actId="20577"/>
          <ac:spMkLst>
            <pc:docMk/>
            <pc:sldMk cId="2722390274" sldId="716"/>
            <ac:spMk id="6" creationId="{FC6F4733-C6E7-4834-99E5-E2DE5ABE0FAF}"/>
          </ac:spMkLst>
        </pc:spChg>
      </pc:sldChg>
      <pc:sldChg chg="add">
        <pc:chgData name="Glenn Gutmacher" userId="62a41d8d-558e-4b9b-81d6-2b1dc2f5f844" providerId="ADAL" clId="{D3577E0E-829C-4281-BC3C-6B065065469F}" dt="2022-05-11T16:11:45.045" v="1766" actId="2890"/>
        <pc:sldMkLst>
          <pc:docMk/>
          <pc:sldMk cId="1919997110" sldId="717"/>
        </pc:sldMkLst>
      </pc:sldChg>
      <pc:sldChg chg="modSp add mod">
        <pc:chgData name="Glenn Gutmacher" userId="62a41d8d-558e-4b9b-81d6-2b1dc2f5f844" providerId="ADAL" clId="{D3577E0E-829C-4281-BC3C-6B065065469F}" dt="2022-05-15T23:41:16.982" v="9406" actId="20577"/>
        <pc:sldMkLst>
          <pc:docMk/>
          <pc:sldMk cId="2214367114" sldId="718"/>
        </pc:sldMkLst>
        <pc:spChg chg="mod">
          <ac:chgData name="Glenn Gutmacher" userId="62a41d8d-558e-4b9b-81d6-2b1dc2f5f844" providerId="ADAL" clId="{D3577E0E-829C-4281-BC3C-6B065065469F}" dt="2022-05-15T23:41:16.982" v="9406" actId="20577"/>
          <ac:spMkLst>
            <pc:docMk/>
            <pc:sldMk cId="2214367114" sldId="718"/>
            <ac:spMk id="2" creationId="{00000000-0000-0000-0000-000000000000}"/>
          </ac:spMkLst>
        </pc:spChg>
        <pc:spChg chg="mod">
          <ac:chgData name="Glenn Gutmacher" userId="62a41d8d-558e-4b9b-81d6-2b1dc2f5f844" providerId="ADAL" clId="{D3577E0E-829C-4281-BC3C-6B065065469F}" dt="2022-05-15T23:41:10.573" v="9405" actId="1035"/>
          <ac:spMkLst>
            <pc:docMk/>
            <pc:sldMk cId="2214367114" sldId="718"/>
            <ac:spMk id="16389" creationId="{00000000-0000-0000-0000-000000000000}"/>
          </ac:spMkLst>
        </pc:spChg>
        <pc:spChg chg="mod">
          <ac:chgData name="Glenn Gutmacher" userId="62a41d8d-558e-4b9b-81d6-2b1dc2f5f844" providerId="ADAL" clId="{D3577E0E-829C-4281-BC3C-6B065065469F}" dt="2022-05-15T23:41:10.573" v="9405" actId="1035"/>
          <ac:spMkLst>
            <pc:docMk/>
            <pc:sldMk cId="2214367114" sldId="718"/>
            <ac:spMk id="16390" creationId="{00000000-0000-0000-0000-000000000000}"/>
          </ac:spMkLst>
        </pc:spChg>
      </pc:sldChg>
      <pc:sldMasterChg chg="delSp modSp mod modSldLayout">
        <pc:chgData name="Glenn Gutmacher" userId="62a41d8d-558e-4b9b-81d6-2b1dc2f5f844" providerId="ADAL" clId="{D3577E0E-829C-4281-BC3C-6B065065469F}" dt="2022-05-11T13:20:19.467" v="213"/>
        <pc:sldMasterMkLst>
          <pc:docMk/>
          <pc:sldMasterMk cId="0" sldId="2147483695"/>
        </pc:sldMasterMkLst>
        <pc:spChg chg="mod">
          <ac:chgData name="Glenn Gutmacher" userId="62a41d8d-558e-4b9b-81d6-2b1dc2f5f844" providerId="ADAL" clId="{D3577E0E-829C-4281-BC3C-6B065065469F}" dt="2022-05-11T13:04:33.675" v="17" actId="1076"/>
          <ac:spMkLst>
            <pc:docMk/>
            <pc:sldMasterMk cId="0" sldId="2147483695"/>
            <ac:spMk id="9" creationId="{00000000-0000-0000-0000-000000000000}"/>
          </ac:spMkLst>
        </pc:spChg>
        <pc:spChg chg="mod">
          <ac:chgData name="Glenn Gutmacher" userId="62a41d8d-558e-4b9b-81d6-2b1dc2f5f844" providerId="ADAL" clId="{D3577E0E-829C-4281-BC3C-6B065065469F}" dt="2022-05-11T13:06:05.589" v="115" actId="20577"/>
          <ac:spMkLst>
            <pc:docMk/>
            <pc:sldMasterMk cId="0" sldId="2147483695"/>
            <ac:spMk id="1032" creationId="{00000000-0000-0000-0000-000000000000}"/>
          </ac:spMkLst>
        </pc:spChg>
        <pc:picChg chg="del">
          <ac:chgData name="Glenn Gutmacher" userId="62a41d8d-558e-4b9b-81d6-2b1dc2f5f844" providerId="ADAL" clId="{D3577E0E-829C-4281-BC3C-6B065065469F}" dt="2022-05-11T13:02:24.044" v="3" actId="478"/>
          <ac:picMkLst>
            <pc:docMk/>
            <pc:sldMasterMk cId="0" sldId="2147483695"/>
            <ac:picMk id="10" creationId="{00000000-0000-0000-0000-000000000000}"/>
          </ac:picMkLst>
        </pc:picChg>
        <pc:sldLayoutChg chg="modSp mod">
          <pc:chgData name="Glenn Gutmacher" userId="62a41d8d-558e-4b9b-81d6-2b1dc2f5f844" providerId="ADAL" clId="{D3577E0E-829C-4281-BC3C-6B065065469F}" dt="2022-05-11T13:20:19.467" v="213"/>
          <pc:sldLayoutMkLst>
            <pc:docMk/>
            <pc:sldMasterMk cId="0" sldId="2147483695"/>
            <pc:sldLayoutMk cId="0" sldId="2147483696"/>
          </pc:sldLayoutMkLst>
          <pc:spChg chg="mod">
            <ac:chgData name="Glenn Gutmacher" userId="62a41d8d-558e-4b9b-81d6-2b1dc2f5f844" providerId="ADAL" clId="{D3577E0E-829C-4281-BC3C-6B065065469F}" dt="2022-05-11T13:20:19.467" v="213"/>
            <ac:spMkLst>
              <pc:docMk/>
              <pc:sldMasterMk cId="0" sldId="2147483695"/>
              <pc:sldLayoutMk cId="0" sldId="2147483696"/>
              <ac:spMk id="2560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1283F-7584-48C5-B274-BADA1C7DB176}" type="datetimeFigureOut">
              <a:rPr lang="en-US" smtClean="0"/>
              <a:pPr/>
              <a:t>5/14/2022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8F07D-2C5B-4955-9F87-9F99928906B7}" type="slidenum">
              <a:rPr lang="en-US" smtClean="0"/>
              <a:pPr/>
              <a:t>‹#›</a:t>
            </a:fld>
            <a:endParaRPr lang="en-US"/>
          </a:p>
        </p:txBody>
      </p:sp>
    </p:spTree>
    <p:extLst>
      <p:ext uri="{BB962C8B-B14F-4D97-AF65-F5344CB8AC3E}">
        <p14:creationId xmlns:p14="http://schemas.microsoft.com/office/powerpoint/2010/main" val="47863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7</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332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8</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342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13</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783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32</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221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33</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7042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21062-3012-4652-8A9E-59D876E31B36}" type="slidenum">
              <a:rPr lang="en-US" smtClean="0"/>
              <a:pPr/>
              <a:t>34</a:t>
            </a:fld>
            <a:endParaRPr lang="en-US"/>
          </a:p>
        </p:txBody>
      </p:sp>
      <p:sp>
        <p:nvSpPr>
          <p:cNvPr id="72707" name="Rectangle 2"/>
          <p:cNvSpPr>
            <a:spLocks noGrp="1" noRot="1" noChangeAspect="1" noChangeArrowheads="1" noTextEdit="1"/>
          </p:cNvSpPr>
          <p:nvPr>
            <p:ph type="sldImg"/>
          </p:nvPr>
        </p:nvSpPr>
        <p:spPr>
          <a:xfrm>
            <a:off x="1144588" y="685800"/>
            <a:ext cx="4570412" cy="34290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762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600200"/>
            <a:ext cx="7772400" cy="2000250"/>
          </a:xfrm>
        </p:spPr>
        <p:txBody>
          <a:bodyPr/>
          <a:lstStyle>
            <a:lvl1pPr algn="ctr">
              <a:defRPr b="1" smtClean="0">
                <a:solidFill>
                  <a:schemeClr val="folHlink"/>
                </a:solidFill>
              </a:defRPr>
            </a:lvl1pPr>
          </a:lstStyle>
          <a:p>
            <a:r>
              <a:rPr lang="en-US"/>
              <a:t>Click to edit Master title style</a:t>
            </a:r>
          </a:p>
        </p:txBody>
      </p:sp>
      <p:sp>
        <p:nvSpPr>
          <p:cNvPr id="2560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a:t>Click to edit Master subtitle style</a:t>
            </a:r>
          </a:p>
        </p:txBody>
      </p:sp>
      <p:sp>
        <p:nvSpPr>
          <p:cNvPr id="25604" name="Text Box 4"/>
          <p:cNvSpPr txBox="1">
            <a:spLocks noChangeArrowheads="1"/>
          </p:cNvSpPr>
          <p:nvPr userDrawn="1"/>
        </p:nvSpPr>
        <p:spPr bwMode="auto">
          <a:xfrm rot="5400000">
            <a:off x="-3017045" y="3017044"/>
            <a:ext cx="6400802" cy="366713"/>
          </a:xfrm>
          <a:prstGeom prst="rect">
            <a:avLst/>
          </a:prstGeom>
          <a:noFill/>
          <a:ln w="9525">
            <a:noFill/>
            <a:miter lim="800000"/>
            <a:headEnd/>
            <a:tailEnd/>
          </a:ln>
          <a:effectLst/>
        </p:spPr>
        <p:txBody>
          <a:bodyPr wrap="square">
            <a:spAutoFit/>
          </a:bodyPr>
          <a:lstStyle/>
          <a:p>
            <a:pPr algn="ctr" rtl="0" fontAlgn="base">
              <a:spcBef>
                <a:spcPct val="50000"/>
              </a:spcBef>
              <a:spcAft>
                <a:spcPct val="0"/>
              </a:spcAft>
            </a:pPr>
            <a:r>
              <a:rPr lang="en-US" kern="1200" dirty="0">
                <a:solidFill>
                  <a:srgbClr val="FFCC00"/>
                </a:solidFill>
                <a:latin typeface="Arial" charset="0"/>
                <a:ea typeface="+mn-ea"/>
                <a:cs typeface="+mn-cs"/>
              </a:rPr>
              <a:t>JavaScript &amp; VBA for Sourcing – May 2022 (Gutmacher)</a:t>
            </a:r>
          </a:p>
        </p:txBody>
      </p:sp>
      <p:sp>
        <p:nvSpPr>
          <p:cNvPr id="2" name="TextBox 1"/>
          <p:cNvSpPr txBox="1"/>
          <p:nvPr userDrawn="1"/>
        </p:nvSpPr>
        <p:spPr>
          <a:xfrm>
            <a:off x="7162800" y="6238875"/>
            <a:ext cx="1828800" cy="542925"/>
          </a:xfrm>
          <a:prstGeom prst="rect">
            <a:avLst/>
          </a:prstGeom>
          <a:solidFill>
            <a:schemeClr val="bg1"/>
          </a:solidFill>
          <a:ln>
            <a:noFill/>
          </a:ln>
        </p:spPr>
        <p:txBody>
          <a:bodyPr wrap="square" rtlCol="0">
            <a:spAutoFit/>
          </a:bodyPr>
          <a:lstStyle/>
          <a:p>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0870" y="6238875"/>
            <a:ext cx="1954530" cy="5429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4"/>
          </p:nvPr>
        </p:nvSpPr>
        <p:spPr>
          <a:xfrm>
            <a:off x="0" y="6424550"/>
            <a:ext cx="3810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5A60-14C5-4312-9CC4-61DE7CC597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3733800"/>
          </a:xfrm>
        </p:spPr>
        <p:txBody>
          <a:bodyPr/>
          <a:lstStyle/>
          <a:p>
            <a:pPr lvl="0"/>
            <a:endParaRPr lang="en-US" noProof="0"/>
          </a:p>
        </p:txBody>
      </p:sp>
      <p:sp>
        <p:nvSpPr>
          <p:cNvPr id="6" name="Rectangle 6"/>
          <p:cNvSpPr>
            <a:spLocks noGrp="1" noChangeArrowheads="1"/>
          </p:cNvSpPr>
          <p:nvPr>
            <p:ph type="sldNum" sz="quarter" idx="12"/>
          </p:nvPr>
        </p:nvSpPr>
        <p:spPr>
          <a:xfrm>
            <a:off x="8763000" y="6553200"/>
            <a:ext cx="381000" cy="244475"/>
          </a:xfrm>
        </p:spPr>
        <p:txBody>
          <a:bodyPr/>
          <a:lstStyle>
            <a:lvl1pPr>
              <a:defRPr sz="1100"/>
            </a:lvl1pPr>
          </a:lstStyle>
          <a:p>
            <a:pPr>
              <a:defRPr/>
            </a:pPr>
            <a:fld id="{EB3C7A68-8E6F-41B0-9DEF-C2C4F1D6446C}" type="slidenum">
              <a:rPr lang="en-US"/>
              <a:pPr>
                <a:defRPr/>
              </a:pPr>
              <a:t>‹#›</a:t>
            </a:fld>
            <a:endParaRPr lang="en-US" dirty="0"/>
          </a:p>
        </p:txBody>
      </p:sp>
      <p:sp>
        <p:nvSpPr>
          <p:cNvPr id="8" name="Slide Number Placeholder 6"/>
          <p:cNvSpPr txBox="1">
            <a:spLocks/>
          </p:cNvSpPr>
          <p:nvPr userDrawn="1"/>
        </p:nvSpPr>
        <p:spPr>
          <a:xfrm>
            <a:off x="0" y="6424550"/>
            <a:ext cx="3810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6D5A60-14C5-4312-9CC4-61DE7CC59792}"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Text Box 8"/>
          <p:cNvSpPr txBox="1">
            <a:spLocks noChangeArrowheads="1"/>
          </p:cNvSpPr>
          <p:nvPr/>
        </p:nvSpPr>
        <p:spPr bwMode="auto">
          <a:xfrm rot="5400000">
            <a:off x="-2817404" y="2940741"/>
            <a:ext cx="6001514" cy="369332"/>
          </a:xfrm>
          <a:prstGeom prst="rect">
            <a:avLst/>
          </a:prstGeom>
          <a:noFill/>
          <a:ln w="9525">
            <a:noFill/>
            <a:miter lim="800000"/>
            <a:headEnd/>
            <a:tailEnd/>
          </a:ln>
          <a:effectLst/>
        </p:spPr>
        <p:txBody>
          <a:bodyPr wrap="square">
            <a:spAutoFit/>
          </a:bodyPr>
          <a:lstStyle/>
          <a:p>
            <a:pPr algn="ctr" rtl="0" fontAlgn="base">
              <a:spcBef>
                <a:spcPct val="50000"/>
              </a:spcBef>
              <a:spcAft>
                <a:spcPct val="0"/>
              </a:spcAft>
            </a:pPr>
            <a:r>
              <a:rPr lang="en-US" kern="1200" dirty="0">
                <a:solidFill>
                  <a:srgbClr val="FFCC00"/>
                </a:solidFill>
                <a:latin typeface="Arial" charset="0"/>
                <a:ea typeface="+mn-ea"/>
                <a:cs typeface="+mn-cs"/>
              </a:rPr>
              <a:t>JavaScript &amp; VBA for Sourcing – May 2022 (Gutmacher)</a:t>
            </a:r>
          </a:p>
        </p:txBody>
      </p:sp>
      <p:sp>
        <p:nvSpPr>
          <p:cNvPr id="7" name="Slide Number Placeholder 6"/>
          <p:cNvSpPr>
            <a:spLocks noGrp="1"/>
          </p:cNvSpPr>
          <p:nvPr>
            <p:ph type="sldNum" sz="quarter" idx="4"/>
          </p:nvPr>
        </p:nvSpPr>
        <p:spPr>
          <a:xfrm>
            <a:off x="0" y="6412675"/>
            <a:ext cx="3810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5A60-14C5-4312-9CC4-61DE7CC59792}" type="slidenum">
              <a:rPr lang="en-US" smtClean="0"/>
              <a:pPr/>
              <a:t>‹#›</a:t>
            </a:fld>
            <a:endParaRPr lang="en-US" dirty="0"/>
          </a:p>
        </p:txBody>
      </p:sp>
      <p:sp>
        <p:nvSpPr>
          <p:cNvPr id="8" name="Footer Placeholder 5"/>
          <p:cNvSpPr txBox="1">
            <a:spLocks/>
          </p:cNvSpPr>
          <p:nvPr/>
        </p:nvSpPr>
        <p:spPr>
          <a:xfrm>
            <a:off x="381000" y="6461125"/>
            <a:ext cx="1676400" cy="2722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mn-lt"/>
                <a:ea typeface="+mn-ea"/>
                <a:cs typeface="+mn-cs"/>
              </a:rPr>
              <a:t>Glenn Gutmacher</a:t>
            </a:r>
          </a:p>
        </p:txBody>
      </p:sp>
      <p:sp>
        <p:nvSpPr>
          <p:cNvPr id="9" name="TextBox 8"/>
          <p:cNvSpPr txBox="1"/>
          <p:nvPr userDrawn="1"/>
        </p:nvSpPr>
        <p:spPr>
          <a:xfrm>
            <a:off x="7467600" y="6294097"/>
            <a:ext cx="1600200" cy="461665"/>
          </a:xfrm>
          <a:prstGeom prst="rect">
            <a:avLst/>
          </a:prstGeom>
          <a:solidFill>
            <a:schemeClr val="bg1"/>
          </a:solidFill>
          <a:ln>
            <a:noFill/>
          </a:ln>
        </p:spPr>
        <p:txBody>
          <a:bodyPr wrap="square" rtlCol="0">
            <a:spAutoFit/>
          </a:bodyPr>
          <a:lstStyle/>
          <a:p>
            <a:r>
              <a:rPr lang="en-US" sz="2400" baseline="0" dirty="0">
                <a:solidFill>
                  <a:schemeClr val="accent6"/>
                </a:solidFill>
              </a:rPr>
              <a:t>DFWTRN</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p:txStyles>
    <p:titleStyle>
      <a:lvl1pPr algn="l" rtl="0" eaLnBrk="1" fontAlgn="base" hangingPunct="1">
        <a:spcBef>
          <a:spcPct val="0"/>
        </a:spcBef>
        <a:spcAft>
          <a:spcPct val="0"/>
        </a:spcAft>
        <a:defRPr sz="3500">
          <a:solidFill>
            <a:srgbClr val="B8DFF2"/>
          </a:solidFill>
          <a:latin typeface="+mj-lt"/>
          <a:ea typeface="+mj-ea"/>
          <a:cs typeface="+mj-cs"/>
        </a:defRPr>
      </a:lvl1pPr>
      <a:lvl2pPr algn="l" rtl="0" eaLnBrk="1" fontAlgn="base" hangingPunct="1">
        <a:spcBef>
          <a:spcPct val="0"/>
        </a:spcBef>
        <a:spcAft>
          <a:spcPct val="0"/>
        </a:spcAft>
        <a:defRPr sz="3500">
          <a:solidFill>
            <a:srgbClr val="B8DFF2"/>
          </a:solidFill>
          <a:latin typeface="Arial" charset="0"/>
        </a:defRPr>
      </a:lvl2pPr>
      <a:lvl3pPr algn="l" rtl="0" eaLnBrk="1" fontAlgn="base" hangingPunct="1">
        <a:spcBef>
          <a:spcPct val="0"/>
        </a:spcBef>
        <a:spcAft>
          <a:spcPct val="0"/>
        </a:spcAft>
        <a:defRPr sz="3500">
          <a:solidFill>
            <a:srgbClr val="B8DFF2"/>
          </a:solidFill>
          <a:latin typeface="Arial" charset="0"/>
        </a:defRPr>
      </a:lvl3pPr>
      <a:lvl4pPr algn="l" rtl="0" eaLnBrk="1" fontAlgn="base" hangingPunct="1">
        <a:spcBef>
          <a:spcPct val="0"/>
        </a:spcBef>
        <a:spcAft>
          <a:spcPct val="0"/>
        </a:spcAft>
        <a:defRPr sz="3500">
          <a:solidFill>
            <a:srgbClr val="B8DFF2"/>
          </a:solidFill>
          <a:latin typeface="Arial" charset="0"/>
        </a:defRPr>
      </a:lvl4pPr>
      <a:lvl5pPr algn="l" rtl="0" eaLnBrk="1" fontAlgn="base" hangingPunct="1">
        <a:spcBef>
          <a:spcPct val="0"/>
        </a:spcBef>
        <a:spcAft>
          <a:spcPct val="0"/>
        </a:spcAft>
        <a:defRPr sz="3500">
          <a:solidFill>
            <a:srgbClr val="B8DFF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recruiting-online.com"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www.linkedin.com/in/gutmach" TargetMode="External"/><Relationship Id="rId4" Type="http://schemas.openxmlformats.org/officeDocument/2006/relationships/hyperlink" Target="http://www.facebook.com/glenn.gutmache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hyperlink" Target="https://stackoverflow.com/questions/5379120/get-the-highlighted-selected-tex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shadow.com/bookmarklet-combiner/" TargetMode="External"/><Relationship Id="rId2" Type="http://schemas.openxmlformats.org/officeDocument/2006/relationships/hyperlink" Target="https://mrcoles.com/bookmarkl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newwindow=1&amp;q=regex+tutorial+javascript" TargetMode="External"/><Relationship Id="rId2" Type="http://schemas.openxmlformats.org/officeDocument/2006/relationships/hyperlink" Target="https://www.sourcecon.com/things-i-cant-live-without-as-a-sourcer-part-2%E2%80%8A-%E2%80%8Ashortcuts/" TargetMode="External"/><Relationship Id="rId1" Type="http://schemas.openxmlformats.org/officeDocument/2006/relationships/slideLayout" Target="../slideLayouts/slideLayout2.xml"/><Relationship Id="rId4" Type="http://schemas.openxmlformats.org/officeDocument/2006/relationships/hyperlink" Target="https://regex101.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shadow.com/bookmarklet-combin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shadow.com/bookmarklet-combiner/" TargetMode="External"/><Relationship Id="rId7" Type="http://schemas.openxmlformats.org/officeDocument/2006/relationships/hyperlink" Target="https://www.google.com/search?q=%22list%7Cset+of+bookmarklets%22&amp;newwindow=1"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www.google.com/search?q=site%3Aw-shadow.com%2Fbookmarklet-combiner&amp;newwindow=1" TargetMode="External"/><Relationship Id="rId5" Type="http://schemas.openxmlformats.org/officeDocument/2006/relationships/hyperlink" Target="https://w-shadow.com/blog/2010/06/02/bookmarklet-combiner/" TargetMode="External"/><Relationship Id="rId4" Type="http://schemas.openxmlformats.org/officeDocument/2006/relationships/hyperlink" Target="http://tipsgeneral.com/how-to/how-to-organize-and-combine-multiple-bookmarklets-together.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atsa.us/" TargetMode="External"/><Relationship Id="rId2" Type="http://schemas.openxmlformats.org/officeDocument/2006/relationships/hyperlink" Target="http://www.recruiting-online.com/glen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javascript+code+checker&amp;oq=javascript+code+checker"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jshin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webscraper.io/" TargetMode="External"/><Relationship Id="rId2" Type="http://schemas.openxmlformats.org/officeDocument/2006/relationships/hyperlink" Target="https://chrome.google.com/webstore/detail/instant-data-scraper/ofaokhiedipichpaobibbnahnkdoiiah?hl=en-US" TargetMode="External"/><Relationship Id="rId1" Type="http://schemas.openxmlformats.org/officeDocument/2006/relationships/slideLayout" Target="../slideLayouts/slideLayout2.xml"/><Relationship Id="rId4" Type="http://schemas.openxmlformats.org/officeDocument/2006/relationships/hyperlink" Target="https://dataminer.i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hrome.google.com/webstore/detail/scroll-it/nlndoolndemidhlomaokpfbicfnjeeed" TargetMode="External"/><Relationship Id="rId2" Type="http://schemas.openxmlformats.org/officeDocument/2006/relationships/hyperlink" Target="https://stackoverflow.com/questions/2986059/a-bookmarklet-to-scroll-to-the-bottom-of-a-webpage?rq=1" TargetMode="External"/><Relationship Id="rId1" Type="http://schemas.openxmlformats.org/officeDocument/2006/relationships/slideLayout" Target="../slideLayouts/slideLayout2.xml"/><Relationship Id="rId6" Type="http://schemas.openxmlformats.org/officeDocument/2006/relationships/hyperlink" Target="https://www.outwit.com/" TargetMode="External"/><Relationship Id="rId5" Type="http://schemas.openxmlformats.org/officeDocument/2006/relationships/hyperlink" Target="https://github.com/nathan-149/hover-paywalls-browser-extension" TargetMode="External"/><Relationship Id="rId4" Type="http://schemas.openxmlformats.org/officeDocument/2006/relationships/hyperlink" Target="https://github.com/iamadamdev/bypass-paywalls-chr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site%3Awinmo.com+%22intel%22&amp;newwindow=1" TargetMode="External"/><Relationship Id="rId2" Type="http://schemas.openxmlformats.org/officeDocument/2006/relationships/hyperlink" Target="https://www.google.com/search?q=site:winmo.com/open/decision_makers+%22h-e-b%22&amp;newwindow=1&amp;sxsrf=ALeKk02tsJuIWrWbXh_VcFlKfypLx8Pfqg:1584995092886&amp;filter=0&amp;biw=1366&amp;bih=625" TargetMode="External"/><Relationship Id="rId1" Type="http://schemas.openxmlformats.org/officeDocument/2006/relationships/slideLayout" Target="../slideLayouts/slideLayout2.xml"/><Relationship Id="rId4" Type="http://schemas.openxmlformats.org/officeDocument/2006/relationships/hyperlink" Target="https://github.com/gutmach/sosuv/blob/master/winmo-profile-webscraper.js"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hyperlink" Target="https://who.is/whois/" TargetMode="External"/><Relationship Id="rId7" Type="http://schemas.openxmlformats.org/officeDocument/2006/relationships/hyperlink" Target="https://beautifier.io/" TargetMode="External"/><Relationship Id="rId2" Type="http://schemas.openxmlformats.org/officeDocument/2006/relationships/hyperlink" Target="https://stackoverflow.com/questions/5379120/get-the-highlighted-selected-text" TargetMode="External"/><Relationship Id="rId1" Type="http://schemas.openxmlformats.org/officeDocument/2006/relationships/slideLayout" Target="../slideLayouts/slideLayout2.xml"/><Relationship Id="rId6" Type="http://schemas.openxmlformats.org/officeDocument/2006/relationships/hyperlink" Target="https://www.danstools.com/javascript-beautify/" TargetMode="External"/><Relationship Id="rId5" Type="http://schemas.openxmlformats.org/officeDocument/2006/relationships/hyperlink" Target="https://w-shadow.com/bookmarklet-combiner/" TargetMode="External"/><Relationship Id="rId4" Type="http://schemas.openxmlformats.org/officeDocument/2006/relationships/hyperlink" Target="https://mrcoles.com/bookmarkl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utomatetheweb.net/speed-write-vba-code-by-recording-macro/" TargetMode="External"/><Relationship Id="rId2" Type="http://schemas.openxmlformats.org/officeDocument/2006/relationships/hyperlink" Target="https://github.com/gutmach/SourceConExtras" TargetMode="External"/><Relationship Id="rId1" Type="http://schemas.openxmlformats.org/officeDocument/2006/relationships/slideLayout" Target="../slideLayouts/slideLayout2.xml"/><Relationship Id="rId4" Type="http://schemas.openxmlformats.org/officeDocument/2006/relationships/hyperlink" Target="https://flow.microsoft.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fasb.org/jsp/FASB/Page/SectionPage&amp;cid=117580185862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squarefree.com/bookmarklets/" TargetMode="External"/><Relationship Id="rId13" Type="http://schemas.openxmlformats.org/officeDocument/2006/relationships/hyperlink" Target="https://learntocodewith.me/posts/code-for-free/#youtube" TargetMode="External"/><Relationship Id="rId3" Type="http://schemas.openxmlformats.org/officeDocument/2006/relationships/notesSlide" Target="../notesSlides/notesSlide4.xml"/><Relationship Id="rId7" Type="http://schemas.openxmlformats.org/officeDocument/2006/relationships/hyperlink" Target="http://blog.eviltester.com/2017/04/a-quick-intro-to-bookmarklets.html" TargetMode="External"/><Relationship Id="rId12" Type="http://schemas.openxmlformats.org/officeDocument/2006/relationships/hyperlink" Target="https://www.coursera.org/"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ubsimple.com/bookmarklets/" TargetMode="External"/><Relationship Id="rId11" Type="http://schemas.openxmlformats.org/officeDocument/2006/relationships/hyperlink" Target="http://www.codecademy.com/" TargetMode="External"/><Relationship Id="rId5" Type="http://schemas.openxmlformats.org/officeDocument/2006/relationships/hyperlink" Target="https://gist.github.com/caseywatts/c0cec1f89ccdb8b469b1" TargetMode="External"/><Relationship Id="rId10" Type="http://schemas.openxmlformats.org/officeDocument/2006/relationships/hyperlink" Target="https://learntocodewith.me/posts/code-for-free/" TargetMode="External"/><Relationship Id="rId4" Type="http://schemas.openxmlformats.org/officeDocument/2006/relationships/hyperlink" Target="https://en.wikipedia.org/wiki/Bookmarklet" TargetMode="External"/><Relationship Id="rId9" Type="http://schemas.openxmlformats.org/officeDocument/2006/relationships/hyperlink" Target="https://github.com/ahmed-musallam/chrome-bookmarklet-manager" TargetMode="External"/><Relationship Id="rId14" Type="http://schemas.openxmlformats.org/officeDocument/2006/relationships/hyperlink" Target="https://learntocodewith.me/posts/code-for-free/#blog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DqtlR0y0suo&amp;list=PLjOSRQek_YorS-AA87TKh1XsxgRHDRr91&amp;index=16" TargetMode="External"/><Relationship Id="rId3" Type="http://schemas.openxmlformats.org/officeDocument/2006/relationships/notesSlide" Target="../notesSlides/notesSlide5.xml"/><Relationship Id="rId7" Type="http://schemas.openxmlformats.org/officeDocument/2006/relationships/hyperlink" Target="https://www.youtube.com/playlist?list=PLjOSRQek_YorS-AA87TKh1XsxgRHDRr91"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hyperlink" Target="https://www.postman.com/downloads/" TargetMode="External"/><Relationship Id="rId4" Type="http://schemas.openxmlformats.org/officeDocument/2006/relationships/hyperlink" Target="https://cultivate.eightfold.ai/" TargetMode="External"/><Relationship Id="rId9" Type="http://schemas.openxmlformats.org/officeDocument/2006/relationships/hyperlink" Target="https://www.sourcecon.com/create-your-own-competitive-news-feeder-for-fre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mrcoles.com/bookmarklet/"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github.com/andrebradshaw/utilities/blob/master/data%20translations/personalEmailSplitter.js" TargetMode="External"/><Relationship Id="rId5" Type="http://schemas.openxmlformats.org/officeDocument/2006/relationships/hyperlink" Target="https://www.google.com/search?q=quickli+%22andre+bradshaw%22+site%3Ayoutube.com&amp;newwindow=1" TargetMode="External"/><Relationship Id="rId4" Type="http://schemas.openxmlformats.org/officeDocument/2006/relationships/hyperlink" Target="https://www.patreon.com/andrebradsha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shadow.com/bookmarklet-combiner/?bookmarklet=8221" TargetMode="External"/><Relationship Id="rId2" Type="http://schemas.openxmlformats.org/officeDocument/2006/relationships/hyperlink" Target="http://w-shadow.com/bookmarklet-combiner/?bookmarklet=37779" TargetMode="External"/><Relationship Id="rId1" Type="http://schemas.openxmlformats.org/officeDocument/2006/relationships/slideLayout" Target="../slideLayouts/slideLayout2.xml"/><Relationship Id="rId4" Type="http://schemas.openxmlformats.org/officeDocument/2006/relationships/hyperlink" Target="http://w-shadow.com/bookmarklet-combiner/?bookmarklet=37780"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makeuseof.com/tag/extensions-vs-bookmarklets-shocking-truth-state-brows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ecruiting-online.com/bookmarklets.html" TargetMode="External"/><Relationship Id="rId2" Type="http://schemas.openxmlformats.org/officeDocument/2006/relationships/hyperlink" Target="https://www.cooley.com/people" TargetMode="External"/><Relationship Id="rId1" Type="http://schemas.openxmlformats.org/officeDocument/2006/relationships/slideLayout" Target="../slideLayouts/slideLayout2.xml"/><Relationship Id="rId6" Type="http://schemas.openxmlformats.org/officeDocument/2006/relationships/hyperlink" Target="https://mrcoles.com/bookmarklet/" TargetMode="External"/><Relationship Id="rId5" Type="http://schemas.openxmlformats.org/officeDocument/2006/relationships/hyperlink" Target="https://github.com/gutmach/SourceConExtras/blob/master/find_MailTo_emails_explained.js" TargetMode="External"/><Relationship Id="rId4" Type="http://schemas.openxmlformats.org/officeDocument/2006/relationships/hyperlink" Target="https://github.com/gutmach/SourceConExtras/blob/master/find_MailTo_emails.j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ource_code_editor" TargetMode="External"/><Relationship Id="rId3" Type="http://schemas.openxmlformats.org/officeDocument/2006/relationships/notesSlide" Target="../notesSlides/notesSlide1.xml"/><Relationship Id="rId7" Type="http://schemas.openxmlformats.org/officeDocument/2006/relationships/hyperlink" Target="http://atom.io/"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sublimetext.com/3" TargetMode="External"/><Relationship Id="rId5" Type="http://schemas.openxmlformats.org/officeDocument/2006/relationships/hyperlink" Target="https://en.wikipedia.org/wiki/Comparison_of_integrated_development_environments" TargetMode="External"/><Relationship Id="rId4" Type="http://schemas.openxmlformats.org/officeDocument/2006/relationships/hyperlink" Target="https://en.wikipedia.org/wiki/Comparison_of_text_editors" TargetMode="External"/><Relationship Id="rId9" Type="http://schemas.openxmlformats.org/officeDocument/2006/relationships/hyperlink" Target="https://www.jetbrains.com/pycharm/download/"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shadow.com/bookmarklet-combiner/" TargetMode="External"/><Relationship Id="rId5" Type="http://schemas.openxmlformats.org/officeDocument/2006/relationships/hyperlink" Target="https://www.sublimetext.com/download" TargetMode="External"/><Relationship Id="rId4" Type="http://schemas.openxmlformats.org/officeDocument/2006/relationships/hyperlink" Target="https://developers.google.com/web/tools/chrome-devtools/console/get-started"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457200" y="76200"/>
            <a:ext cx="2214562" cy="3886200"/>
          </a:xfrm>
        </p:spPr>
        <p:txBody>
          <a:bodyPr/>
          <a:lstStyle/>
          <a:p>
            <a:pPr algn="l"/>
            <a:r>
              <a:rPr lang="en-US" sz="2200" dirty="0">
                <a:effectLst>
                  <a:outerShdw blurRad="38100" dist="38100" dir="2700000" algn="tl">
                    <a:srgbClr val="000000">
                      <a:alpha val="43137"/>
                    </a:srgbClr>
                  </a:outerShdw>
                </a:effectLst>
              </a:rPr>
              <a:t>Introductory JavaScript &amp; VBA Coding for Sourcers</a:t>
            </a:r>
          </a:p>
          <a:p>
            <a:pPr algn="l"/>
            <a:endParaRPr lang="en-US" sz="2200" dirty="0">
              <a:effectLst>
                <a:outerShdw blurRad="38100" dist="38100" dir="2700000" algn="tl">
                  <a:srgbClr val="000000">
                    <a:alpha val="43137"/>
                  </a:srgbClr>
                </a:outerShdw>
              </a:effectLst>
            </a:endParaRPr>
          </a:p>
          <a:p>
            <a:pPr algn="l"/>
            <a:r>
              <a:rPr lang="en-US" sz="2200" dirty="0">
                <a:effectLst>
                  <a:outerShdw blurRad="38100" dist="38100" dir="2700000" algn="tl">
                    <a:srgbClr val="000000">
                      <a:alpha val="43137"/>
                    </a:srgbClr>
                  </a:outerShdw>
                </a:effectLst>
              </a:rPr>
              <a:t>Glenn Gutmacher</a:t>
            </a:r>
          </a:p>
          <a:p>
            <a:pPr algn="l"/>
            <a:r>
              <a:rPr lang="en-US" sz="2200" dirty="0">
                <a:effectLst>
                  <a:outerShdw blurRad="38100" dist="38100" dir="2700000" algn="tl">
                    <a:srgbClr val="000000">
                      <a:alpha val="43137"/>
                    </a:srgbClr>
                  </a:outerShdw>
                </a:effectLst>
              </a:rPr>
              <a:t>Director of Talent Sourcing</a:t>
            </a:r>
          </a:p>
          <a:p>
            <a:pPr algn="l"/>
            <a:r>
              <a:rPr lang="en-US" sz="2200" dirty="0">
                <a:effectLst>
                  <a:outerShdw blurRad="38100" dist="38100" dir="2700000" algn="tl">
                    <a:srgbClr val="000000">
                      <a:alpha val="43137"/>
                    </a:srgbClr>
                  </a:outerShdw>
                </a:effectLst>
              </a:rPr>
              <a:t>Huron Consulting Group</a:t>
            </a:r>
          </a:p>
          <a:p>
            <a:pPr algn="l"/>
            <a:endParaRPr lang="en-US" sz="1500" dirty="0">
              <a:effectLst>
                <a:outerShdw blurRad="38100" dist="38100" dir="2700000" algn="tl">
                  <a:srgbClr val="000000">
                    <a:alpha val="43137"/>
                  </a:srgbClr>
                </a:outerShdw>
              </a:effectLst>
            </a:endParaRPr>
          </a:p>
          <a:p>
            <a:pPr algn="l"/>
            <a:r>
              <a:rPr lang="en-US" sz="1500" dirty="0">
                <a:effectLst>
                  <a:outerShdw blurRad="38100" dist="38100" dir="2700000" algn="tl">
                    <a:srgbClr val="000000">
                      <a:alpha val="43137"/>
                    </a:srgbClr>
                  </a:outerShdw>
                </a:effectLst>
                <a:hlinkClick r:id="rId3"/>
              </a:rPr>
              <a:t>glenn@recruiting-online.com</a:t>
            </a:r>
            <a:endParaRPr lang="en-US" sz="1500" dirty="0">
              <a:effectLst>
                <a:outerShdw blurRad="38100" dist="38100" dir="2700000" algn="tl">
                  <a:srgbClr val="000000">
                    <a:alpha val="43137"/>
                  </a:srgbClr>
                </a:outerShdw>
              </a:effectLst>
            </a:endParaRPr>
          </a:p>
          <a:p>
            <a:pPr algn="l"/>
            <a:r>
              <a:rPr lang="en-US" sz="1500" dirty="0">
                <a:effectLst>
                  <a:outerShdw blurRad="38100" dist="38100" dir="2700000" algn="tl">
                    <a:srgbClr val="000000">
                      <a:alpha val="43137"/>
                    </a:srgbClr>
                  </a:outerShdw>
                </a:effectLst>
              </a:rPr>
              <a:t>@glenngutmacher</a:t>
            </a:r>
          </a:p>
          <a:p>
            <a:pPr algn="l"/>
            <a:r>
              <a:rPr lang="en-US" sz="1500" dirty="0">
                <a:effectLst>
                  <a:outerShdw blurRad="38100" dist="38100" dir="2700000" algn="tl">
                    <a:srgbClr val="000000">
                      <a:alpha val="43137"/>
                    </a:srgbClr>
                  </a:outerShdw>
                </a:effectLst>
                <a:hlinkClick r:id="rId4"/>
              </a:rPr>
              <a:t>www.facebook.com/ </a:t>
            </a:r>
            <a:r>
              <a:rPr lang="en-US" sz="1500" dirty="0" err="1">
                <a:effectLst>
                  <a:outerShdw blurRad="38100" dist="38100" dir="2700000" algn="tl">
                    <a:srgbClr val="000000">
                      <a:alpha val="43137"/>
                    </a:srgbClr>
                  </a:outerShdw>
                </a:effectLst>
                <a:hlinkClick r:id="rId4"/>
              </a:rPr>
              <a:t>glenn.gutmacher</a:t>
            </a:r>
            <a:r>
              <a:rPr lang="en-US" sz="1500" dirty="0">
                <a:effectLst>
                  <a:outerShdw blurRad="38100" dist="38100" dir="2700000" algn="tl">
                    <a:srgbClr val="000000">
                      <a:alpha val="43137"/>
                    </a:srgbClr>
                  </a:outerShdw>
                </a:effectLst>
              </a:rPr>
              <a:t> </a:t>
            </a:r>
          </a:p>
          <a:p>
            <a:pPr algn="l"/>
            <a:r>
              <a:rPr lang="en-US" sz="1500" dirty="0">
                <a:effectLst>
                  <a:outerShdw blurRad="38100" dist="38100" dir="2700000" algn="tl">
                    <a:srgbClr val="000000">
                      <a:alpha val="43137"/>
                    </a:srgbClr>
                  </a:outerShdw>
                </a:effectLst>
              </a:rPr>
              <a:t>@gutmach </a:t>
            </a:r>
          </a:p>
          <a:p>
            <a:pPr algn="l"/>
            <a:r>
              <a:rPr lang="en-US" sz="1500" dirty="0">
                <a:effectLst>
                  <a:outerShdw blurRad="38100" dist="38100" dir="2700000" algn="tl">
                    <a:srgbClr val="000000">
                      <a:alpha val="43137"/>
                    </a:srgbClr>
                  </a:outerShdw>
                </a:effectLst>
                <a:hlinkClick r:id="rId5"/>
              </a:rPr>
              <a:t>www.linkedin.com /in/gutmach</a:t>
            </a:r>
            <a:r>
              <a:rPr lang="en-US" sz="1500" dirty="0">
                <a:effectLst>
                  <a:outerShdw blurRad="38100" dist="38100" dir="2700000" algn="tl">
                    <a:srgbClr val="000000">
                      <a:alpha val="43137"/>
                    </a:srgbClr>
                  </a:outerShdw>
                </a:effectLst>
              </a:rPr>
              <a:t> </a:t>
            </a:r>
          </a:p>
        </p:txBody>
      </p:sp>
      <p:sp>
        <p:nvSpPr>
          <p:cNvPr id="7" name="Slide Number Placeholder 6"/>
          <p:cNvSpPr>
            <a:spLocks noGrp="1"/>
          </p:cNvSpPr>
          <p:nvPr>
            <p:ph type="sldNum" sz="quarter" idx="4294967295"/>
          </p:nvPr>
        </p:nvSpPr>
        <p:spPr>
          <a:xfrm>
            <a:off x="0" y="6400800"/>
            <a:ext cx="381000" cy="320675"/>
          </a:xfrm>
          <a:prstGeom prst="rect">
            <a:avLst/>
          </a:prstGeom>
        </p:spPr>
        <p:txBody>
          <a:bodyPr/>
          <a:lstStyle/>
          <a:p>
            <a:fld id="{B76D5A60-14C5-4312-9CC4-61DE7CC59792}" type="slidenum">
              <a:rPr lang="en-US" smtClean="0"/>
              <a:pPr/>
              <a:t>1</a:t>
            </a:fld>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1762" y="381000"/>
            <a:ext cx="6477000" cy="6477000"/>
          </a:xfrm>
          <a:prstGeom prst="rect">
            <a:avLst/>
          </a:prstGeom>
        </p:spPr>
      </p:pic>
      <p:sp>
        <p:nvSpPr>
          <p:cNvPr id="3" name="TextBox 2">
            <a:extLst>
              <a:ext uri="{FF2B5EF4-FFF2-40B4-BE49-F238E27FC236}">
                <a16:creationId xmlns:a16="http://schemas.microsoft.com/office/drawing/2014/main" id="{B8D7C31C-9D22-4F32-B9EF-31E7D18287D5}"/>
              </a:ext>
            </a:extLst>
          </p:cNvPr>
          <p:cNvSpPr txBox="1"/>
          <p:nvPr/>
        </p:nvSpPr>
        <p:spPr>
          <a:xfrm>
            <a:off x="2667000" y="6096000"/>
            <a:ext cx="6477000" cy="762000"/>
          </a:xfrm>
          <a:prstGeom prst="rect">
            <a:avLst/>
          </a:prstGeom>
          <a:solidFill>
            <a:srgbClr val="FF0000"/>
          </a:solidFill>
        </p:spPr>
        <p:txBody>
          <a:bodyPr wrap="square" rtlCol="0">
            <a:spAutoFit/>
          </a:bodyPr>
          <a:lstStyle/>
          <a:p>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p:cNvSpPr>
          <p:nvPr>
            <p:ph type="title"/>
          </p:nvPr>
        </p:nvSpPr>
        <p:spPr>
          <a:xfrm>
            <a:off x="381000" y="228600"/>
            <a:ext cx="8763000" cy="685800"/>
          </a:xfrm>
        </p:spPr>
        <p:txBody>
          <a:bodyPr/>
          <a:lstStyle/>
          <a:p>
            <a:pPr eaLnBrk="1" hangingPunct="1"/>
            <a:r>
              <a:rPr lang="en-US" sz="3200" dirty="0"/>
              <a:t>Convert your favorite search into a bookmarklet</a:t>
            </a:r>
          </a:p>
        </p:txBody>
      </p:sp>
      <p:sp>
        <p:nvSpPr>
          <p:cNvPr id="12294" name="Rectangle 3"/>
          <p:cNvSpPr>
            <a:spLocks noGrp="1"/>
          </p:cNvSpPr>
          <p:nvPr>
            <p:ph idx="1"/>
          </p:nvPr>
        </p:nvSpPr>
        <p:spPr>
          <a:xfrm>
            <a:off x="457200" y="990600"/>
            <a:ext cx="8382000" cy="4906963"/>
          </a:xfrm>
        </p:spPr>
        <p:txBody>
          <a:bodyPr/>
          <a:lstStyle/>
          <a:p>
            <a:pPr marL="0" indent="0">
              <a:buNone/>
            </a:pPr>
            <a:r>
              <a:rPr lang="en-US" sz="1800" dirty="0"/>
              <a:t>Here’s the relevant part copied from the Google search result URL (minus the prompt part): https://www.google.com/search?newwindow=1&amp;num=100&amp;filter=0&amp;q=%28intitle%3Aalumni+OR+intitle%3Apeople+OR+intitle%3Astaff+OR+intitle%3Aabout+OR+intitle%3Abio+OR+intitle%3Aprofile+OR+intitle%3Ateam+OR+intitle%3Aour+OR+inurl%3Aabout+OR+inurl%3Abio+OR+inurl%3Aprofile+OR+inurl%3Aour+OR+inurl%3Ateam+OR+inurl%3Aalumni+OR+inurl%3Apeople+OR+inurl%3Astaff%29+-site%3Alinkedin.com+-intitle%3Avacancies+-intitle%3Ajobs</a:t>
            </a:r>
          </a:p>
          <a:p>
            <a:pPr marL="0" indent="0">
              <a:buNone/>
            </a:pPr>
            <a:endParaRPr lang="en-US" sz="1800" dirty="0"/>
          </a:p>
          <a:p>
            <a:pPr marL="0" indent="0">
              <a:buNone/>
            </a:pPr>
            <a:r>
              <a:rPr lang="en-US" sz="1800" dirty="0"/>
              <a:t>https://www.google.com/search?newwindow=1&amp;num=100&amp;filter=0&amp;q=% </a:t>
            </a:r>
            <a:r>
              <a:rPr lang="en-US" sz="1800" dirty="0">
                <a:solidFill>
                  <a:schemeClr val="tx2"/>
                </a:solidFill>
              </a:rPr>
              <a:t>this is where we will insert your extra prompt keywords </a:t>
            </a:r>
            <a:r>
              <a:rPr lang="en-US" sz="1800" dirty="0"/>
              <a:t>%28intitle%3Aalumni+OR+intitle%3Apeople+OR+intitle%3Astaff+OR+intitle%3Aabout+OR+intitle%3Abio+OR+intitle%3Aprofile+OR+intitle%3Ateam+OR+intitle%3Aour+OR+inurl%3Aabout+OR+inurl%3Abio+OR+inurl%3Aprofile+OR+inurl%3Aour+OR+inurl%3Ateam+OR+inurl%3Aalumni+OR+inurl%3Apeople+OR+inurl%3Astaff%29+-site%3Alinkedin.com+-intitle%3Avacancies+-intitle%3Ajobs</a:t>
            </a:r>
          </a:p>
          <a:p>
            <a:pPr marL="0" indent="0">
              <a:buNone/>
            </a:pPr>
            <a:endParaRPr lang="en-US" sz="1800" dirty="0"/>
          </a:p>
        </p:txBody>
      </p:sp>
      <p:sp>
        <p:nvSpPr>
          <p:cNvPr id="6" name="Slide Number Placeholder 5"/>
          <p:cNvSpPr>
            <a:spLocks noGrp="1"/>
          </p:cNvSpPr>
          <p:nvPr>
            <p:ph type="sldNum" sz="quarter" idx="4"/>
          </p:nvPr>
        </p:nvSpPr>
        <p:spPr>
          <a:prstGeom prst="rect">
            <a:avLst/>
          </a:prstGeom>
        </p:spPr>
        <p:txBody>
          <a:bodyPr/>
          <a:lstStyle/>
          <a:p>
            <a:pPr>
              <a:defRPr/>
            </a:pPr>
            <a:fld id="{37F459FB-2A25-43F8-95BC-27C1211B9C2F}" type="slidenum">
              <a:rPr lang="en-US"/>
              <a:pPr>
                <a:defRPr/>
              </a:pPr>
              <a:t>10</a:t>
            </a:fld>
            <a:endParaRPr lang="en-US"/>
          </a:p>
        </p:txBody>
      </p:sp>
    </p:spTree>
    <p:custDataLst>
      <p:tags r:id="rId1"/>
    </p:custDataLst>
    <p:extLst>
      <p:ext uri="{BB962C8B-B14F-4D97-AF65-F5344CB8AC3E}">
        <p14:creationId xmlns:p14="http://schemas.microsoft.com/office/powerpoint/2010/main" val="308975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Convert your favorite search (cont.)</a:t>
            </a:r>
            <a:endParaRPr lang="en-US" sz="28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11</a:t>
            </a:fld>
            <a:endParaRPr lang="en-US" dirty="0"/>
          </a:p>
        </p:txBody>
      </p:sp>
      <p:sp>
        <p:nvSpPr>
          <p:cNvPr id="7" name="Content Placeholder 6"/>
          <p:cNvSpPr>
            <a:spLocks noGrp="1"/>
          </p:cNvSpPr>
          <p:nvPr>
            <p:ph idx="1"/>
          </p:nvPr>
        </p:nvSpPr>
        <p:spPr>
          <a:xfrm>
            <a:off x="381000" y="914400"/>
            <a:ext cx="3962400" cy="5105400"/>
          </a:xfrm>
        </p:spPr>
        <p:txBody>
          <a:bodyPr/>
          <a:lstStyle/>
          <a:p>
            <a:pPr marL="0" indent="0">
              <a:buNone/>
            </a:pPr>
            <a:r>
              <a:rPr lang="en-US" sz="1600" dirty="0"/>
              <a:t>1. Check if any text is already highlighted in user’s browser, assuming they want to use that – but it’s optional. User will be able to replace that text in the prompt with other keywords (see more about </a:t>
            </a:r>
            <a:r>
              <a:rPr lang="en-US" sz="1600" dirty="0" err="1">
                <a:hlinkClick r:id="rId2"/>
              </a:rPr>
              <a:t>getSelection</a:t>
            </a:r>
            <a:r>
              <a:rPr lang="en-US" sz="1600" dirty="0">
                <a:hlinkClick r:id="rId2"/>
              </a:rPr>
              <a:t> syntax</a:t>
            </a:r>
            <a:r>
              <a:rPr lang="en-US" sz="1600" dirty="0"/>
              <a:t>). Then convert it to a text string:</a:t>
            </a:r>
            <a:endParaRPr lang="en-US" sz="1600" b="1" i="1" dirty="0"/>
          </a:p>
          <a:p>
            <a:pPr marL="0" indent="0">
              <a:buNone/>
            </a:pPr>
            <a:r>
              <a:rPr lang="en-US" sz="1600" dirty="0" err="1">
                <a:solidFill>
                  <a:schemeClr val="tx2"/>
                </a:solidFill>
              </a:rPr>
              <a:t>var</a:t>
            </a:r>
            <a:r>
              <a:rPr lang="en-US" sz="1600" dirty="0">
                <a:solidFill>
                  <a:schemeClr val="tx2"/>
                </a:solidFill>
              </a:rPr>
              <a:t> s;</a:t>
            </a:r>
          </a:p>
          <a:p>
            <a:pPr marL="0" indent="0">
              <a:buNone/>
            </a:pPr>
            <a:r>
              <a:rPr lang="en-US" sz="1600" dirty="0">
                <a:solidFill>
                  <a:schemeClr val="tx2"/>
                </a:solidFill>
              </a:rPr>
              <a:t>if (</a:t>
            </a:r>
            <a:r>
              <a:rPr lang="en-US" sz="1600" dirty="0" err="1">
                <a:solidFill>
                  <a:schemeClr val="tx2"/>
                </a:solidFill>
              </a:rPr>
              <a:t>window.getSelection</a:t>
            </a:r>
            <a:r>
              <a:rPr lang="en-US" sz="1600" dirty="0">
                <a:solidFill>
                  <a:schemeClr val="tx2"/>
                </a:solidFill>
              </a:rPr>
              <a:t>) {</a:t>
            </a:r>
          </a:p>
          <a:p>
            <a:pPr marL="0" indent="0">
              <a:buNone/>
            </a:pPr>
            <a:r>
              <a:rPr lang="en-US" sz="1600" dirty="0">
                <a:solidFill>
                  <a:schemeClr val="tx2"/>
                </a:solidFill>
              </a:rPr>
              <a:t>    s = </a:t>
            </a:r>
            <a:r>
              <a:rPr lang="en-US" sz="1600" dirty="0" err="1">
                <a:solidFill>
                  <a:schemeClr val="tx2"/>
                </a:solidFill>
              </a:rPr>
              <a:t>window.getSelection</a:t>
            </a:r>
            <a:r>
              <a:rPr lang="en-US" sz="1600" dirty="0">
                <a:solidFill>
                  <a:schemeClr val="tx2"/>
                </a:solidFill>
              </a:rPr>
              <a:t>().</a:t>
            </a:r>
            <a:r>
              <a:rPr lang="en-US" sz="1600" dirty="0" err="1">
                <a:solidFill>
                  <a:schemeClr val="tx2"/>
                </a:solidFill>
              </a:rPr>
              <a:t>toString</a:t>
            </a:r>
            <a:r>
              <a:rPr lang="en-US" sz="1600" dirty="0">
                <a:solidFill>
                  <a:schemeClr val="tx2"/>
                </a:solidFill>
              </a:rPr>
              <a:t>();</a:t>
            </a:r>
          </a:p>
          <a:p>
            <a:pPr marL="0" indent="0">
              <a:buNone/>
            </a:pPr>
            <a:r>
              <a:rPr lang="en-US" sz="1600" dirty="0">
                <a:solidFill>
                  <a:schemeClr val="tx2"/>
                </a:solidFill>
              </a:rPr>
              <a:t>} else {</a:t>
            </a:r>
          </a:p>
          <a:p>
            <a:pPr marL="0" indent="0">
              <a:buNone/>
            </a:pPr>
            <a:r>
              <a:rPr lang="en-US" sz="1600" dirty="0">
                <a:solidFill>
                  <a:schemeClr val="tx2"/>
                </a:solidFill>
              </a:rPr>
              <a:t>    s = </a:t>
            </a:r>
            <a:r>
              <a:rPr lang="en-US" sz="1600" dirty="0" err="1">
                <a:solidFill>
                  <a:schemeClr val="tx2"/>
                </a:solidFill>
              </a:rPr>
              <a:t>document.selection.createRange</a:t>
            </a:r>
            <a:r>
              <a:rPr lang="en-US" sz="1600" dirty="0">
                <a:solidFill>
                  <a:schemeClr val="tx2"/>
                </a:solidFill>
              </a:rPr>
              <a:t>().text;</a:t>
            </a:r>
          </a:p>
          <a:p>
            <a:pPr marL="0" indent="0">
              <a:buNone/>
            </a:pPr>
            <a:r>
              <a:rPr lang="en" sz="1600" dirty="0">
                <a:solidFill>
                  <a:schemeClr val="tx2"/>
                </a:solidFill>
              </a:rPr>
              <a:t>}</a:t>
            </a:r>
          </a:p>
          <a:p>
            <a:pPr marL="0" indent="0">
              <a:buNone/>
            </a:pPr>
            <a:endParaRPr lang="en" sz="1600" dirty="0"/>
          </a:p>
          <a:p>
            <a:pPr marL="0" indent="0">
              <a:buNone/>
            </a:pPr>
            <a:r>
              <a:rPr lang="en" sz="1600" dirty="0"/>
              <a:t>2. Create a popup prompt to let user enter any additional keywords:</a:t>
            </a:r>
          </a:p>
          <a:p>
            <a:pPr marL="0" indent="0">
              <a:buNone/>
            </a:pPr>
            <a:r>
              <a:rPr lang="en-US" sz="1600" dirty="0" err="1">
                <a:solidFill>
                  <a:schemeClr val="tx2"/>
                </a:solidFill>
              </a:rPr>
              <a:t>var</a:t>
            </a:r>
            <a:r>
              <a:rPr lang="en-US" sz="1600" dirty="0">
                <a:solidFill>
                  <a:schemeClr val="tx2"/>
                </a:solidFill>
              </a:rPr>
              <a:t> t = prompt('Enter additional keywords for location, job title, etc.', s);</a:t>
            </a:r>
          </a:p>
        </p:txBody>
      </p:sp>
      <p:sp>
        <p:nvSpPr>
          <p:cNvPr id="9" name="Content Placeholder 6"/>
          <p:cNvSpPr txBox="1">
            <a:spLocks/>
          </p:cNvSpPr>
          <p:nvPr/>
        </p:nvSpPr>
        <p:spPr bwMode="auto">
          <a:xfrm>
            <a:off x="4648200" y="914400"/>
            <a:ext cx="4267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3. If something was input in prompt, trim spaces, insert it in location, and go to URL:</a:t>
            </a:r>
          </a:p>
          <a:p>
            <a:pPr marL="0" indent="0">
              <a:buFontTx/>
              <a:buNone/>
            </a:pPr>
            <a:r>
              <a:rPr lang="en-US" sz="1600" kern="0" dirty="0">
                <a:solidFill>
                  <a:schemeClr val="tx2"/>
                </a:solidFill>
              </a:rPr>
              <a:t>if (t) {</a:t>
            </a:r>
          </a:p>
          <a:p>
            <a:pPr marL="0" indent="0">
              <a:buFontTx/>
              <a:buNone/>
            </a:pPr>
            <a:r>
              <a:rPr lang="en-US" sz="1600" kern="0" dirty="0">
                <a:solidFill>
                  <a:schemeClr val="tx2"/>
                </a:solidFill>
              </a:rPr>
              <a:t>    t = </a:t>
            </a:r>
            <a:r>
              <a:rPr lang="en-US" sz="1600" kern="0" dirty="0" err="1">
                <a:solidFill>
                  <a:schemeClr val="tx2"/>
                </a:solidFill>
              </a:rPr>
              <a:t>t.trim</a:t>
            </a:r>
            <a:r>
              <a:rPr lang="en-US" sz="1600" kern="0" dirty="0">
                <a:solidFill>
                  <a:schemeClr val="tx2"/>
                </a:solidFill>
              </a:rPr>
              <a:t>();</a:t>
            </a:r>
          </a:p>
          <a:p>
            <a:pPr marL="0" indent="0">
              <a:buNone/>
            </a:pPr>
            <a:r>
              <a:rPr lang="en-US" sz="1600" kern="0" dirty="0">
                <a:solidFill>
                  <a:schemeClr val="tx2"/>
                </a:solidFill>
              </a:rPr>
              <a:t>    location = 'https://www.google.com/search?newwindow=1&amp;num=100&amp;filter=0&amp;q=' + t + '+</a:t>
            </a:r>
            <a:r>
              <a:rPr lang="en-US" sz="1600" dirty="0">
                <a:solidFill>
                  <a:schemeClr val="tx2"/>
                </a:solidFill>
              </a:rPr>
              <a:t>%28intitle%3Aalumni+OR+intitle%3Apeople+OR+intitle%3Astaff+OR+intitle%3Aabout+OR+intitle%3Abio+OR+intitle%3Aprofile+OR+intitle%3Ateam+OR+intitle%3Aour+OR+inurl%3Aabout+OR+inurl%3Abio+OR+inurl%3Aprofile+OR+inurl%3Aour+OR+inurl%3Ateam+OR+inurl%3Aalumni+OR+inurl%3Apeople+OR+inurl%3Astaff%29+-site%3Alinkedin.com+-intitle%3Avacancies+-intitle%3Ajobs</a:t>
            </a:r>
            <a:r>
              <a:rPr lang="en" sz="1600" kern="0" dirty="0">
                <a:solidFill>
                  <a:schemeClr val="tx2"/>
                </a:solidFill>
              </a:rPr>
              <a:t>'</a:t>
            </a:r>
          </a:p>
          <a:p>
            <a:pPr marL="0" indent="0">
              <a:buNone/>
            </a:pPr>
            <a:r>
              <a:rPr lang="en" sz="1600" kern="0" dirty="0">
                <a:solidFill>
                  <a:schemeClr val="tx2"/>
                </a:solidFill>
              </a:rPr>
              <a:t>}</a:t>
            </a:r>
            <a:endParaRPr lang="en-US" sz="1600" dirty="0">
              <a:solidFill>
                <a:schemeClr val="tx2"/>
              </a:solidFill>
            </a:endParaRPr>
          </a:p>
        </p:txBody>
      </p:sp>
    </p:spTree>
    <p:extLst>
      <p:ext uri="{BB962C8B-B14F-4D97-AF65-F5344CB8AC3E}">
        <p14:creationId xmlns:p14="http://schemas.microsoft.com/office/powerpoint/2010/main" val="110655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Convert your favorite search (cont.)</a:t>
            </a:r>
            <a:endParaRPr lang="en-US" sz="28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12</a:t>
            </a:fld>
            <a:endParaRPr lang="en-US" dirty="0"/>
          </a:p>
        </p:txBody>
      </p:sp>
      <p:sp>
        <p:nvSpPr>
          <p:cNvPr id="7" name="Content Placeholder 6"/>
          <p:cNvSpPr>
            <a:spLocks noGrp="1"/>
          </p:cNvSpPr>
          <p:nvPr>
            <p:ph idx="1"/>
          </p:nvPr>
        </p:nvSpPr>
        <p:spPr>
          <a:xfrm>
            <a:off x="381000" y="914400"/>
            <a:ext cx="5638800" cy="5105400"/>
          </a:xfrm>
        </p:spPr>
        <p:txBody>
          <a:bodyPr/>
          <a:lstStyle/>
          <a:p>
            <a:pPr marL="0" indent="0">
              <a:buNone/>
            </a:pPr>
            <a:r>
              <a:rPr lang="en-US" sz="1800" dirty="0"/>
              <a:t>The whole thing to copy:</a:t>
            </a:r>
          </a:p>
          <a:p>
            <a:pPr marL="0" indent="0">
              <a:buNone/>
            </a:pPr>
            <a:r>
              <a:rPr lang="en-US" sz="1800" dirty="0" err="1">
                <a:solidFill>
                  <a:schemeClr val="tx2"/>
                </a:solidFill>
              </a:rPr>
              <a:t>var</a:t>
            </a:r>
            <a:r>
              <a:rPr lang="en-US" sz="1800" dirty="0">
                <a:solidFill>
                  <a:schemeClr val="tx2"/>
                </a:solidFill>
              </a:rPr>
              <a:t> s; if (</a:t>
            </a:r>
            <a:r>
              <a:rPr lang="en-US" sz="1800" dirty="0" err="1">
                <a:solidFill>
                  <a:schemeClr val="tx2"/>
                </a:solidFill>
              </a:rPr>
              <a:t>window.getSelection</a:t>
            </a:r>
            <a:r>
              <a:rPr lang="en-US" sz="1800" dirty="0">
                <a:solidFill>
                  <a:schemeClr val="tx2"/>
                </a:solidFill>
              </a:rPr>
              <a:t>) {</a:t>
            </a:r>
          </a:p>
          <a:p>
            <a:pPr marL="0" indent="0">
              <a:buNone/>
            </a:pPr>
            <a:r>
              <a:rPr lang="en-US" sz="1800" dirty="0">
                <a:solidFill>
                  <a:schemeClr val="tx2"/>
                </a:solidFill>
              </a:rPr>
              <a:t>    s = </a:t>
            </a:r>
            <a:r>
              <a:rPr lang="en-US" sz="1800" dirty="0" err="1">
                <a:solidFill>
                  <a:schemeClr val="tx2"/>
                </a:solidFill>
              </a:rPr>
              <a:t>window.getSelection</a:t>
            </a:r>
            <a:r>
              <a:rPr lang="en-US" sz="1800" dirty="0">
                <a:solidFill>
                  <a:schemeClr val="tx2"/>
                </a:solidFill>
              </a:rPr>
              <a:t>().</a:t>
            </a:r>
            <a:r>
              <a:rPr lang="en-US" sz="1800" dirty="0" err="1">
                <a:solidFill>
                  <a:schemeClr val="tx2"/>
                </a:solidFill>
              </a:rPr>
              <a:t>toString</a:t>
            </a:r>
            <a:r>
              <a:rPr lang="en-US" sz="1800" dirty="0">
                <a:solidFill>
                  <a:schemeClr val="tx2"/>
                </a:solidFill>
              </a:rPr>
              <a:t>(); } else {</a:t>
            </a:r>
          </a:p>
          <a:p>
            <a:pPr marL="0" indent="0">
              <a:buNone/>
            </a:pPr>
            <a:r>
              <a:rPr lang="en-US" sz="1800" dirty="0">
                <a:solidFill>
                  <a:schemeClr val="tx2"/>
                </a:solidFill>
              </a:rPr>
              <a:t> s = </a:t>
            </a:r>
            <a:r>
              <a:rPr lang="en-US" sz="1800" dirty="0" err="1">
                <a:solidFill>
                  <a:schemeClr val="tx2"/>
                </a:solidFill>
              </a:rPr>
              <a:t>document.selection.createRange</a:t>
            </a:r>
            <a:r>
              <a:rPr lang="en-US" sz="1800" dirty="0">
                <a:solidFill>
                  <a:schemeClr val="tx2"/>
                </a:solidFill>
              </a:rPr>
              <a:t>().text;</a:t>
            </a:r>
            <a:r>
              <a:rPr lang="en" sz="1800" dirty="0">
                <a:solidFill>
                  <a:schemeClr val="tx2"/>
                </a:solidFill>
              </a:rPr>
              <a:t>}</a:t>
            </a:r>
          </a:p>
          <a:p>
            <a:pPr marL="0" indent="0">
              <a:buNone/>
            </a:pPr>
            <a:r>
              <a:rPr lang="en-US" sz="1800" dirty="0" err="1">
                <a:solidFill>
                  <a:schemeClr val="tx2"/>
                </a:solidFill>
              </a:rPr>
              <a:t>var</a:t>
            </a:r>
            <a:r>
              <a:rPr lang="en-US" sz="1800" dirty="0">
                <a:solidFill>
                  <a:schemeClr val="tx2"/>
                </a:solidFill>
              </a:rPr>
              <a:t> t = prompt('Enter additional keywords for location, job title, etc.', s);</a:t>
            </a:r>
          </a:p>
          <a:p>
            <a:pPr marL="0" indent="0">
              <a:buFontTx/>
              <a:buNone/>
            </a:pPr>
            <a:r>
              <a:rPr lang="en-US" sz="1800" dirty="0">
                <a:solidFill>
                  <a:schemeClr val="tx2"/>
                </a:solidFill>
              </a:rPr>
              <a:t>if (t) { t = </a:t>
            </a:r>
            <a:r>
              <a:rPr lang="en-US" sz="1800" dirty="0" err="1">
                <a:solidFill>
                  <a:schemeClr val="tx2"/>
                </a:solidFill>
              </a:rPr>
              <a:t>t.trim</a:t>
            </a:r>
            <a:r>
              <a:rPr lang="en-US" sz="1800" dirty="0">
                <a:solidFill>
                  <a:schemeClr val="tx2"/>
                </a:solidFill>
              </a:rPr>
              <a:t>();</a:t>
            </a:r>
          </a:p>
          <a:p>
            <a:pPr marL="0" indent="0">
              <a:buNone/>
            </a:pPr>
            <a:r>
              <a:rPr lang="en-US" sz="1800" dirty="0">
                <a:solidFill>
                  <a:schemeClr val="tx2"/>
                </a:solidFill>
              </a:rPr>
              <a:t>    location = 'https://www.google.com/search?newwindow=1&amp;num=100&amp;filter=0&amp;q=' + t + '+%28intitle%3Aalumni+OR+intitle%3Apeople+OR+intitle%3Astaff+OR+intitle%3Aabout+OR+intitle%3Abio+OR+intitle%3Aprofile+OR+intitle%3Ateam+OR+intitle%3Aour+OR+inurl%3Aabout+OR+inurl%3Abio+OR+inurl%3Aprofile+OR+inurl%3Aour+OR+inurl%3Ateam+OR+inurl%3Aalumni+OR+inurl%3Apeople+OR+inurl%3Astaff%29+-site%3Alinkedin.com+-intitle%3Avacancies+-intitle%3Ajobs</a:t>
            </a:r>
            <a:r>
              <a:rPr lang="en" sz="1800" dirty="0">
                <a:solidFill>
                  <a:schemeClr val="tx2"/>
                </a:solidFill>
              </a:rPr>
              <a:t>'</a:t>
            </a:r>
          </a:p>
          <a:p>
            <a:pPr marL="0" indent="0">
              <a:buNone/>
            </a:pPr>
            <a:r>
              <a:rPr lang="en" sz="1800" dirty="0">
                <a:solidFill>
                  <a:schemeClr val="tx2"/>
                </a:solidFill>
              </a:rPr>
              <a:t>}</a:t>
            </a:r>
            <a:endParaRPr lang="en-US" sz="1800" dirty="0">
              <a:solidFill>
                <a:schemeClr val="tx2"/>
              </a:solidFill>
            </a:endParaRPr>
          </a:p>
        </p:txBody>
      </p:sp>
      <p:sp>
        <p:nvSpPr>
          <p:cNvPr id="8" name="Content Placeholder 6"/>
          <p:cNvSpPr txBox="1">
            <a:spLocks/>
          </p:cNvSpPr>
          <p:nvPr/>
        </p:nvSpPr>
        <p:spPr bwMode="auto">
          <a:xfrm>
            <a:off x="6248400" y="1109723"/>
            <a:ext cx="2819400" cy="2166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800" b="1" i="1" kern="0" dirty="0"/>
              <a:t>You should put this into bookmarklet format at </a:t>
            </a:r>
            <a:r>
              <a:rPr lang="en-US" sz="1800" b="1" i="1" kern="0" dirty="0" err="1">
                <a:hlinkClick r:id="rId2"/>
              </a:rPr>
              <a:t>MrColes</a:t>
            </a:r>
            <a:r>
              <a:rPr lang="en-US" sz="1800" b="1" i="1" kern="0" dirty="0"/>
              <a:t> (see final slide) &amp; then drag that into your bookmarks bar or add the code as a row in </a:t>
            </a:r>
            <a:r>
              <a:rPr lang="en-US" sz="1800" b="1" i="1" kern="0" dirty="0">
                <a:hlinkClick r:id="rId3"/>
              </a:rPr>
              <a:t>a Bookmarklet Combiner</a:t>
            </a:r>
            <a:endParaRPr lang="en-US" sz="1800" kern="0" dirty="0"/>
          </a:p>
        </p:txBody>
      </p:sp>
      <p:sp>
        <p:nvSpPr>
          <p:cNvPr id="4" name="TextBox 3"/>
          <p:cNvSpPr txBox="1"/>
          <p:nvPr/>
        </p:nvSpPr>
        <p:spPr>
          <a:xfrm>
            <a:off x="6248400" y="3704272"/>
            <a:ext cx="2590800" cy="1477328"/>
          </a:xfrm>
          <a:prstGeom prst="rect">
            <a:avLst/>
          </a:prstGeom>
          <a:noFill/>
        </p:spPr>
        <p:txBody>
          <a:bodyPr wrap="square" rtlCol="0">
            <a:spAutoFit/>
          </a:bodyPr>
          <a:lstStyle/>
          <a:p>
            <a:r>
              <a:rPr lang="en-US" dirty="0"/>
              <a:t>Remember to wrap a function around all this code, unless you’re using </a:t>
            </a:r>
            <a:r>
              <a:rPr lang="en-US" dirty="0" err="1"/>
              <a:t>MrColes</a:t>
            </a:r>
            <a:r>
              <a:rPr lang="en-US" dirty="0"/>
              <a:t> which does it for you!</a:t>
            </a:r>
          </a:p>
        </p:txBody>
      </p:sp>
    </p:spTree>
    <p:extLst>
      <p:ext uri="{BB962C8B-B14F-4D97-AF65-F5344CB8AC3E}">
        <p14:creationId xmlns:p14="http://schemas.microsoft.com/office/powerpoint/2010/main" val="183453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a:xfrm>
            <a:off x="457200" y="274637"/>
            <a:ext cx="8229600" cy="685800"/>
          </a:xfrm>
        </p:spPr>
        <p:txBody>
          <a:bodyPr/>
          <a:lstStyle/>
          <a:p>
            <a:pPr eaLnBrk="1" hangingPunct="1"/>
            <a:r>
              <a:rPr lang="en-US" dirty="0"/>
              <a:t>Where do you want your output to go?</a:t>
            </a:r>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13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25573316"/>
              </p:ext>
            </p:extLst>
          </p:nvPr>
        </p:nvGraphicFramePr>
        <p:xfrm>
          <a:off x="819149" y="2133600"/>
          <a:ext cx="7848601" cy="3754120"/>
        </p:xfrm>
        <a:graphic>
          <a:graphicData uri="http://schemas.openxmlformats.org/drawingml/2006/table">
            <a:tbl>
              <a:tblPr firstRow="1" bandRow="1">
                <a:tableStyleId>{93296810-A885-4BE3-A3E7-6D5BEEA58F35}</a:tableStyleId>
              </a:tblPr>
              <a:tblGrid>
                <a:gridCol w="1771651">
                  <a:extLst>
                    <a:ext uri="{9D8B030D-6E8A-4147-A177-3AD203B41FA5}">
                      <a16:colId xmlns:a16="http://schemas.microsoft.com/office/drawing/2014/main" val="20000"/>
                    </a:ext>
                  </a:extLst>
                </a:gridCol>
                <a:gridCol w="6076950">
                  <a:extLst>
                    <a:ext uri="{9D8B030D-6E8A-4147-A177-3AD203B41FA5}">
                      <a16:colId xmlns:a16="http://schemas.microsoft.com/office/drawing/2014/main" val="20001"/>
                    </a:ext>
                  </a:extLst>
                </a:gridCol>
              </a:tblGrid>
              <a:tr h="370840">
                <a:tc>
                  <a:txBody>
                    <a:bodyPr/>
                    <a:lstStyle/>
                    <a:p>
                      <a:r>
                        <a:rPr lang="en-US" dirty="0"/>
                        <a:t>Output to</a:t>
                      </a:r>
                    </a:p>
                  </a:txBody>
                  <a:tcPr/>
                </a:tc>
                <a:tc>
                  <a:txBody>
                    <a:bodyPr/>
                    <a:lstStyle/>
                    <a:p>
                      <a:r>
                        <a:rPr lang="en-US" dirty="0"/>
                        <a:t>Pros</a:t>
                      </a:r>
                      <a:r>
                        <a:rPr lang="en-US" baseline="0" dirty="0"/>
                        <a:t> &amp; Cons</a:t>
                      </a:r>
                      <a:endParaRPr lang="en-US" dirty="0"/>
                    </a:p>
                  </a:txBody>
                  <a:tcPr/>
                </a:tc>
                <a:extLst>
                  <a:ext uri="{0D108BD9-81ED-4DB2-BD59-A6C34878D82A}">
                    <a16:rowId xmlns:a16="http://schemas.microsoft.com/office/drawing/2014/main" val="10000"/>
                  </a:ext>
                </a:extLst>
              </a:tr>
              <a:tr h="370840">
                <a:tc>
                  <a:txBody>
                    <a:bodyPr/>
                    <a:lstStyle/>
                    <a:p>
                      <a:r>
                        <a:rPr lang="en-US" dirty="0">
                          <a:solidFill>
                            <a:sysClr val="windowText" lastClr="000000"/>
                          </a:solidFill>
                        </a:rPr>
                        <a:t>Same browser tab</a:t>
                      </a:r>
                    </a:p>
                  </a:txBody>
                  <a:tcPr/>
                </a:tc>
                <a:tc>
                  <a:txBody>
                    <a:bodyPr/>
                    <a:lstStyle/>
                    <a:p>
                      <a:r>
                        <a:rPr lang="en-US" dirty="0">
                          <a:solidFill>
                            <a:sysClr val="windowText" lastClr="000000"/>
                          </a:solidFill>
                        </a:rPr>
                        <a:t>Useful when you’re running a page</a:t>
                      </a:r>
                      <a:r>
                        <a:rPr lang="en-US" baseline="0" dirty="0">
                          <a:solidFill>
                            <a:sysClr val="windowText" lastClr="000000"/>
                          </a:solidFill>
                        </a:rPr>
                        <a:t> </a:t>
                      </a:r>
                      <a:r>
                        <a:rPr lang="en-US" dirty="0">
                          <a:solidFill>
                            <a:sysClr val="windowText" lastClr="000000"/>
                          </a:solidFill>
                        </a:rPr>
                        <a:t>display-altering or search-related</a:t>
                      </a:r>
                      <a:r>
                        <a:rPr lang="en-US" baseline="0" dirty="0">
                          <a:solidFill>
                            <a:sysClr val="windowText" lastClr="000000"/>
                          </a:solidFill>
                        </a:rPr>
                        <a:t> bookmarklet. The page will change based on the input and search results.</a:t>
                      </a:r>
                      <a:endParaRPr lang="en-US" dirty="0">
                        <a:solidFill>
                          <a:sysClr val="windowText" lastClr="000000"/>
                        </a:solidFill>
                      </a:endParaRPr>
                    </a:p>
                  </a:txBody>
                  <a:tcPr/>
                </a:tc>
                <a:extLst>
                  <a:ext uri="{0D108BD9-81ED-4DB2-BD59-A6C34878D82A}">
                    <a16:rowId xmlns:a16="http://schemas.microsoft.com/office/drawing/2014/main" val="10001"/>
                  </a:ext>
                </a:extLst>
              </a:tr>
              <a:tr h="370840">
                <a:tc>
                  <a:txBody>
                    <a:bodyPr/>
                    <a:lstStyle/>
                    <a:p>
                      <a:r>
                        <a:rPr lang="en-US" dirty="0">
                          <a:solidFill>
                            <a:sysClr val="windowText" lastClr="000000"/>
                          </a:solidFill>
                        </a:rPr>
                        <a:t>Browser Console log</a:t>
                      </a:r>
                    </a:p>
                  </a:txBody>
                  <a:tcPr/>
                </a:tc>
                <a:tc>
                  <a:txBody>
                    <a:bodyPr/>
                    <a:lstStyle/>
                    <a:p>
                      <a:r>
                        <a:rPr lang="en-US" baseline="0" dirty="0">
                          <a:solidFill>
                            <a:sysClr val="windowText" lastClr="000000"/>
                          </a:solidFill>
                        </a:rPr>
                        <a:t>The command console.log() will output to the bottom of your console. You can copy it from there and paste elsewhere</a:t>
                      </a:r>
                      <a:endParaRPr lang="en-US" dirty="0">
                        <a:solidFill>
                          <a:sysClr val="windowText" lastClr="000000"/>
                        </a:solidFill>
                      </a:endParaRPr>
                    </a:p>
                  </a:txBody>
                  <a:tcPr/>
                </a:tc>
                <a:extLst>
                  <a:ext uri="{0D108BD9-81ED-4DB2-BD59-A6C34878D82A}">
                    <a16:rowId xmlns:a16="http://schemas.microsoft.com/office/drawing/2014/main" val="10002"/>
                  </a:ext>
                </a:extLst>
              </a:tr>
              <a:tr h="370840">
                <a:tc>
                  <a:txBody>
                    <a:bodyPr/>
                    <a:lstStyle/>
                    <a:p>
                      <a:r>
                        <a:rPr lang="en-US" dirty="0">
                          <a:solidFill>
                            <a:sysClr val="windowText" lastClr="000000"/>
                          </a:solidFill>
                        </a:rPr>
                        <a:t>Pop-up window</a:t>
                      </a:r>
                    </a:p>
                  </a:txBody>
                  <a:tcPr/>
                </a:tc>
                <a:tc>
                  <a:txBody>
                    <a:bodyPr/>
                    <a:lstStyle/>
                    <a:p>
                      <a:r>
                        <a:rPr lang="en-US" dirty="0">
                          <a:solidFill>
                            <a:sysClr val="windowText" lastClr="000000"/>
                          </a:solidFill>
                        </a:rPr>
                        <a:t>The </a:t>
                      </a:r>
                      <a:r>
                        <a:rPr lang="en-US" dirty="0" err="1">
                          <a:solidFill>
                            <a:sysClr val="windowText" lastClr="000000"/>
                          </a:solidFill>
                        </a:rPr>
                        <a:t>document.write</a:t>
                      </a:r>
                      <a:r>
                        <a:rPr lang="en-US" dirty="0">
                          <a:solidFill>
                            <a:sysClr val="windowText" lastClr="000000"/>
                          </a:solidFill>
                        </a:rPr>
                        <a:t>() command will output your results to a new browser window</a:t>
                      </a:r>
                    </a:p>
                  </a:txBody>
                  <a:tcPr/>
                </a:tc>
                <a:extLst>
                  <a:ext uri="{0D108BD9-81ED-4DB2-BD59-A6C34878D82A}">
                    <a16:rowId xmlns:a16="http://schemas.microsoft.com/office/drawing/2014/main" val="10003"/>
                  </a:ext>
                </a:extLst>
              </a:tr>
              <a:tr h="370840">
                <a:tc>
                  <a:txBody>
                    <a:bodyPr/>
                    <a:lstStyle/>
                    <a:p>
                      <a:r>
                        <a:rPr lang="en-US" dirty="0">
                          <a:solidFill>
                            <a:sysClr val="windowText" lastClr="000000"/>
                          </a:solidFill>
                        </a:rPr>
                        <a:t>Download file</a:t>
                      </a:r>
                    </a:p>
                  </a:txBody>
                  <a:tcPr/>
                </a:tc>
                <a:tc>
                  <a:txBody>
                    <a:bodyPr/>
                    <a:lstStyle/>
                    <a:p>
                      <a:r>
                        <a:rPr lang="en-US" dirty="0">
                          <a:solidFill>
                            <a:sysClr val="windowText" lastClr="000000"/>
                          </a:solidFill>
                        </a:rPr>
                        <a:t>Your output can automatically save (unless blocked) to a text file – typically .</a:t>
                      </a:r>
                      <a:r>
                        <a:rPr lang="en-US" dirty="0" err="1">
                          <a:solidFill>
                            <a:sysClr val="windowText" lastClr="000000"/>
                          </a:solidFill>
                        </a:rPr>
                        <a:t>tsv</a:t>
                      </a:r>
                      <a:r>
                        <a:rPr lang="en-US" baseline="0" dirty="0">
                          <a:solidFill>
                            <a:sysClr val="windowText" lastClr="000000"/>
                          </a:solidFill>
                        </a:rPr>
                        <a:t> which is Microsoft Excel/Google Sheets compatible. Great for Webscraping output.</a:t>
                      </a:r>
                      <a:endParaRPr lang="en-US" dirty="0">
                        <a:solidFill>
                          <a:sysClr val="windowText" lastClr="000000"/>
                        </a:solidFill>
                      </a:endParaRPr>
                    </a:p>
                  </a:txBody>
                  <a:tcPr/>
                </a:tc>
                <a:extLst>
                  <a:ext uri="{0D108BD9-81ED-4DB2-BD59-A6C34878D82A}">
                    <a16:rowId xmlns:a16="http://schemas.microsoft.com/office/drawing/2014/main" val="10004"/>
                  </a:ext>
                </a:extLst>
              </a:tr>
            </a:tbl>
          </a:graphicData>
        </a:graphic>
      </p:graphicFrame>
      <p:sp>
        <p:nvSpPr>
          <p:cNvPr id="8" name="Rectangle 3"/>
          <p:cNvSpPr txBox="1">
            <a:spLocks/>
          </p:cNvSpPr>
          <p:nvPr/>
        </p:nvSpPr>
        <p:spPr bwMode="auto">
          <a:xfrm>
            <a:off x="457200" y="1143000"/>
            <a:ext cx="8382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90000"/>
              </a:lnSpc>
              <a:buNone/>
            </a:pPr>
            <a:r>
              <a:rPr lang="en-US" sz="1800" kern="0" dirty="0">
                <a:solidFill>
                  <a:schemeClr val="tx1"/>
                </a:solidFill>
              </a:rPr>
              <a:t>Sometimes, a bookmarklet is perfectly useful if it runs your output directly on the webpage you’re viewing (e.g., a bookmarklet that changes the appearance of a page, highlights certain text, etc.) but other options exist. The main ones are:</a:t>
            </a:r>
            <a:endParaRPr lang="en-US" sz="1800" kern="0" dirty="0"/>
          </a:p>
        </p:txBody>
      </p:sp>
    </p:spTree>
    <p:custDataLst>
      <p:tags r:id="rId1"/>
    </p:custDataLst>
    <p:extLst>
      <p:ext uri="{BB962C8B-B14F-4D97-AF65-F5344CB8AC3E}">
        <p14:creationId xmlns:p14="http://schemas.microsoft.com/office/powerpoint/2010/main" val="233097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85800"/>
          </a:xfrm>
        </p:spPr>
        <p:txBody>
          <a:bodyPr/>
          <a:lstStyle/>
          <a:p>
            <a:r>
              <a:rPr lang="en-US" dirty="0"/>
              <a:t>Example: Editor and Counter popup</a:t>
            </a:r>
          </a:p>
        </p:txBody>
      </p:sp>
      <p:sp>
        <p:nvSpPr>
          <p:cNvPr id="3" name="Content Placeholder 2"/>
          <p:cNvSpPr>
            <a:spLocks noGrp="1"/>
          </p:cNvSpPr>
          <p:nvPr>
            <p:ph idx="1"/>
          </p:nvPr>
        </p:nvSpPr>
        <p:spPr>
          <a:xfrm>
            <a:off x="414338" y="990601"/>
            <a:ext cx="8577262" cy="1371600"/>
          </a:xfrm>
        </p:spPr>
        <p:txBody>
          <a:bodyPr/>
          <a:lstStyle/>
          <a:p>
            <a:pPr marL="0" indent="0">
              <a:buNone/>
            </a:pPr>
            <a:r>
              <a:rPr lang="en-US" sz="1600" dirty="0"/>
              <a:t>Popular sourcing speaker/blogger </a:t>
            </a:r>
            <a:r>
              <a:rPr lang="en-US" sz="1600" dirty="0" err="1"/>
              <a:t>Sjamilla</a:t>
            </a:r>
            <a:r>
              <a:rPr lang="en-US" sz="1600" dirty="0"/>
              <a:t> van der </a:t>
            </a:r>
            <a:r>
              <a:rPr lang="en-US" sz="1600" dirty="0" err="1"/>
              <a:t>Tooren</a:t>
            </a:r>
            <a:r>
              <a:rPr lang="en-US" sz="1600" dirty="0"/>
              <a:t> once posted </a:t>
            </a:r>
            <a:r>
              <a:rPr lang="en-US" sz="1600" dirty="0">
                <a:hlinkClick r:id="rId2"/>
              </a:rPr>
              <a:t>a handy bookmarklet </a:t>
            </a:r>
            <a:r>
              <a:rPr lang="en-US" sz="1600" dirty="0"/>
              <a:t>that she uses as a text editor for writing Boolean strings, candidate texts, etc.</a:t>
            </a:r>
          </a:p>
          <a:p>
            <a:pPr marL="0" indent="0">
              <a:buNone/>
            </a:pPr>
            <a:endParaRPr lang="en-US" sz="800" dirty="0"/>
          </a:p>
          <a:p>
            <a:pPr marL="0" indent="0">
              <a:buNone/>
            </a:pPr>
            <a:r>
              <a:rPr lang="en-US" sz="1400" dirty="0" err="1">
                <a:solidFill>
                  <a:schemeClr val="tx2"/>
                </a:solidFill>
              </a:rPr>
              <a:t>data:text</a:t>
            </a:r>
            <a:r>
              <a:rPr lang="en-US" sz="1400" dirty="0">
                <a:solidFill>
                  <a:schemeClr val="tx2"/>
                </a:solidFill>
              </a:rPr>
              <a:t>/html,&lt;html&gt;&lt;</a:t>
            </a:r>
            <a:r>
              <a:rPr lang="en-US" sz="1400" dirty="0" err="1">
                <a:solidFill>
                  <a:schemeClr val="tx2"/>
                </a:solidFill>
              </a:rPr>
              <a:t>textarea</a:t>
            </a:r>
            <a:r>
              <a:rPr lang="en-US" sz="1400" dirty="0">
                <a:solidFill>
                  <a:schemeClr val="tx2"/>
                </a:solidFill>
              </a:rPr>
              <a:t> rows="40" style="width: 100%;height: 100wh;"&gt;&lt;/</a:t>
            </a:r>
            <a:r>
              <a:rPr lang="en-US" sz="1400" dirty="0" err="1">
                <a:solidFill>
                  <a:schemeClr val="tx2"/>
                </a:solidFill>
              </a:rPr>
              <a:t>textarea</a:t>
            </a:r>
            <a:r>
              <a:rPr lang="en-US" sz="1400" dirty="0">
                <a:solidFill>
                  <a:schemeClr val="tx2"/>
                </a:solidFill>
              </a:rPr>
              <a:t>&gt;&lt;/html&gt;</a:t>
            </a:r>
          </a:p>
          <a:p>
            <a:pPr marL="0" indent="0">
              <a:buNone/>
            </a:pPr>
            <a:endParaRPr lang="en-US" sz="800" dirty="0"/>
          </a:p>
          <a:p>
            <a:pPr marL="0" indent="0">
              <a:buNone/>
            </a:pPr>
            <a:r>
              <a:rPr lang="en-US" sz="1600" dirty="0"/>
              <a:t>To make it even more useful, here’s how to add character and word counters:</a:t>
            </a:r>
          </a:p>
        </p:txBody>
      </p:sp>
      <p:sp>
        <p:nvSpPr>
          <p:cNvPr id="5" name="Slide Number Placeholder 4"/>
          <p:cNvSpPr>
            <a:spLocks noGrp="1"/>
          </p:cNvSpPr>
          <p:nvPr>
            <p:ph type="sldNum" sz="quarter" idx="4"/>
          </p:nvPr>
        </p:nvSpPr>
        <p:spPr/>
        <p:txBody>
          <a:bodyPr/>
          <a:lstStyle/>
          <a:p>
            <a:fld id="{B76D5A60-14C5-4312-9CC4-61DE7CC59792}" type="slidenum">
              <a:rPr lang="en-US" smtClean="0"/>
              <a:pPr/>
              <a:t>14</a:t>
            </a:fld>
            <a:endParaRPr lang="en-US" dirty="0"/>
          </a:p>
        </p:txBody>
      </p:sp>
      <p:sp>
        <p:nvSpPr>
          <p:cNvPr id="8" name="Content Placeholder 2"/>
          <p:cNvSpPr txBox="1">
            <a:spLocks/>
          </p:cNvSpPr>
          <p:nvPr/>
        </p:nvSpPr>
        <p:spPr bwMode="auto">
          <a:xfrm>
            <a:off x="457200" y="2743200"/>
            <a:ext cx="47244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1. Note this doesn’t start with </a:t>
            </a:r>
            <a:r>
              <a:rPr lang="en-US" sz="1600" kern="0" dirty="0" err="1"/>
              <a:t>javascript</a:t>
            </a:r>
            <a:r>
              <a:rPr lang="en-US" sz="1600" kern="0" dirty="0"/>
              <a:t>: but can be saved as a bookmarklet to your browser. We need a JavaScript function, but to ensure the script doesn’t display on the page, we add it between &lt;head&gt; </a:t>
            </a:r>
            <a:r>
              <a:rPr lang="en-US" sz="1600" kern="0" dirty="0">
                <a:solidFill>
                  <a:schemeClr val="tx2"/>
                </a:solidFill>
              </a:rPr>
              <a:t>code here </a:t>
            </a:r>
            <a:r>
              <a:rPr lang="en-US" sz="1600" kern="0" dirty="0"/>
              <a:t>&lt;/head&gt; tags, before the &lt;body&gt;</a:t>
            </a:r>
            <a:endParaRPr lang="en-US" sz="1600" kern="0" dirty="0">
              <a:solidFill>
                <a:srgbClr val="FFC000"/>
              </a:solidFill>
            </a:endParaRPr>
          </a:p>
          <a:p>
            <a:pPr marL="0" indent="0">
              <a:buFontTx/>
              <a:buNone/>
            </a:pPr>
            <a:endParaRPr lang="en-US" sz="1600" kern="0" dirty="0"/>
          </a:p>
          <a:p>
            <a:pPr marL="0" indent="0">
              <a:buFontTx/>
              <a:buNone/>
            </a:pPr>
            <a:r>
              <a:rPr lang="en-US" sz="1600" kern="0" dirty="0"/>
              <a:t>2. The function </a:t>
            </a:r>
            <a:r>
              <a:rPr lang="en-US" sz="1600" kern="0" dirty="0" err="1"/>
              <a:t>countChars</a:t>
            </a:r>
            <a:r>
              <a:rPr lang="en-US" sz="1600" kern="0" dirty="0"/>
              <a:t> will count how many words are typed in the textbox, using something called Regular Expressions (</a:t>
            </a:r>
            <a:r>
              <a:rPr lang="en-US" sz="1600" kern="0" dirty="0" err="1"/>
              <a:t>RegEx</a:t>
            </a:r>
            <a:r>
              <a:rPr lang="en-US" sz="1600" kern="0" dirty="0"/>
              <a:t>):</a:t>
            </a:r>
          </a:p>
          <a:p>
            <a:pPr marL="0" indent="0">
              <a:buFontTx/>
              <a:buNone/>
            </a:pPr>
            <a:r>
              <a:rPr lang="en-US" sz="1600" kern="0" dirty="0">
                <a:solidFill>
                  <a:srgbClr val="FFC000"/>
                </a:solidFill>
              </a:rPr>
              <a:t>&lt;script&gt;function </a:t>
            </a:r>
            <a:r>
              <a:rPr lang="en-US" sz="1600" kern="0" dirty="0" err="1">
                <a:solidFill>
                  <a:srgbClr val="FFC000"/>
                </a:solidFill>
              </a:rPr>
              <a:t>countChars</a:t>
            </a:r>
            <a:r>
              <a:rPr lang="en-US" sz="1600" kern="0" dirty="0">
                <a:solidFill>
                  <a:srgbClr val="FFC000"/>
                </a:solidFill>
              </a:rPr>
              <a:t>(</a:t>
            </a:r>
            <a:r>
              <a:rPr lang="en-US" sz="1600" kern="0" dirty="0" err="1">
                <a:solidFill>
                  <a:srgbClr val="FFC000"/>
                </a:solidFill>
              </a:rPr>
              <a:t>obj</a:t>
            </a:r>
            <a:r>
              <a:rPr lang="en-US" sz="1600" kern="0" dirty="0">
                <a:solidFill>
                  <a:srgbClr val="FFC000"/>
                </a:solidFill>
              </a:rPr>
              <a:t>){ </a:t>
            </a:r>
            <a:r>
              <a:rPr lang="en-US" sz="1600" kern="0" dirty="0" err="1">
                <a:solidFill>
                  <a:srgbClr val="FFC000"/>
                </a:solidFill>
              </a:rPr>
              <a:t>var</a:t>
            </a:r>
            <a:r>
              <a:rPr lang="en-US" sz="1600" kern="0" dirty="0">
                <a:solidFill>
                  <a:srgbClr val="FFC000"/>
                </a:solidFill>
              </a:rPr>
              <a:t> </a:t>
            </a:r>
            <a:r>
              <a:rPr lang="en-US" sz="1600" kern="0" dirty="0" err="1">
                <a:solidFill>
                  <a:srgbClr val="FFC000"/>
                </a:solidFill>
              </a:rPr>
              <a:t>wrds</a:t>
            </a:r>
            <a:endParaRPr lang="en-US" sz="1600" kern="0" dirty="0">
              <a:solidFill>
                <a:srgbClr val="FFC000"/>
              </a:solidFill>
            </a:endParaRPr>
          </a:p>
          <a:p>
            <a:pPr marL="0" indent="0">
              <a:buFontTx/>
              <a:buNone/>
            </a:pPr>
            <a:r>
              <a:rPr lang="en-US" sz="1600" kern="0" dirty="0">
                <a:solidFill>
                  <a:srgbClr val="FFC000"/>
                </a:solidFill>
              </a:rPr>
              <a:t>= </a:t>
            </a:r>
            <a:r>
              <a:rPr lang="en-US" sz="1600" kern="0" dirty="0" err="1">
                <a:solidFill>
                  <a:srgbClr val="FFC000"/>
                </a:solidFill>
              </a:rPr>
              <a:t>obj.value.match</a:t>
            </a:r>
            <a:r>
              <a:rPr lang="en-US" sz="1600" kern="0" dirty="0">
                <a:solidFill>
                  <a:srgbClr val="FFC000"/>
                </a:solidFill>
              </a:rPr>
              <a:t>(/\S+/g).length;</a:t>
            </a:r>
          </a:p>
        </p:txBody>
      </p:sp>
      <p:sp>
        <p:nvSpPr>
          <p:cNvPr id="9" name="Content Placeholder 2"/>
          <p:cNvSpPr txBox="1">
            <a:spLocks/>
          </p:cNvSpPr>
          <p:nvPr/>
        </p:nvSpPr>
        <p:spPr bwMode="auto">
          <a:xfrm>
            <a:off x="5562600" y="2743199"/>
            <a:ext cx="32004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In short, the variable </a:t>
            </a:r>
            <a:r>
              <a:rPr lang="en-US" sz="1600" kern="0" dirty="0" err="1"/>
              <a:t>wrds</a:t>
            </a:r>
            <a:r>
              <a:rPr lang="en-US" sz="1600" kern="0" dirty="0"/>
              <a:t> will contain the length (number) of matching instances of a word (continuous string of non-space characters), symbolized \S+ in </a:t>
            </a:r>
            <a:r>
              <a:rPr lang="en-US" sz="1600" kern="0" dirty="0" err="1"/>
              <a:t>RegEx</a:t>
            </a:r>
            <a:r>
              <a:rPr lang="en-US" sz="1600" kern="0" dirty="0"/>
              <a:t>, globally across the whole textbox (symbolized by /g in </a:t>
            </a:r>
            <a:r>
              <a:rPr lang="en-US" sz="1600" kern="0" dirty="0" err="1"/>
              <a:t>RegEx</a:t>
            </a:r>
            <a:r>
              <a:rPr lang="en-US" sz="1600" kern="0" dirty="0"/>
              <a:t>).</a:t>
            </a:r>
          </a:p>
          <a:p>
            <a:pPr marL="0" indent="0">
              <a:buFontTx/>
              <a:buNone/>
            </a:pPr>
            <a:endParaRPr lang="en-US" sz="1600" kern="0" dirty="0"/>
          </a:p>
          <a:p>
            <a:pPr marL="0" indent="0">
              <a:buFontTx/>
              <a:buNone/>
            </a:pPr>
            <a:r>
              <a:rPr lang="en-US" sz="1600" kern="0" dirty="0" err="1"/>
              <a:t>RegEx</a:t>
            </a:r>
            <a:r>
              <a:rPr lang="en-US" sz="1600" kern="0" dirty="0"/>
              <a:t> takes a while to learn but </a:t>
            </a:r>
            <a:r>
              <a:rPr lang="en-US" sz="1600" kern="0" dirty="0">
                <a:hlinkClick r:id="rId3"/>
              </a:rPr>
              <a:t>many free tutorials</a:t>
            </a:r>
            <a:r>
              <a:rPr lang="en-US" sz="1600" kern="0" dirty="0"/>
              <a:t> and a </a:t>
            </a:r>
            <a:r>
              <a:rPr lang="en-US" sz="1600" kern="0" dirty="0" err="1">
                <a:hlinkClick r:id="rId4"/>
              </a:rPr>
              <a:t>RegEx</a:t>
            </a:r>
            <a:r>
              <a:rPr lang="en-US" sz="1600" kern="0" dirty="0">
                <a:hlinkClick r:id="rId4"/>
              </a:rPr>
              <a:t> tester</a:t>
            </a:r>
            <a:r>
              <a:rPr lang="en-US" sz="1600" kern="0" dirty="0"/>
              <a:t> exist. It’s versatile and used in every programming language.</a:t>
            </a:r>
          </a:p>
        </p:txBody>
      </p:sp>
    </p:spTree>
    <p:extLst>
      <p:ext uri="{BB962C8B-B14F-4D97-AF65-F5344CB8AC3E}">
        <p14:creationId xmlns:p14="http://schemas.microsoft.com/office/powerpoint/2010/main" val="261607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lstStyle/>
          <a:p>
            <a:r>
              <a:rPr lang="en-US" dirty="0"/>
              <a:t>Editor and Counter popup (cont.)</a:t>
            </a:r>
          </a:p>
        </p:txBody>
      </p:sp>
      <p:sp>
        <p:nvSpPr>
          <p:cNvPr id="5" name="Slide Number Placeholder 4"/>
          <p:cNvSpPr>
            <a:spLocks noGrp="1"/>
          </p:cNvSpPr>
          <p:nvPr>
            <p:ph type="sldNum" sz="quarter" idx="4"/>
          </p:nvPr>
        </p:nvSpPr>
        <p:spPr/>
        <p:txBody>
          <a:bodyPr/>
          <a:lstStyle/>
          <a:p>
            <a:fld id="{B76D5A60-14C5-4312-9CC4-61DE7CC59792}" type="slidenum">
              <a:rPr lang="en-US" smtClean="0"/>
              <a:pPr/>
              <a:t>15</a:t>
            </a:fld>
            <a:endParaRPr lang="en-US" dirty="0"/>
          </a:p>
        </p:txBody>
      </p:sp>
      <p:sp>
        <p:nvSpPr>
          <p:cNvPr id="8" name="Content Placeholder 2"/>
          <p:cNvSpPr txBox="1">
            <a:spLocks/>
          </p:cNvSpPr>
          <p:nvPr/>
        </p:nvSpPr>
        <p:spPr bwMode="auto">
          <a:xfrm>
            <a:off x="457200" y="914401"/>
            <a:ext cx="3429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3. Then tell it to count how many characters, followed by on-screen text clarifying that the real-time changing numbers refer to character and word counts. The id </a:t>
            </a:r>
            <a:r>
              <a:rPr lang="en-US" sz="1600" kern="0" dirty="0" err="1"/>
              <a:t>charNum</a:t>
            </a:r>
            <a:r>
              <a:rPr lang="en-US" sz="1600" kern="0" dirty="0"/>
              <a:t> is specific, so this code line acts upon the same-named paragraph in the body later:</a:t>
            </a:r>
          </a:p>
          <a:p>
            <a:pPr marL="0" indent="0">
              <a:buFontTx/>
              <a:buNone/>
            </a:pPr>
            <a:r>
              <a:rPr lang="en-US" sz="1600" kern="0" dirty="0" err="1">
                <a:solidFill>
                  <a:srgbClr val="FFC000"/>
                </a:solidFill>
              </a:rPr>
              <a:t>document.getElementById</a:t>
            </a:r>
            <a:r>
              <a:rPr lang="en-US" sz="1600" kern="0" dirty="0">
                <a:solidFill>
                  <a:srgbClr val="FFC000"/>
                </a:solidFill>
              </a:rPr>
              <a:t>("</a:t>
            </a:r>
            <a:r>
              <a:rPr lang="en-US" sz="1600" kern="0" dirty="0" err="1">
                <a:solidFill>
                  <a:srgbClr val="FFC000"/>
                </a:solidFill>
              </a:rPr>
              <a:t>charNum</a:t>
            </a:r>
            <a:r>
              <a:rPr lang="en-US" sz="1600" kern="0" dirty="0">
                <a:solidFill>
                  <a:srgbClr val="FFC000"/>
                </a:solidFill>
              </a:rPr>
              <a:t>").</a:t>
            </a:r>
            <a:r>
              <a:rPr lang="en-US" sz="1600" kern="0" dirty="0" err="1">
                <a:solidFill>
                  <a:srgbClr val="FFC000"/>
                </a:solidFill>
              </a:rPr>
              <a:t>innerHTML</a:t>
            </a:r>
            <a:r>
              <a:rPr lang="en-US" sz="1600" kern="0" dirty="0">
                <a:solidFill>
                  <a:srgbClr val="FFC000"/>
                </a:solidFill>
              </a:rPr>
              <a:t> = </a:t>
            </a:r>
            <a:r>
              <a:rPr lang="en-US" sz="1600" kern="0" dirty="0" err="1">
                <a:solidFill>
                  <a:srgbClr val="FFC000"/>
                </a:solidFill>
              </a:rPr>
              <a:t>obj.value.length</a:t>
            </a:r>
            <a:r>
              <a:rPr lang="en-US" sz="1600" kern="0" dirty="0">
                <a:solidFill>
                  <a:srgbClr val="FFC000"/>
                </a:solidFill>
              </a:rPr>
              <a:t>+‘ characters and '+</a:t>
            </a:r>
            <a:r>
              <a:rPr lang="en-US" sz="1600" kern="0" dirty="0" err="1">
                <a:solidFill>
                  <a:srgbClr val="FFC000"/>
                </a:solidFill>
              </a:rPr>
              <a:t>wrds</a:t>
            </a:r>
            <a:r>
              <a:rPr lang="en-US" sz="1600" kern="0" dirty="0">
                <a:solidFill>
                  <a:srgbClr val="FFC000"/>
                </a:solidFill>
              </a:rPr>
              <a:t>+' words'; }&lt;/script&gt;</a:t>
            </a:r>
            <a:endParaRPr lang="en-US" sz="1600" kern="0" dirty="0"/>
          </a:p>
          <a:p>
            <a:pPr marL="0" indent="0">
              <a:buFontTx/>
              <a:buNone/>
            </a:pPr>
            <a:endParaRPr lang="en-US" sz="1600" kern="0" dirty="0"/>
          </a:p>
          <a:p>
            <a:pPr marL="0" indent="0">
              <a:buFontTx/>
              <a:buNone/>
            </a:pPr>
            <a:r>
              <a:rPr lang="en-US" sz="1600" kern="0" dirty="0"/>
              <a:t>4. Now in the window body, we initially display 0 characters and words above the form/text area, but </a:t>
            </a:r>
            <a:r>
              <a:rPr lang="en-US" sz="1600" kern="0" dirty="0" err="1"/>
              <a:t>charNum</a:t>
            </a:r>
            <a:r>
              <a:rPr lang="en-US" sz="1600" kern="0" dirty="0"/>
              <a:t> will change as the user types in the box:</a:t>
            </a:r>
          </a:p>
          <a:p>
            <a:pPr marL="0" indent="0">
              <a:buFontTx/>
              <a:buNone/>
            </a:pPr>
            <a:r>
              <a:rPr lang="en-US" sz="1600" kern="0" dirty="0">
                <a:solidFill>
                  <a:srgbClr val="FFC000"/>
                </a:solidFill>
              </a:rPr>
              <a:t>&lt;body&gt;&lt;p id="</a:t>
            </a:r>
            <a:r>
              <a:rPr lang="en-US" sz="1600" kern="0" dirty="0" err="1">
                <a:solidFill>
                  <a:srgbClr val="FFC000"/>
                </a:solidFill>
              </a:rPr>
              <a:t>charNum</a:t>
            </a:r>
            <a:r>
              <a:rPr lang="en-US" sz="1600" kern="0" dirty="0">
                <a:solidFill>
                  <a:srgbClr val="FFC000"/>
                </a:solidFill>
              </a:rPr>
              <a:t>"&gt;0 characters and 0 words&lt;/p&gt;</a:t>
            </a:r>
          </a:p>
        </p:txBody>
      </p:sp>
      <p:sp>
        <p:nvSpPr>
          <p:cNvPr id="9" name="Content Placeholder 2"/>
          <p:cNvSpPr txBox="1">
            <a:spLocks/>
          </p:cNvSpPr>
          <p:nvPr/>
        </p:nvSpPr>
        <p:spPr bwMode="auto">
          <a:xfrm>
            <a:off x="4114800" y="914400"/>
            <a:ext cx="46482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5. Every time a key is not being pressed (</a:t>
            </a:r>
            <a:r>
              <a:rPr lang="en-US" sz="1600" kern="0" dirty="0" err="1"/>
              <a:t>onkeyup</a:t>
            </a:r>
            <a:r>
              <a:rPr lang="en-US" sz="1600" kern="0" dirty="0"/>
              <a:t>), it will re-run the </a:t>
            </a:r>
            <a:r>
              <a:rPr lang="en-US" sz="1600" kern="0" dirty="0" err="1"/>
              <a:t>countChars</a:t>
            </a:r>
            <a:r>
              <a:rPr lang="en-US" sz="1600" kern="0" dirty="0"/>
              <a:t> function and re-calculate the number of words and characters:</a:t>
            </a:r>
          </a:p>
          <a:p>
            <a:pPr marL="0" indent="0">
              <a:buFontTx/>
              <a:buNone/>
            </a:pPr>
            <a:r>
              <a:rPr lang="en-US" sz="1600" kern="0" dirty="0">
                <a:solidFill>
                  <a:srgbClr val="FFC000"/>
                </a:solidFill>
              </a:rPr>
              <a:t>&lt;form&gt;&lt;</a:t>
            </a:r>
            <a:r>
              <a:rPr lang="en-US" sz="1600" kern="0" dirty="0" err="1">
                <a:solidFill>
                  <a:srgbClr val="FFC000"/>
                </a:solidFill>
              </a:rPr>
              <a:t>textarea</a:t>
            </a:r>
            <a:r>
              <a:rPr lang="en-US" sz="1600" kern="0" dirty="0">
                <a:solidFill>
                  <a:srgbClr val="FFC000"/>
                </a:solidFill>
              </a:rPr>
              <a:t> rows="30“ style="width: 800px;height: 500px;" wrap="soft"</a:t>
            </a:r>
          </a:p>
          <a:p>
            <a:pPr marL="0" indent="0">
              <a:buFontTx/>
              <a:buNone/>
            </a:pPr>
            <a:r>
              <a:rPr lang="en-US" sz="1600" kern="0" dirty="0" err="1">
                <a:solidFill>
                  <a:srgbClr val="FFC000"/>
                </a:solidFill>
              </a:rPr>
              <a:t>onkeyup</a:t>
            </a:r>
            <a:r>
              <a:rPr lang="en-US" sz="1600" kern="0" dirty="0">
                <a:solidFill>
                  <a:srgbClr val="FFC000"/>
                </a:solidFill>
              </a:rPr>
              <a:t>="</a:t>
            </a:r>
            <a:r>
              <a:rPr lang="en-US" sz="1600" kern="0" dirty="0" err="1">
                <a:solidFill>
                  <a:srgbClr val="FFC000"/>
                </a:solidFill>
              </a:rPr>
              <a:t>countChars</a:t>
            </a:r>
            <a:r>
              <a:rPr lang="en-US" sz="1600" kern="0" dirty="0">
                <a:solidFill>
                  <a:srgbClr val="FFC000"/>
                </a:solidFill>
              </a:rPr>
              <a:t>(this);"&gt; &lt;/</a:t>
            </a:r>
            <a:r>
              <a:rPr lang="en-US" sz="1600" kern="0" dirty="0" err="1">
                <a:solidFill>
                  <a:srgbClr val="FFC000"/>
                </a:solidFill>
              </a:rPr>
              <a:t>textarea</a:t>
            </a:r>
            <a:r>
              <a:rPr lang="en-US" sz="1600" kern="0" dirty="0">
                <a:solidFill>
                  <a:srgbClr val="FFC000"/>
                </a:solidFill>
              </a:rPr>
              <a:t>&gt; &lt;/form&gt;&lt;/body&gt;;</a:t>
            </a:r>
            <a:endParaRPr lang="en-US" sz="1600" kern="0" dirty="0"/>
          </a:p>
          <a:p>
            <a:pPr marL="0" indent="0">
              <a:buNone/>
            </a:pPr>
            <a:endParaRPr lang="en-US" sz="1600" kern="0" dirty="0"/>
          </a:p>
          <a:p>
            <a:pPr marL="0" indent="0">
              <a:buNone/>
            </a:pPr>
            <a:r>
              <a:rPr lang="en-US" sz="1600" kern="0" dirty="0"/>
              <a:t>Full result (copy code below):</a:t>
            </a:r>
          </a:p>
          <a:p>
            <a:pPr marL="0" indent="0">
              <a:buNone/>
            </a:pPr>
            <a:r>
              <a:rPr lang="en-US" sz="1600" dirty="0" err="1">
                <a:solidFill>
                  <a:schemeClr val="tx2"/>
                </a:solidFill>
              </a:rPr>
              <a:t>data:text</a:t>
            </a:r>
            <a:r>
              <a:rPr lang="en-US" sz="1600" dirty="0">
                <a:solidFill>
                  <a:schemeClr val="tx2"/>
                </a:solidFill>
              </a:rPr>
              <a:t>/html,&lt;html&gt;&lt;head&gt;&lt;script&gt;function </a:t>
            </a:r>
            <a:r>
              <a:rPr lang="en-US" sz="1600" dirty="0" err="1">
                <a:solidFill>
                  <a:schemeClr val="tx2"/>
                </a:solidFill>
              </a:rPr>
              <a:t>countChars</a:t>
            </a:r>
            <a:r>
              <a:rPr lang="en-US" sz="1600" dirty="0">
                <a:solidFill>
                  <a:schemeClr val="tx2"/>
                </a:solidFill>
              </a:rPr>
              <a:t>(</a:t>
            </a:r>
            <a:r>
              <a:rPr lang="en-US" sz="1600" dirty="0" err="1">
                <a:solidFill>
                  <a:schemeClr val="tx2"/>
                </a:solidFill>
              </a:rPr>
              <a:t>obj</a:t>
            </a:r>
            <a:r>
              <a:rPr lang="en-US" sz="1600" dirty="0">
                <a:solidFill>
                  <a:schemeClr val="tx2"/>
                </a:solidFill>
              </a:rPr>
              <a:t>){ </a:t>
            </a:r>
            <a:r>
              <a:rPr lang="en-US" sz="1600" dirty="0" err="1">
                <a:solidFill>
                  <a:schemeClr val="tx2"/>
                </a:solidFill>
              </a:rPr>
              <a:t>var</a:t>
            </a:r>
            <a:r>
              <a:rPr lang="en-US" sz="1600" dirty="0">
                <a:solidFill>
                  <a:schemeClr val="tx2"/>
                </a:solidFill>
              </a:rPr>
              <a:t> words= </a:t>
            </a:r>
            <a:r>
              <a:rPr lang="en-US" sz="1600" dirty="0" err="1">
                <a:solidFill>
                  <a:schemeClr val="tx2"/>
                </a:solidFill>
              </a:rPr>
              <a:t>obj.value.match</a:t>
            </a:r>
            <a:r>
              <a:rPr lang="en-US" sz="1600" dirty="0">
                <a:solidFill>
                  <a:schemeClr val="tx2"/>
                </a:solidFill>
              </a:rPr>
              <a:t>(/\S+/g).</a:t>
            </a:r>
            <a:r>
              <a:rPr lang="en-US" sz="1600" dirty="0" err="1">
                <a:solidFill>
                  <a:schemeClr val="tx2"/>
                </a:solidFill>
              </a:rPr>
              <a:t>length;document.getElementById</a:t>
            </a:r>
            <a:r>
              <a:rPr lang="en-US" sz="1600" dirty="0">
                <a:solidFill>
                  <a:schemeClr val="tx2"/>
                </a:solidFill>
              </a:rPr>
              <a:t>("</a:t>
            </a:r>
            <a:r>
              <a:rPr lang="en-US" sz="1600" dirty="0" err="1">
                <a:solidFill>
                  <a:schemeClr val="tx2"/>
                </a:solidFill>
              </a:rPr>
              <a:t>charNum</a:t>
            </a:r>
            <a:r>
              <a:rPr lang="en-US" sz="1600" dirty="0">
                <a:solidFill>
                  <a:schemeClr val="tx2"/>
                </a:solidFill>
              </a:rPr>
              <a:t>").</a:t>
            </a:r>
            <a:r>
              <a:rPr lang="en-US" sz="1600" dirty="0" err="1">
                <a:solidFill>
                  <a:schemeClr val="tx2"/>
                </a:solidFill>
              </a:rPr>
              <a:t>innerHTML</a:t>
            </a:r>
            <a:r>
              <a:rPr lang="en-US" sz="1600" dirty="0">
                <a:solidFill>
                  <a:schemeClr val="tx2"/>
                </a:solidFill>
              </a:rPr>
              <a:t> = </a:t>
            </a:r>
            <a:r>
              <a:rPr lang="en-US" sz="1600" dirty="0" err="1">
                <a:solidFill>
                  <a:schemeClr val="tx2"/>
                </a:solidFill>
              </a:rPr>
              <a:t>obj.value.length</a:t>
            </a:r>
            <a:r>
              <a:rPr lang="en-US" sz="1600" dirty="0">
                <a:solidFill>
                  <a:schemeClr val="tx2"/>
                </a:solidFill>
              </a:rPr>
              <a:t>+' characters and '+words+' words'; }&lt;/script&gt;&lt;/head&gt;&lt;body&gt;&lt;p id="</a:t>
            </a:r>
            <a:r>
              <a:rPr lang="en-US" sz="1600" dirty="0" err="1">
                <a:solidFill>
                  <a:schemeClr val="tx2"/>
                </a:solidFill>
              </a:rPr>
              <a:t>charNum</a:t>
            </a:r>
            <a:r>
              <a:rPr lang="en-US" sz="1600" dirty="0">
                <a:solidFill>
                  <a:schemeClr val="tx2"/>
                </a:solidFill>
              </a:rPr>
              <a:t>"&gt;0 characters and 0 words&lt;/p&gt;&lt;form&gt;&lt;</a:t>
            </a:r>
            <a:r>
              <a:rPr lang="en-US" sz="1600" dirty="0" err="1">
                <a:solidFill>
                  <a:schemeClr val="tx2"/>
                </a:solidFill>
              </a:rPr>
              <a:t>textarea</a:t>
            </a:r>
            <a:r>
              <a:rPr lang="en-US" sz="1600" dirty="0">
                <a:solidFill>
                  <a:schemeClr val="tx2"/>
                </a:solidFill>
              </a:rPr>
              <a:t> rows="30" style="width: 800px;height: 500px;" wrap="soft" </a:t>
            </a:r>
            <a:r>
              <a:rPr lang="en-US" sz="1600" dirty="0" err="1">
                <a:solidFill>
                  <a:schemeClr val="tx2"/>
                </a:solidFill>
              </a:rPr>
              <a:t>onkeyup</a:t>
            </a:r>
            <a:r>
              <a:rPr lang="en-US" sz="1600" dirty="0">
                <a:solidFill>
                  <a:schemeClr val="tx2"/>
                </a:solidFill>
              </a:rPr>
              <a:t>="</a:t>
            </a:r>
            <a:r>
              <a:rPr lang="en-US" sz="1600" dirty="0" err="1">
                <a:solidFill>
                  <a:schemeClr val="tx2"/>
                </a:solidFill>
              </a:rPr>
              <a:t>countChars</a:t>
            </a:r>
            <a:r>
              <a:rPr lang="en-US" sz="1600" dirty="0">
                <a:solidFill>
                  <a:schemeClr val="tx2"/>
                </a:solidFill>
              </a:rPr>
              <a:t>(this);"&gt; &lt;/</a:t>
            </a:r>
            <a:r>
              <a:rPr lang="en-US" sz="1600" dirty="0" err="1">
                <a:solidFill>
                  <a:schemeClr val="tx2"/>
                </a:solidFill>
              </a:rPr>
              <a:t>textarea</a:t>
            </a:r>
            <a:r>
              <a:rPr lang="en-US" sz="1600" dirty="0">
                <a:solidFill>
                  <a:schemeClr val="tx2"/>
                </a:solidFill>
              </a:rPr>
              <a:t>&gt; &lt;/form&gt;&lt;/body&gt;&lt;/html&gt;</a:t>
            </a:r>
          </a:p>
          <a:p>
            <a:pPr marL="0" indent="0">
              <a:buFontTx/>
              <a:buNone/>
            </a:pPr>
            <a:endParaRPr lang="en-US" sz="1600" kern="0" dirty="0"/>
          </a:p>
        </p:txBody>
      </p:sp>
    </p:spTree>
    <p:extLst>
      <p:ext uri="{BB962C8B-B14F-4D97-AF65-F5344CB8AC3E}">
        <p14:creationId xmlns:p14="http://schemas.microsoft.com/office/powerpoint/2010/main" val="346705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85800"/>
          </a:xfrm>
        </p:spPr>
        <p:txBody>
          <a:bodyPr/>
          <a:lstStyle/>
          <a:p>
            <a:r>
              <a:rPr lang="en-US" dirty="0"/>
              <a:t>Editor popup (cont.)</a:t>
            </a:r>
          </a:p>
        </p:txBody>
      </p:sp>
      <p:sp>
        <p:nvSpPr>
          <p:cNvPr id="5" name="Slide Number Placeholder 4"/>
          <p:cNvSpPr>
            <a:spLocks noGrp="1"/>
          </p:cNvSpPr>
          <p:nvPr>
            <p:ph type="sldNum" sz="quarter" idx="4"/>
          </p:nvPr>
        </p:nvSpPr>
        <p:spPr/>
        <p:txBody>
          <a:bodyPr/>
          <a:lstStyle/>
          <a:p>
            <a:fld id="{B76D5A60-14C5-4312-9CC4-61DE7CC59792}" type="slidenum">
              <a:rPr lang="en-US" smtClean="0"/>
              <a:pPr/>
              <a:t>16</a:t>
            </a:fld>
            <a:endParaRPr lang="en-US" dirty="0"/>
          </a:p>
        </p:txBody>
      </p:sp>
      <p:sp>
        <p:nvSpPr>
          <p:cNvPr id="8" name="Content Placeholder 2"/>
          <p:cNvSpPr txBox="1">
            <a:spLocks/>
          </p:cNvSpPr>
          <p:nvPr/>
        </p:nvSpPr>
        <p:spPr bwMode="auto">
          <a:xfrm>
            <a:off x="457200" y="990601"/>
            <a:ext cx="4300537" cy="685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This won’t run in the Console but you can just make it a favorite/bookmark in your browser:</a:t>
            </a:r>
          </a:p>
          <a:p>
            <a:pPr marL="0" indent="0">
              <a:buFontTx/>
              <a:buNone/>
            </a:pPr>
            <a:endParaRPr lang="en-US" sz="1600" kern="0" dirty="0"/>
          </a:p>
          <a:p>
            <a:pPr>
              <a:buFontTx/>
              <a:buAutoNum type="arabicPeriod"/>
            </a:pPr>
            <a:r>
              <a:rPr lang="en-US" sz="1600" kern="0" dirty="0"/>
              <a:t>Copy the full code from bottom right of previous slide</a:t>
            </a:r>
          </a:p>
          <a:p>
            <a:pPr>
              <a:buFontTx/>
              <a:buAutoNum type="arabicPeriod"/>
            </a:pPr>
            <a:r>
              <a:rPr lang="en-US" sz="1600" kern="0" dirty="0"/>
              <a:t>Do a random Google search or go to any URL you haven’t bookmarked yet</a:t>
            </a:r>
          </a:p>
          <a:p>
            <a:pPr>
              <a:buFontTx/>
              <a:buAutoNum type="arabicPeriod"/>
            </a:pPr>
            <a:r>
              <a:rPr lang="en-US" sz="1600" kern="0" dirty="0"/>
              <a:t>Make a favorite for it, but be sure to select Bookmarks bar (or Favorites bar in Microsoft Edge browser) before clicking Done (see screenshot upper right)</a:t>
            </a:r>
          </a:p>
          <a:p>
            <a:pPr>
              <a:buFontTx/>
              <a:buAutoNum type="arabicPeriod"/>
            </a:pPr>
            <a:r>
              <a:rPr lang="en-US" sz="1600" kern="0" dirty="0"/>
              <a:t>Right click the bookmark and select Edit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76200"/>
            <a:ext cx="4271963" cy="25053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716" y="2514600"/>
            <a:ext cx="4474284" cy="1752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98" y="4441339"/>
            <a:ext cx="2821601" cy="2340461"/>
          </a:xfrm>
          <a:prstGeom prst="rect">
            <a:avLst/>
          </a:prstGeom>
        </p:spPr>
      </p:pic>
      <p:sp>
        <p:nvSpPr>
          <p:cNvPr id="7" name="Rectangle 6"/>
          <p:cNvSpPr/>
          <p:nvPr/>
        </p:nvSpPr>
        <p:spPr>
          <a:xfrm>
            <a:off x="457200" y="4267200"/>
            <a:ext cx="5715000" cy="2062103"/>
          </a:xfrm>
          <a:prstGeom prst="rect">
            <a:avLst/>
          </a:prstGeom>
        </p:spPr>
        <p:txBody>
          <a:bodyPr wrap="square">
            <a:spAutoFit/>
          </a:bodyPr>
          <a:lstStyle/>
          <a:p>
            <a:pPr marL="342900" indent="-342900">
              <a:buFont typeface="+mj-lt"/>
              <a:buAutoNum type="arabicPeriod" startAt="5"/>
            </a:pPr>
            <a:r>
              <a:rPr lang="en-US" sz="1600" kern="0" dirty="0"/>
              <a:t>In the Name field, use your backspace or delete key to remove what’s there and type something like </a:t>
            </a:r>
            <a:r>
              <a:rPr lang="en-US" sz="1600" kern="0" dirty="0" err="1"/>
              <a:t>TextBox</a:t>
            </a:r>
            <a:r>
              <a:rPr lang="en-US" sz="1600" kern="0" dirty="0"/>
              <a:t> Counter instead</a:t>
            </a:r>
          </a:p>
          <a:p>
            <a:pPr marL="342900" indent="-342900">
              <a:buFont typeface="+mj-lt"/>
              <a:buAutoNum type="arabicPeriod" startAt="5"/>
            </a:pPr>
            <a:r>
              <a:rPr lang="en-US" sz="1600" kern="0" dirty="0"/>
              <a:t>In the URL field, backspace to remove URL and then paste (</a:t>
            </a:r>
            <a:r>
              <a:rPr lang="en-US" sz="1600" kern="0" dirty="0" err="1"/>
              <a:t>Ctrl+v</a:t>
            </a:r>
            <a:r>
              <a:rPr lang="en-US" sz="1600" kern="0" dirty="0"/>
              <a:t>) which will insert all the code from step 1</a:t>
            </a:r>
          </a:p>
          <a:p>
            <a:pPr marL="342900" indent="-342900">
              <a:buFont typeface="+mj-lt"/>
              <a:buAutoNum type="arabicPeriod" startAt="5"/>
            </a:pPr>
            <a:r>
              <a:rPr lang="en-US" sz="1600" kern="0" dirty="0"/>
              <a:t>Click Save (or Done) at bottom of Edit bookmark popup.</a:t>
            </a:r>
          </a:p>
          <a:p>
            <a:pPr marL="342900" indent="-342900">
              <a:buFont typeface="+mj-lt"/>
              <a:buAutoNum type="arabicPeriod" startAt="5"/>
            </a:pPr>
            <a:r>
              <a:rPr lang="en-US" sz="1600" kern="0" dirty="0"/>
              <a:t>Now click </a:t>
            </a:r>
            <a:r>
              <a:rPr lang="en-US" sz="1600" kern="0" dirty="0" err="1"/>
              <a:t>TextBox</a:t>
            </a:r>
            <a:r>
              <a:rPr lang="en-US" sz="1600" kern="0" dirty="0"/>
              <a:t> Counter in your bookmarks bar and watch the magic!</a:t>
            </a:r>
          </a:p>
        </p:txBody>
      </p:sp>
      <p:sp>
        <p:nvSpPr>
          <p:cNvPr id="10" name="Right Arrow 9"/>
          <p:cNvSpPr/>
          <p:nvPr/>
        </p:nvSpPr>
        <p:spPr>
          <a:xfrm>
            <a:off x="4572001" y="3962400"/>
            <a:ext cx="1371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440602" y="4800600"/>
            <a:ext cx="3960198"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91200" y="5271076"/>
            <a:ext cx="609600" cy="2915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06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How deep would you like to go?</a:t>
            </a:r>
          </a:p>
        </p:txBody>
      </p:sp>
      <p:sp>
        <p:nvSpPr>
          <p:cNvPr id="3" name="Content Placeholder 2"/>
          <p:cNvSpPr>
            <a:spLocks noGrp="1"/>
          </p:cNvSpPr>
          <p:nvPr>
            <p:ph idx="1"/>
          </p:nvPr>
        </p:nvSpPr>
        <p:spPr>
          <a:xfrm>
            <a:off x="381000" y="914401"/>
            <a:ext cx="8305800" cy="914399"/>
          </a:xfrm>
        </p:spPr>
        <p:txBody>
          <a:bodyPr/>
          <a:lstStyle/>
          <a:p>
            <a:pPr marL="0" indent="0">
              <a:buNone/>
            </a:pPr>
            <a:r>
              <a:rPr lang="en-US" sz="2400" dirty="0"/>
              <a:t>Some ways to implement bookmarklets, jump off the train when you arrive at your preferred destination:</a:t>
            </a:r>
          </a:p>
        </p:txBody>
      </p:sp>
      <p:sp>
        <p:nvSpPr>
          <p:cNvPr id="5" name="Slide Number Placeholder 4"/>
          <p:cNvSpPr>
            <a:spLocks noGrp="1"/>
          </p:cNvSpPr>
          <p:nvPr>
            <p:ph type="sldNum" sz="quarter" idx="4"/>
          </p:nvPr>
        </p:nvSpPr>
        <p:spPr/>
        <p:txBody>
          <a:bodyPr/>
          <a:lstStyle/>
          <a:p>
            <a:fld id="{B76D5A60-14C5-4312-9CC4-61DE7CC59792}" type="slidenum">
              <a:rPr lang="en-US" smtClean="0"/>
              <a:pPr/>
              <a:t>17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1" y="1768105"/>
            <a:ext cx="4191000" cy="3261095"/>
          </a:xfrm>
          <a:prstGeom prst="rect">
            <a:avLst/>
          </a:prstGeom>
        </p:spPr>
      </p:pic>
      <p:sp>
        <p:nvSpPr>
          <p:cNvPr id="8" name="Content Placeholder 2"/>
          <p:cNvSpPr txBox="1">
            <a:spLocks/>
          </p:cNvSpPr>
          <p:nvPr/>
        </p:nvSpPr>
        <p:spPr bwMode="auto">
          <a:xfrm>
            <a:off x="381000" y="1828800"/>
            <a:ext cx="441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sz="2400" kern="0" dirty="0"/>
              <a:t>Copy someone else’s bookmarklet into your browser as is</a:t>
            </a:r>
          </a:p>
          <a:p>
            <a:pPr marL="514350" indent="-514350">
              <a:buFont typeface="+mj-lt"/>
              <a:buAutoNum type="arabicPeriod"/>
            </a:pPr>
            <a:r>
              <a:rPr lang="en-US" sz="2400" kern="0" dirty="0"/>
              <a:t>Get a bunch at a time (&amp; share yours) using Bookmarklet combiner</a:t>
            </a:r>
          </a:p>
          <a:p>
            <a:pPr marL="514350" indent="-514350">
              <a:buFont typeface="+mj-lt"/>
              <a:buAutoNum type="arabicPeriod"/>
            </a:pPr>
            <a:r>
              <a:rPr lang="en-US" sz="2400" kern="0" dirty="0"/>
              <a:t>Learn a little JavaScript so you can customize or create your own (maximum flexibility, but takes more time &amp; tech skill to master)</a:t>
            </a:r>
          </a:p>
        </p:txBody>
      </p:sp>
    </p:spTree>
    <p:extLst>
      <p:ext uri="{BB962C8B-B14F-4D97-AF65-F5344CB8AC3E}">
        <p14:creationId xmlns:p14="http://schemas.microsoft.com/office/powerpoint/2010/main" val="347081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Custom sets of bookmarklets from Bookmarklet Combiner</a:t>
            </a:r>
          </a:p>
        </p:txBody>
      </p:sp>
      <p:sp>
        <p:nvSpPr>
          <p:cNvPr id="3" name="Content Placeholder 2"/>
          <p:cNvSpPr>
            <a:spLocks noGrp="1"/>
          </p:cNvSpPr>
          <p:nvPr>
            <p:ph idx="1"/>
          </p:nvPr>
        </p:nvSpPr>
        <p:spPr>
          <a:xfrm>
            <a:off x="381000" y="1219200"/>
            <a:ext cx="8458200" cy="4983163"/>
          </a:xfrm>
        </p:spPr>
        <p:txBody>
          <a:bodyPr/>
          <a:lstStyle/>
          <a:p>
            <a:pPr marL="0" indent="0">
              <a:buNone/>
            </a:pPr>
            <a:r>
              <a:rPr lang="en-US" sz="1800" dirty="0"/>
              <a:t>Advantages: 1) full flexibility on content (you will enter custom JavaScript), 2) the set of bookmarks can be private or shareable, 3) no one can edit your original code, and 4) easy for anyone to add the set to their own browser (Chrome, Edge, Firefox, etc.)</a:t>
            </a:r>
          </a:p>
          <a:p>
            <a:pPr>
              <a:buAutoNum type="arabicPeriod"/>
            </a:pPr>
            <a:r>
              <a:rPr lang="en-US" sz="1800" dirty="0"/>
              <a:t>Go to </a:t>
            </a:r>
            <a:r>
              <a:rPr lang="en-US" sz="1800" dirty="0">
                <a:hlinkClick r:id="rId2"/>
              </a:rPr>
              <a:t>Bookmarklet Combiner</a:t>
            </a:r>
            <a:r>
              <a:rPr lang="en-US" sz="1800" dirty="0"/>
              <a:t> (or see next slide for screenshot)</a:t>
            </a:r>
          </a:p>
          <a:p>
            <a:pPr>
              <a:buAutoNum type="arabicPeriod"/>
            </a:pPr>
            <a:r>
              <a:rPr lang="en-US" sz="1800" dirty="0"/>
              <a:t>In the first section (“1. Enter bookmarklets”), type a logical bookmarklet name in the Name field and paste the full JavaScript code in the URL field (see next slide for a few basic but useful examples of JS-formatted bookmarklets to use)</a:t>
            </a:r>
          </a:p>
          <a:p>
            <a:pPr>
              <a:buAutoNum type="arabicPeriod"/>
            </a:pPr>
            <a:r>
              <a:rPr lang="en-US" sz="1800" dirty="0"/>
              <a:t>Repeat previous steps with additional bookmarklets (click gray “Add another” button if you want to save a larger set)</a:t>
            </a:r>
          </a:p>
          <a:p>
            <a:pPr>
              <a:buAutoNum type="arabicPeriod"/>
            </a:pPr>
            <a:r>
              <a:rPr lang="en-US" sz="1800" dirty="0"/>
              <a:t>Section 2 determines how you want to display/run them.</a:t>
            </a:r>
          </a:p>
          <a:p>
            <a:pPr>
              <a:buAutoNum type="arabicPeriod"/>
            </a:pPr>
            <a:r>
              <a:rPr lang="en-US" sz="1800" dirty="0"/>
              <a:t>Section 3 is where you name this *set* of bookmarklets</a:t>
            </a:r>
          </a:p>
          <a:p>
            <a:pPr>
              <a:buAutoNum type="arabicPeriod"/>
            </a:pPr>
            <a:r>
              <a:rPr lang="en-US" sz="1800" dirty="0"/>
              <a:t>In the “Result” section at the bottom, click Save button, then mouse-drag the bookmarklet set button onto your browser’s bookmarks/favorites bar to make it accessible there (you can move it later to a subfolder if desired).</a:t>
            </a:r>
          </a:p>
          <a:p>
            <a:pPr>
              <a:buAutoNum type="arabicPeriod"/>
            </a:pPr>
            <a:r>
              <a:rPr lang="en-US" sz="1800" dirty="0"/>
              <a:t>If you share the URL of your bookmarklet set, others can drag your set into their browsers, too!</a:t>
            </a:r>
          </a:p>
        </p:txBody>
      </p:sp>
      <p:sp>
        <p:nvSpPr>
          <p:cNvPr id="5" name="Slide Number Placeholder 4"/>
          <p:cNvSpPr>
            <a:spLocks noGrp="1"/>
          </p:cNvSpPr>
          <p:nvPr>
            <p:ph type="sldNum" sz="quarter" idx="4"/>
          </p:nvPr>
        </p:nvSpPr>
        <p:spPr/>
        <p:txBody>
          <a:bodyPr/>
          <a:lstStyle/>
          <a:p>
            <a:fld id="{B76D5A60-14C5-4312-9CC4-61DE7CC59792}" type="slidenum">
              <a:rPr lang="en-US" smtClean="0"/>
              <a:pPr/>
              <a:t>18</a:t>
            </a:fld>
            <a:endParaRPr lang="en-US" dirty="0"/>
          </a:p>
        </p:txBody>
      </p:sp>
    </p:spTree>
    <p:extLst>
      <p:ext uri="{BB962C8B-B14F-4D97-AF65-F5344CB8AC3E}">
        <p14:creationId xmlns:p14="http://schemas.microsoft.com/office/powerpoint/2010/main" val="43427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2400"/>
            <a:ext cx="6019800" cy="5893510"/>
          </a:xfrm>
        </p:spPr>
      </p:pic>
      <p:sp>
        <p:nvSpPr>
          <p:cNvPr id="5" name="Slide Number Placeholder 4"/>
          <p:cNvSpPr>
            <a:spLocks noGrp="1"/>
          </p:cNvSpPr>
          <p:nvPr>
            <p:ph type="sldNum" sz="quarter" idx="4"/>
          </p:nvPr>
        </p:nvSpPr>
        <p:spPr/>
        <p:txBody>
          <a:bodyPr/>
          <a:lstStyle/>
          <a:p>
            <a:fld id="{B76D5A60-14C5-4312-9CC4-61DE7CC59792}" type="slidenum">
              <a:rPr lang="en-US" smtClean="0"/>
              <a:pPr/>
              <a:t>19</a:t>
            </a:fld>
            <a:endParaRPr lang="en-US" dirty="0"/>
          </a:p>
        </p:txBody>
      </p:sp>
      <p:sp>
        <p:nvSpPr>
          <p:cNvPr id="8" name="TextBox 7"/>
          <p:cNvSpPr txBox="1"/>
          <p:nvPr/>
        </p:nvSpPr>
        <p:spPr>
          <a:xfrm>
            <a:off x="381000" y="76200"/>
            <a:ext cx="2590800" cy="6740307"/>
          </a:xfrm>
          <a:prstGeom prst="rect">
            <a:avLst/>
          </a:prstGeom>
          <a:noFill/>
        </p:spPr>
        <p:txBody>
          <a:bodyPr wrap="square" rtlCol="0">
            <a:spAutoFit/>
          </a:bodyPr>
          <a:lstStyle/>
          <a:p>
            <a:r>
              <a:rPr lang="en-US" sz="1600" dirty="0"/>
              <a:t>To the right is displayed the starting page for a new set of bookmarklets created in the free tool </a:t>
            </a:r>
            <a:r>
              <a:rPr lang="en-US" sz="1600" dirty="0">
                <a:hlinkClick r:id="rId3"/>
              </a:rPr>
              <a:t>Bookmarklet Combiner</a:t>
            </a:r>
            <a:r>
              <a:rPr lang="en-US" sz="1600" dirty="0"/>
              <a:t> (hat tip Aaron </a:t>
            </a:r>
            <a:r>
              <a:rPr lang="en-US" sz="1600" dirty="0" err="1"/>
              <a:t>Lintz</a:t>
            </a:r>
            <a:r>
              <a:rPr lang="en-US" sz="1600" dirty="0"/>
              <a:t>). See </a:t>
            </a:r>
            <a:r>
              <a:rPr lang="en-US" sz="1600" dirty="0">
                <a:hlinkClick r:id="rId4"/>
              </a:rPr>
              <a:t>this</a:t>
            </a:r>
            <a:r>
              <a:rPr lang="en-US" sz="1600" dirty="0"/>
              <a:t> or </a:t>
            </a:r>
            <a:r>
              <a:rPr lang="en-US" sz="1600" dirty="0">
                <a:hlinkClick r:id="rId5"/>
              </a:rPr>
              <a:t>this</a:t>
            </a:r>
            <a:r>
              <a:rPr lang="en-US" sz="1600" dirty="0"/>
              <a:t> for usage tips.</a:t>
            </a:r>
          </a:p>
          <a:p>
            <a:endParaRPr lang="en-US" sz="1600" dirty="0"/>
          </a:p>
          <a:p>
            <a:r>
              <a:rPr lang="en-US" sz="1600" dirty="0">
                <a:hlinkClick r:id="rId6"/>
              </a:rPr>
              <a:t>Get some pre-made sets</a:t>
            </a:r>
            <a:r>
              <a:rPr lang="en-US" sz="1600" dirty="0"/>
              <a:t>. Just hold &amp; drag the bottom button on page (below Result) to a convenient location in your bookmarks bar &amp; release.</a:t>
            </a:r>
          </a:p>
          <a:p>
            <a:endParaRPr lang="en-US" sz="1600" dirty="0"/>
          </a:p>
          <a:p>
            <a:r>
              <a:rPr lang="en-US" sz="1600" dirty="0"/>
              <a:t>When you click the new bookmark, it expands into a menu of each selectable bookmarklet in the group. Ask friends for others!</a:t>
            </a:r>
          </a:p>
          <a:p>
            <a:endParaRPr lang="en-US" sz="1600" dirty="0"/>
          </a:p>
          <a:p>
            <a:r>
              <a:rPr lang="en-US" sz="1600" dirty="0"/>
              <a:t>Get many other sets (unrelated to the Combiner tool) by Googling </a:t>
            </a:r>
            <a:r>
              <a:rPr lang="en-US" sz="1600" dirty="0">
                <a:hlinkClick r:id="rId7"/>
              </a:rPr>
              <a:t>"</a:t>
            </a:r>
            <a:r>
              <a:rPr lang="en-US" sz="1600" dirty="0" err="1">
                <a:hlinkClick r:id="rId7"/>
              </a:rPr>
              <a:t>list|set</a:t>
            </a:r>
            <a:r>
              <a:rPr lang="en-US" sz="1600" dirty="0">
                <a:hlinkClick r:id="rId7"/>
              </a:rPr>
              <a:t> of bookmarklets"</a:t>
            </a:r>
            <a:endParaRPr lang="en-US" sz="1600" dirty="0"/>
          </a:p>
        </p:txBody>
      </p:sp>
    </p:spTree>
    <p:extLst>
      <p:ext uri="{BB962C8B-B14F-4D97-AF65-F5344CB8AC3E}">
        <p14:creationId xmlns:p14="http://schemas.microsoft.com/office/powerpoint/2010/main" val="361910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Who Is Glenn Gutmacher?</a:t>
            </a:r>
          </a:p>
        </p:txBody>
      </p:sp>
      <p:sp>
        <p:nvSpPr>
          <p:cNvPr id="3" name="Content Placeholder 2"/>
          <p:cNvSpPr>
            <a:spLocks noGrp="1"/>
          </p:cNvSpPr>
          <p:nvPr>
            <p:ph idx="1"/>
          </p:nvPr>
        </p:nvSpPr>
        <p:spPr>
          <a:xfrm>
            <a:off x="457200" y="838200"/>
            <a:ext cx="8229600" cy="4906963"/>
          </a:xfrm>
        </p:spPr>
        <p:txBody>
          <a:bodyPr/>
          <a:lstStyle/>
          <a:p>
            <a:pPr marL="225425" lvl="2" indent="-225425">
              <a:lnSpc>
                <a:spcPts val="2200"/>
              </a:lnSpc>
            </a:pPr>
            <a:r>
              <a:rPr lang="en-US" sz="2000" dirty="0">
                <a:solidFill>
                  <a:schemeClr val="tx1"/>
                </a:solidFill>
              </a:rPr>
              <a:t>At Huron Consulting Group since 2021 ($1B revenue consulting firm).</a:t>
            </a:r>
          </a:p>
          <a:p>
            <a:pPr marL="225425" lvl="2" indent="-225425">
              <a:lnSpc>
                <a:spcPts val="2200"/>
              </a:lnSpc>
            </a:pPr>
            <a:r>
              <a:rPr lang="en-US" sz="2000" dirty="0">
                <a:solidFill>
                  <a:schemeClr val="tx1"/>
                </a:solidFill>
              </a:rPr>
              <a:t>At State Street 2015-21 (world’s #2 custody bank, $10B+ revenue), first built out a NA-focused diversity sourcing team, and centralizing sourcing globally since, plus some recruitment marketing</a:t>
            </a:r>
          </a:p>
          <a:p>
            <a:pPr marL="225425" lvl="2" indent="-225425">
              <a:lnSpc>
                <a:spcPts val="2200"/>
              </a:lnSpc>
            </a:pPr>
            <a:r>
              <a:rPr lang="en-US" sz="2000" dirty="0">
                <a:solidFill>
                  <a:schemeClr val="tx1"/>
                </a:solidFill>
              </a:rPr>
              <a:t>At Avanade 2010-15, managing offshore sourcing team supporting North America, lead strategic online sourcing strategies and global training</a:t>
            </a:r>
          </a:p>
          <a:p>
            <a:pPr marL="225425" lvl="2" indent="-225425">
              <a:lnSpc>
                <a:spcPts val="2200"/>
              </a:lnSpc>
            </a:pPr>
            <a:r>
              <a:rPr lang="en-US" sz="2000" dirty="0">
                <a:solidFill>
                  <a:schemeClr val="tx1"/>
                </a:solidFill>
              </a:rPr>
              <a:t>VP of </a:t>
            </a:r>
            <a:r>
              <a:rPr lang="en-US" sz="2000" dirty="0" err="1">
                <a:solidFill>
                  <a:schemeClr val="tx1"/>
                </a:solidFill>
              </a:rPr>
              <a:t>Arbita’s</a:t>
            </a:r>
            <a:r>
              <a:rPr lang="en-US" sz="2000" dirty="0">
                <a:solidFill>
                  <a:schemeClr val="tx1"/>
                </a:solidFill>
              </a:rPr>
              <a:t> Recruiter Consulting &amp; Education Services (2008-2010) training many companies on sourcing with Shally Steckerl</a:t>
            </a:r>
          </a:p>
          <a:p>
            <a:pPr marL="225425" lvl="2" indent="-225425">
              <a:lnSpc>
                <a:spcPts val="2200"/>
              </a:lnSpc>
            </a:pPr>
            <a:r>
              <a:rPr lang="en-US" sz="2000" dirty="0">
                <a:solidFill>
                  <a:schemeClr val="tx1"/>
                </a:solidFill>
              </a:rPr>
              <a:t>Senior Sourcer at Microsoft (2005-2008) &amp; Getronics (2003-2005)</a:t>
            </a:r>
          </a:p>
          <a:p>
            <a:pPr marL="225425" lvl="2" indent="-225425">
              <a:lnSpc>
                <a:spcPts val="2200"/>
              </a:lnSpc>
            </a:pPr>
            <a:r>
              <a:rPr lang="en-US" sz="2000" dirty="0">
                <a:solidFill>
                  <a:schemeClr val="tx1"/>
                </a:solidFill>
              </a:rPr>
              <a:t>Pioneering Sourcing trainer and methods since 1997 (Founder of </a:t>
            </a:r>
            <a:r>
              <a:rPr lang="en-US" sz="2000" dirty="0">
                <a:solidFill>
                  <a:schemeClr val="tx1"/>
                </a:solidFill>
                <a:hlinkClick r:id="rId2"/>
              </a:rPr>
              <a:t>Recruiting-Online.com</a:t>
            </a:r>
            <a:r>
              <a:rPr lang="en-US" sz="2000" dirty="0">
                <a:solidFill>
                  <a:schemeClr val="tx1"/>
                </a:solidFill>
              </a:rPr>
              <a:t>)</a:t>
            </a:r>
          </a:p>
          <a:p>
            <a:pPr marL="225425" lvl="2" indent="-225425">
              <a:lnSpc>
                <a:spcPts val="2200"/>
              </a:lnSpc>
            </a:pPr>
            <a:r>
              <a:rPr lang="en-US" sz="2000" dirty="0">
                <a:solidFill>
                  <a:schemeClr val="tx1"/>
                </a:solidFill>
              </a:rPr>
              <a:t>Founded JobSmart in 1996, greater Boston's 1st regional career portal (owned by a major newspaper chain)</a:t>
            </a:r>
          </a:p>
          <a:p>
            <a:pPr marL="225425" lvl="2" indent="-225425">
              <a:lnSpc>
                <a:spcPts val="2200"/>
              </a:lnSpc>
            </a:pPr>
            <a:r>
              <a:rPr lang="en-US" sz="2000" dirty="0">
                <a:solidFill>
                  <a:schemeClr val="tx1"/>
                </a:solidFill>
              </a:rPr>
              <a:t>Co-founder, Boston Area Talent Sourcing Association </a:t>
            </a:r>
            <a:r>
              <a:rPr lang="en-US" sz="2000" dirty="0">
                <a:solidFill>
                  <a:schemeClr val="tx1"/>
                </a:solidFill>
                <a:hlinkClick r:id="rId3"/>
              </a:rPr>
              <a:t>www.batsa.us</a:t>
            </a:r>
            <a:endParaRPr lang="en-US" sz="2000" dirty="0">
              <a:solidFill>
                <a:schemeClr val="tx1"/>
              </a:solidFill>
            </a:endParaRPr>
          </a:p>
          <a:p>
            <a:pPr marL="225425" lvl="2" indent="-225425">
              <a:lnSpc>
                <a:spcPts val="2200"/>
              </a:lnSpc>
            </a:pPr>
            <a:r>
              <a:rPr lang="en-US" sz="2000" dirty="0">
                <a:solidFill>
                  <a:schemeClr val="tx1"/>
                </a:solidFill>
              </a:rPr>
              <a:t>Yale University graduate, started out in Broadcasting</a:t>
            </a:r>
          </a:p>
          <a:p>
            <a:pPr marL="225425" lvl="2" indent="-225425">
              <a:lnSpc>
                <a:spcPts val="2200"/>
              </a:lnSpc>
            </a:pPr>
            <a:r>
              <a:rPr lang="en-US" sz="2000" dirty="0">
                <a:solidFill>
                  <a:schemeClr val="tx1"/>
                </a:solidFill>
              </a:rPr>
              <a:t>Wife + 3 sons ages 22, 19 and 15 living near Boston USA</a:t>
            </a:r>
            <a:endParaRPr lang="en-US"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2</a:t>
            </a:fld>
            <a:endParaRPr lang="en-US" dirty="0"/>
          </a:p>
        </p:txBody>
      </p:sp>
    </p:spTree>
    <p:extLst>
      <p:ext uri="{BB962C8B-B14F-4D97-AF65-F5344CB8AC3E}">
        <p14:creationId xmlns:p14="http://schemas.microsoft.com/office/powerpoint/2010/main" val="3344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common problems you can avoid</a:t>
            </a:r>
          </a:p>
        </p:txBody>
      </p:sp>
      <p:sp>
        <p:nvSpPr>
          <p:cNvPr id="3" name="Content Placeholder 2"/>
          <p:cNvSpPr>
            <a:spLocks noGrp="1"/>
          </p:cNvSpPr>
          <p:nvPr>
            <p:ph idx="1"/>
          </p:nvPr>
        </p:nvSpPr>
        <p:spPr>
          <a:xfrm>
            <a:off x="414338" y="990601"/>
            <a:ext cx="8424862" cy="989027"/>
          </a:xfrm>
        </p:spPr>
        <p:txBody>
          <a:bodyPr/>
          <a:lstStyle/>
          <a:p>
            <a:pPr marL="0" indent="0">
              <a:buNone/>
            </a:pPr>
            <a:r>
              <a:rPr lang="en-US" sz="1800" dirty="0"/>
              <a:t>Learning to code can be hard. But don’t give up at the first obstacle. The rewards are great. Here are some things that may frustrate you and how to remedy:</a:t>
            </a:r>
          </a:p>
        </p:txBody>
      </p:sp>
      <p:sp>
        <p:nvSpPr>
          <p:cNvPr id="5" name="Slide Number Placeholder 4"/>
          <p:cNvSpPr>
            <a:spLocks noGrp="1"/>
          </p:cNvSpPr>
          <p:nvPr>
            <p:ph type="sldNum" sz="quarter" idx="4"/>
          </p:nvPr>
        </p:nvSpPr>
        <p:spPr/>
        <p:txBody>
          <a:bodyPr/>
          <a:lstStyle/>
          <a:p>
            <a:fld id="{B76D5A60-14C5-4312-9CC4-61DE7CC59792}" type="slidenum">
              <a:rPr lang="en-US" smtClean="0"/>
              <a:pPr/>
              <a:t>20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107" y="2055829"/>
            <a:ext cx="4621493" cy="3887771"/>
          </a:xfrm>
          <a:prstGeom prst="rect">
            <a:avLst/>
          </a:prstGeom>
        </p:spPr>
      </p:pic>
      <p:sp>
        <p:nvSpPr>
          <p:cNvPr id="7" name="Content Placeholder 2"/>
          <p:cNvSpPr txBox="1">
            <a:spLocks/>
          </p:cNvSpPr>
          <p:nvPr/>
        </p:nvSpPr>
        <p:spPr bwMode="auto">
          <a:xfrm>
            <a:off x="414337" y="1828800"/>
            <a:ext cx="3852863"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kern="0" dirty="0"/>
              <a:t>If your bookmarklet doesn’t appear to run, it’s usually due to some small syntax error in your code. Run it in your Console instead and it will tell you what line the error occurred on.</a:t>
            </a:r>
          </a:p>
          <a:p>
            <a:r>
              <a:rPr lang="en-US" sz="1600" kern="0" dirty="0"/>
              <a:t>For more specific error checking, you can also enter it in a </a:t>
            </a:r>
            <a:r>
              <a:rPr lang="en-US" sz="1600" kern="0" dirty="0">
                <a:hlinkClick r:id="rId3"/>
              </a:rPr>
              <a:t>free JavaScript code checker</a:t>
            </a:r>
            <a:r>
              <a:rPr lang="en-US" sz="1600" kern="0" dirty="0"/>
              <a:t> like </a:t>
            </a:r>
            <a:r>
              <a:rPr lang="en-US" sz="1600" kern="0" dirty="0" err="1">
                <a:hlinkClick r:id="rId4"/>
              </a:rPr>
              <a:t>JSHint</a:t>
            </a:r>
            <a:r>
              <a:rPr lang="en-US" sz="1600" kern="0" dirty="0"/>
              <a:t>.</a:t>
            </a:r>
          </a:p>
          <a:p>
            <a:r>
              <a:rPr lang="en-US" sz="1600" kern="0" dirty="0"/>
              <a:t>Extra spaces and line returns don't matter - insert more if it helps you read code easier</a:t>
            </a:r>
          </a:p>
          <a:p>
            <a:r>
              <a:rPr lang="en-US" sz="1600" kern="0" dirty="0"/>
              <a:t>If you know the code is good, watch for a popup blocker icon to the right of your browser’s address bar (see screenshot). Click “Always allow” to unblock, then try running it again.</a:t>
            </a:r>
          </a:p>
        </p:txBody>
      </p:sp>
    </p:spTree>
    <p:extLst>
      <p:ext uri="{BB962C8B-B14F-4D97-AF65-F5344CB8AC3E}">
        <p14:creationId xmlns:p14="http://schemas.microsoft.com/office/powerpoint/2010/main" val="370879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Scraper software is good</a:t>
            </a:r>
          </a:p>
        </p:txBody>
      </p:sp>
      <p:sp>
        <p:nvSpPr>
          <p:cNvPr id="3" name="Content Placeholder 2"/>
          <p:cNvSpPr>
            <a:spLocks noGrp="1"/>
          </p:cNvSpPr>
          <p:nvPr>
            <p:ph idx="1"/>
          </p:nvPr>
        </p:nvSpPr>
        <p:spPr>
          <a:xfrm>
            <a:off x="414338" y="990600"/>
            <a:ext cx="8577262" cy="5135563"/>
          </a:xfrm>
        </p:spPr>
        <p:txBody>
          <a:bodyPr/>
          <a:lstStyle/>
          <a:p>
            <a:pPr marL="0" indent="0">
              <a:buNone/>
            </a:pPr>
            <a:r>
              <a:rPr lang="en-US" sz="1600" dirty="0"/>
              <a:t>Some of the best ones are free and can be added to Google Chrome (or Microsoft Edge), but there are many others besides these popular ones:</a:t>
            </a:r>
          </a:p>
          <a:p>
            <a:pPr marL="0" indent="0">
              <a:buNone/>
            </a:pPr>
            <a:endParaRPr lang="en-US" sz="1600" dirty="0"/>
          </a:p>
          <a:p>
            <a:pPr marL="0" indent="0">
              <a:buNone/>
            </a:pPr>
            <a:r>
              <a:rPr lang="en-US" sz="1600" dirty="0">
                <a:hlinkClick r:id="rId2"/>
              </a:rPr>
              <a:t>Instant Data Scraper</a:t>
            </a:r>
            <a:r>
              <a:rPr lang="en-US" sz="1600" dirty="0"/>
              <a:t> </a:t>
            </a:r>
            <a:br>
              <a:rPr lang="en-US" sz="1600" dirty="0"/>
            </a:br>
            <a:r>
              <a:rPr lang="en-US" sz="1600" dirty="0"/>
              <a:t>easiest – also see DFWTRN early 2022 webinar by Bret Feig and Greg Hawkes</a:t>
            </a:r>
          </a:p>
          <a:p>
            <a:pPr marL="0" indent="0">
              <a:buNone/>
            </a:pPr>
            <a:endParaRPr lang="en-US" sz="1600" dirty="0"/>
          </a:p>
          <a:p>
            <a:pPr marL="0" indent="0">
              <a:buNone/>
            </a:pPr>
            <a:r>
              <a:rPr lang="en-US" sz="1600" dirty="0">
                <a:hlinkClick r:id="rId3"/>
              </a:rPr>
              <a:t>Webscraper.io</a:t>
            </a:r>
            <a:endParaRPr lang="en-US" sz="1600" dirty="0"/>
          </a:p>
          <a:p>
            <a:r>
              <a:rPr lang="en-US" sz="1600" dirty="0"/>
              <a:t>greater learning curve, but almost unlimited flexibility – Bret is also great with this tool. You can export saved scraping scripts (this app calls it sitemaps) for others to import free</a:t>
            </a:r>
          </a:p>
          <a:p>
            <a:pPr marL="0" indent="0">
              <a:buNone/>
            </a:pPr>
            <a:endParaRPr lang="en-US" sz="1600" dirty="0"/>
          </a:p>
          <a:p>
            <a:pPr marL="0" indent="0">
              <a:buNone/>
            </a:pPr>
            <a:r>
              <a:rPr lang="en-US" sz="1600" dirty="0" err="1">
                <a:hlinkClick r:id="rId4"/>
              </a:rPr>
              <a:t>DataMiner</a:t>
            </a:r>
            <a:endParaRPr lang="en-US" sz="1600" dirty="0"/>
          </a:p>
          <a:p>
            <a:r>
              <a:rPr lang="en-US" sz="1600" dirty="0"/>
              <a:t>Happy middle ground: slight cost if you scrape over 500 pages/month, but bigger free library of recipes (what they call scraping scripts). The vendor holds weekly online office hours where you can ask questions, too, if someone like Bret or Greg lacks time to help.</a:t>
            </a:r>
          </a:p>
          <a:p>
            <a:pPr marL="0" indent="0">
              <a:buNone/>
            </a:pPr>
            <a:endParaRPr lang="en-US" sz="1600" dirty="0"/>
          </a:p>
          <a:p>
            <a:pPr marL="0" indent="0">
              <a:buNone/>
            </a:pPr>
            <a:r>
              <a:rPr lang="en-US" sz="1600" dirty="0"/>
              <a:t>All these tools have a number of free video tutorials that are helpful, but you can ask specific questions on active sourcing Facebook groups like </a:t>
            </a:r>
            <a:r>
              <a:rPr lang="en-US" sz="1600" dirty="0" err="1"/>
              <a:t>SourceCon</a:t>
            </a:r>
            <a:r>
              <a:rPr lang="en-US" sz="1600" dirty="0"/>
              <a:t>, Secret Sourcing Group or Sourcers Who Code.</a:t>
            </a:r>
          </a:p>
        </p:txBody>
      </p:sp>
      <p:sp>
        <p:nvSpPr>
          <p:cNvPr id="5" name="Slide Number Placeholder 4"/>
          <p:cNvSpPr>
            <a:spLocks noGrp="1"/>
          </p:cNvSpPr>
          <p:nvPr>
            <p:ph type="sldNum" sz="quarter" idx="4"/>
          </p:nvPr>
        </p:nvSpPr>
        <p:spPr/>
        <p:txBody>
          <a:bodyPr/>
          <a:lstStyle/>
          <a:p>
            <a:fld id="{B76D5A60-14C5-4312-9CC4-61DE7CC59792}" type="slidenum">
              <a:rPr lang="en-US" smtClean="0"/>
              <a:pPr/>
              <a:t>21</a:t>
            </a:fld>
            <a:endParaRPr lang="en-US" dirty="0"/>
          </a:p>
        </p:txBody>
      </p:sp>
    </p:spTree>
    <p:extLst>
      <p:ext uri="{BB962C8B-B14F-4D97-AF65-F5344CB8AC3E}">
        <p14:creationId xmlns:p14="http://schemas.microsoft.com/office/powerpoint/2010/main" val="260201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it </a:t>
            </a:r>
            <a:r>
              <a:rPr lang="en-US" i="1" dirty="0"/>
              <a:t>not</a:t>
            </a:r>
            <a:r>
              <a:rPr lang="en-US" dirty="0"/>
              <a:t> worth creating your own?</a:t>
            </a:r>
          </a:p>
        </p:txBody>
      </p:sp>
      <p:sp>
        <p:nvSpPr>
          <p:cNvPr id="3" name="Content Placeholder 2"/>
          <p:cNvSpPr>
            <a:spLocks noGrp="1"/>
          </p:cNvSpPr>
          <p:nvPr>
            <p:ph idx="1"/>
          </p:nvPr>
        </p:nvSpPr>
        <p:spPr>
          <a:xfrm>
            <a:off x="414338" y="990600"/>
            <a:ext cx="8577262" cy="5135563"/>
          </a:xfrm>
        </p:spPr>
        <p:txBody>
          <a:bodyPr/>
          <a:lstStyle/>
          <a:p>
            <a:pPr marL="0" indent="0">
              <a:buNone/>
            </a:pPr>
            <a:r>
              <a:rPr lang="en-US" sz="1600" dirty="0"/>
              <a:t>If you are trying to complete a discrete task where there is no customization involved, then you’re better off using something off-the-shelf instead. For example:</a:t>
            </a:r>
          </a:p>
          <a:p>
            <a:pPr marL="0" indent="0">
              <a:buNone/>
            </a:pPr>
            <a:endParaRPr lang="en-US" sz="1600" dirty="0"/>
          </a:p>
          <a:p>
            <a:r>
              <a:rPr lang="en-US" sz="1600" dirty="0"/>
              <a:t>Scrolling to the bottom of a page (useful for infinite pages like Facebook). You could probably </a:t>
            </a:r>
            <a:r>
              <a:rPr lang="en-US" sz="1600" dirty="0">
                <a:hlinkClick r:id="rId2"/>
              </a:rPr>
              <a:t>adapt this code</a:t>
            </a:r>
            <a:r>
              <a:rPr lang="en-US" sz="1600" dirty="0"/>
              <a:t>, but getting the </a:t>
            </a:r>
            <a:r>
              <a:rPr lang="en-US" sz="1600" dirty="0">
                <a:hlinkClick r:id="rId3"/>
              </a:rPr>
              <a:t>Scroll it! free Chrome extension</a:t>
            </a:r>
            <a:r>
              <a:rPr lang="en-US" sz="1600" dirty="0"/>
              <a:t> is better.</a:t>
            </a:r>
          </a:p>
          <a:p>
            <a:endParaRPr lang="en-US" sz="1600" dirty="0"/>
          </a:p>
          <a:p>
            <a:r>
              <a:rPr lang="en-US" sz="1600" dirty="0"/>
              <a:t>You could create a script to bypass the paywalls on some news sites, but wouldn’t it be better to install </a:t>
            </a:r>
            <a:r>
              <a:rPr lang="en-US" sz="1600" dirty="0">
                <a:hlinkClick r:id="rId4"/>
              </a:rPr>
              <a:t>this free Chrome extension (via </a:t>
            </a:r>
            <a:r>
              <a:rPr lang="en-US" sz="1600" dirty="0" err="1">
                <a:hlinkClick r:id="rId4"/>
              </a:rPr>
              <a:t>Github</a:t>
            </a:r>
            <a:r>
              <a:rPr lang="en-US" sz="1600" dirty="0">
                <a:hlinkClick r:id="rId4"/>
              </a:rPr>
              <a:t>)</a:t>
            </a:r>
            <a:r>
              <a:rPr lang="en-US" sz="1600" dirty="0"/>
              <a:t> that works with a hundred top sites or </a:t>
            </a:r>
            <a:r>
              <a:rPr lang="en-US" sz="1600" dirty="0">
                <a:hlinkClick r:id="rId5"/>
              </a:rPr>
              <a:t>this one</a:t>
            </a:r>
            <a:r>
              <a:rPr lang="en-US" sz="1600" dirty="0"/>
              <a:t> that’s arguably even better? (Scroll to bottom of </a:t>
            </a:r>
            <a:r>
              <a:rPr lang="en-US" sz="1600" dirty="0" err="1"/>
              <a:t>Github</a:t>
            </a:r>
            <a:r>
              <a:rPr lang="en-US" sz="1600" dirty="0"/>
              <a:t> page for installation instructions.)</a:t>
            </a:r>
          </a:p>
          <a:p>
            <a:endParaRPr lang="en-US" sz="1600" dirty="0"/>
          </a:p>
          <a:p>
            <a:pPr marL="0" indent="0">
              <a:buNone/>
            </a:pPr>
            <a:r>
              <a:rPr lang="en-US" sz="1600" dirty="0"/>
              <a:t>However:</a:t>
            </a:r>
          </a:p>
          <a:p>
            <a:r>
              <a:rPr lang="en-US" sz="1600" dirty="0"/>
              <a:t>If you want functionality that takes results from one page and uses it somewhere else, or you need to click a Next page button to continue grabbing results beyond what can be done from where you are, then you might be outside of bookmarklets’ capabilities and will need to create a custom Chrome extension or get software like </a:t>
            </a:r>
            <a:r>
              <a:rPr lang="en-US" sz="1600" dirty="0">
                <a:hlinkClick r:id="rId6"/>
              </a:rPr>
              <a:t>Outwit Hub</a:t>
            </a:r>
            <a:r>
              <a:rPr lang="en-US" sz="1600" dirty="0"/>
              <a:t>.</a:t>
            </a:r>
          </a:p>
        </p:txBody>
      </p:sp>
      <p:sp>
        <p:nvSpPr>
          <p:cNvPr id="5" name="Slide Number Placeholder 4"/>
          <p:cNvSpPr>
            <a:spLocks noGrp="1"/>
          </p:cNvSpPr>
          <p:nvPr>
            <p:ph type="sldNum" sz="quarter" idx="4"/>
          </p:nvPr>
        </p:nvSpPr>
        <p:spPr/>
        <p:txBody>
          <a:bodyPr/>
          <a:lstStyle/>
          <a:p>
            <a:fld id="{B76D5A60-14C5-4312-9CC4-61DE7CC59792}" type="slidenum">
              <a:rPr lang="en-US" smtClean="0"/>
              <a:pPr/>
              <a:t>22</a:t>
            </a:fld>
            <a:endParaRPr lang="en-US" dirty="0"/>
          </a:p>
        </p:txBody>
      </p:sp>
    </p:spTree>
    <p:extLst>
      <p:ext uri="{BB962C8B-B14F-4D97-AF65-F5344CB8AC3E}">
        <p14:creationId xmlns:p14="http://schemas.microsoft.com/office/powerpoint/2010/main" val="283285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More complex script: </a:t>
            </a:r>
            <a:r>
              <a:rPr lang="en-US" dirty="0" err="1"/>
              <a:t>Winmo</a:t>
            </a:r>
            <a:r>
              <a:rPr lang="en-US" dirty="0"/>
              <a:t> results</a:t>
            </a:r>
          </a:p>
        </p:txBody>
      </p:sp>
      <p:sp>
        <p:nvSpPr>
          <p:cNvPr id="3" name="Content Placeholder 2"/>
          <p:cNvSpPr>
            <a:spLocks noGrp="1"/>
          </p:cNvSpPr>
          <p:nvPr>
            <p:ph idx="1"/>
          </p:nvPr>
        </p:nvSpPr>
        <p:spPr>
          <a:xfrm>
            <a:off x="414338" y="914400"/>
            <a:ext cx="3243262" cy="5135563"/>
          </a:xfrm>
        </p:spPr>
        <p:txBody>
          <a:bodyPr/>
          <a:lstStyle/>
          <a:p>
            <a:pPr marL="0" indent="0">
              <a:buNone/>
            </a:pPr>
            <a:r>
              <a:rPr lang="en-US" sz="1700" dirty="0"/>
              <a:t>Winmo.com is an interesting site to x-ray because they reveal more than they intend, e.g.:</a:t>
            </a:r>
          </a:p>
          <a:p>
            <a:r>
              <a:rPr lang="en-US" sz="1700" dirty="0"/>
              <a:t>“</a:t>
            </a:r>
            <a:r>
              <a:rPr lang="en-US" sz="1700" dirty="0">
                <a:hlinkClick r:id="rId2"/>
              </a:rPr>
              <a:t>decision makers</a:t>
            </a:r>
            <a:r>
              <a:rPr lang="en-US" sz="1700" dirty="0"/>
              <a:t>”</a:t>
            </a:r>
          </a:p>
          <a:p>
            <a:r>
              <a:rPr lang="en-US" sz="1700" dirty="0">
                <a:hlinkClick r:id="rId3"/>
              </a:rPr>
              <a:t>People at Intel</a:t>
            </a:r>
            <a:endParaRPr lang="en-US" sz="1700" dirty="0"/>
          </a:p>
          <a:p>
            <a:endParaRPr lang="en-US" sz="1700" dirty="0"/>
          </a:p>
          <a:p>
            <a:pPr marL="0" indent="0">
              <a:buNone/>
            </a:pPr>
            <a:r>
              <a:rPr lang="en-US" sz="1700" dirty="0"/>
              <a:t>Note the asterisk (wildcard) placeholders in the partially-hidden email addresses of the result pages. Unlike most websites that hide data, if you combine the length of all characters (including wildcards) the length of the actual email exactly matches the length shown in </a:t>
            </a:r>
            <a:r>
              <a:rPr lang="en-US" sz="1700" dirty="0" err="1"/>
              <a:t>Winmo</a:t>
            </a:r>
            <a:r>
              <a:rPr lang="en-US" sz="1700" dirty="0"/>
              <a:t>. This gives us a way to automatically determine the full correct email!</a:t>
            </a:r>
          </a:p>
        </p:txBody>
      </p:sp>
      <p:sp>
        <p:nvSpPr>
          <p:cNvPr id="5" name="Slide Number Placeholder 4"/>
          <p:cNvSpPr>
            <a:spLocks noGrp="1"/>
          </p:cNvSpPr>
          <p:nvPr>
            <p:ph type="sldNum" sz="quarter" idx="4"/>
          </p:nvPr>
        </p:nvSpPr>
        <p:spPr/>
        <p:txBody>
          <a:bodyPr/>
          <a:lstStyle/>
          <a:p>
            <a:fld id="{B76D5A60-14C5-4312-9CC4-61DE7CC59792}" type="slidenum">
              <a:rPr lang="en-US" smtClean="0"/>
              <a:pPr/>
              <a:t>23</a:t>
            </a:fld>
            <a:endParaRPr lang="en-US" dirty="0"/>
          </a:p>
        </p:txBody>
      </p:sp>
      <p:sp>
        <p:nvSpPr>
          <p:cNvPr id="6" name="Content Placeholder 2">
            <a:extLst>
              <a:ext uri="{FF2B5EF4-FFF2-40B4-BE49-F238E27FC236}">
                <a16:creationId xmlns:a16="http://schemas.microsoft.com/office/drawing/2014/main" id="{FC6F4733-C6E7-4834-99E5-E2DE5ABE0FAF}"/>
              </a:ext>
            </a:extLst>
          </p:cNvPr>
          <p:cNvSpPr txBox="1">
            <a:spLocks/>
          </p:cNvSpPr>
          <p:nvPr/>
        </p:nvSpPr>
        <p:spPr bwMode="auto">
          <a:xfrm>
            <a:off x="3886200" y="914400"/>
            <a:ext cx="502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700" kern="0" dirty="0">
                <a:hlinkClick r:id="rId4"/>
              </a:rPr>
              <a:t>This script </a:t>
            </a:r>
            <a:r>
              <a:rPr lang="en-US" sz="1700" kern="0" dirty="0"/>
              <a:t>will generate a popup when on any individual </a:t>
            </a:r>
            <a:r>
              <a:rPr lang="en-US" sz="1700" kern="0" dirty="0" err="1"/>
              <a:t>Winmo</a:t>
            </a:r>
            <a:r>
              <a:rPr lang="en-US" sz="1700" kern="0" dirty="0"/>
              <a:t> page with the (almost 100%) correct email address revealed (along with company address &amp; phone).</a:t>
            </a:r>
          </a:p>
          <a:p>
            <a:pPr marL="0" indent="0">
              <a:buFontTx/>
              <a:buNone/>
            </a:pPr>
            <a:endParaRPr lang="en-US" sz="1700" kern="0" dirty="0"/>
          </a:p>
          <a:p>
            <a:pPr marL="0" indent="0">
              <a:buFontTx/>
              <a:buNone/>
            </a:pPr>
            <a:r>
              <a:rPr lang="en-US" sz="1700" kern="0" dirty="0"/>
              <a:t>This introduces a few new-to-you JS concepts, namely isolating desired portions of an HTML page by splitting into parts, creating a map array, using regex (regular expressions) to identify certain portions of a string that match our criteria, if/else loops that test which of the most popular email address formats used by companies will match the revealed + hidden parts shown on </a:t>
            </a:r>
            <a:r>
              <a:rPr lang="en-US" sz="1700" kern="0" dirty="0" err="1"/>
              <a:t>Winmo</a:t>
            </a:r>
            <a:r>
              <a:rPr lang="en-US" sz="1700" kern="0" dirty="0"/>
              <a:t>, and </a:t>
            </a:r>
            <a:r>
              <a:rPr lang="en-US" sz="1700" kern="0" dirty="0" err="1"/>
              <a:t>document.write</a:t>
            </a:r>
            <a:r>
              <a:rPr lang="en-US" sz="1700" kern="0" dirty="0"/>
              <a:t>() statements that populate desired data in a popup.</a:t>
            </a:r>
          </a:p>
          <a:p>
            <a:pPr marL="0" indent="0">
              <a:buFontTx/>
              <a:buNone/>
            </a:pPr>
            <a:endParaRPr lang="en-US" sz="1700" kern="0" dirty="0"/>
          </a:p>
          <a:p>
            <a:pPr marL="0" indent="0">
              <a:buFontTx/>
              <a:buNone/>
            </a:pPr>
            <a:r>
              <a:rPr lang="en-US" sz="1700" kern="0" dirty="0"/>
              <a:t>With this code as a base, it wouldn’t be hard for a novice JS coder to generate the revealed data for *all* </a:t>
            </a:r>
            <a:r>
              <a:rPr lang="en-US" sz="1700" kern="0" dirty="0" err="1"/>
              <a:t>Winmo</a:t>
            </a:r>
            <a:r>
              <a:rPr lang="en-US" sz="1700" kern="0" dirty="0"/>
              <a:t> page results in a Google x-ray search.</a:t>
            </a:r>
          </a:p>
        </p:txBody>
      </p:sp>
    </p:spTree>
    <p:extLst>
      <p:ext uri="{BB962C8B-B14F-4D97-AF65-F5344CB8AC3E}">
        <p14:creationId xmlns:p14="http://schemas.microsoft.com/office/powerpoint/2010/main" val="272239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391400" cy="1825823"/>
          </a:xfrm>
        </p:spPr>
        <p:txBody>
          <a:bodyPr/>
          <a:lstStyle/>
          <a:p>
            <a:r>
              <a:rPr lang="en-US" dirty="0"/>
              <a:t>Before we go to Q&amp;A and share some final bonuses, enjoy this (switch to PPT slideshow mode &amp; turn on your computer audio):</a:t>
            </a:r>
          </a:p>
        </p:txBody>
      </p:sp>
      <p:sp>
        <p:nvSpPr>
          <p:cNvPr id="3" name="Subtitle 2"/>
          <p:cNvSpPr>
            <a:spLocks noGrp="1"/>
          </p:cNvSpPr>
          <p:nvPr>
            <p:ph type="subTitle" idx="1"/>
          </p:nvPr>
        </p:nvSpPr>
        <p:spPr>
          <a:xfrm>
            <a:off x="838200" y="2133600"/>
            <a:ext cx="7543800" cy="1295400"/>
          </a:xfrm>
        </p:spPr>
        <p:txBody>
          <a:bodyPr/>
          <a:lstStyle/>
          <a:p>
            <a:r>
              <a:rPr lang="en-US" dirty="0"/>
              <a:t>“The Coding Man” by Glenn Gutmacher</a:t>
            </a:r>
          </a:p>
          <a:p>
            <a:r>
              <a:rPr lang="en-US" dirty="0"/>
              <a:t>(sorry, I can’t sing well)</a:t>
            </a:r>
          </a:p>
        </p:txBody>
      </p:sp>
      <p:sp>
        <p:nvSpPr>
          <p:cNvPr id="5" name="Rectangle 4"/>
          <p:cNvSpPr/>
          <p:nvPr/>
        </p:nvSpPr>
        <p:spPr>
          <a:xfrm>
            <a:off x="2286000" y="4159984"/>
            <a:ext cx="5029200"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Who can take a request</a:t>
            </a:r>
          </a:p>
          <a:p>
            <a:r>
              <a:rPr lang="en-US" sz="2000" dirty="0">
                <a:latin typeface="Calibri" panose="020F0502020204030204" pitchFamily="34" charset="0"/>
                <a:cs typeface="Calibri" panose="020F0502020204030204" pitchFamily="34" charset="0"/>
              </a:rPr>
              <a:t>Add some more scope creep</a:t>
            </a:r>
          </a:p>
          <a:p>
            <a:r>
              <a:rPr lang="en-US" sz="2000" dirty="0">
                <a:latin typeface="Calibri" panose="020F0502020204030204" pitchFamily="34" charset="0"/>
                <a:cs typeface="Calibri" panose="020F0502020204030204" pitchFamily="34" charset="0"/>
              </a:rPr>
              <a:t>Deliver it next day with yet more functionality</a:t>
            </a:r>
          </a:p>
          <a:p>
            <a:r>
              <a:rPr lang="en-US" sz="2000" dirty="0">
                <a:latin typeface="Calibri" panose="020F0502020204030204" pitchFamily="34" charset="0"/>
                <a:cs typeface="Calibri" panose="020F0502020204030204" pitchFamily="34" charset="0"/>
              </a:rPr>
              <a:t>The Coding Man</a:t>
            </a:r>
          </a:p>
        </p:txBody>
      </p:sp>
      <p:sp>
        <p:nvSpPr>
          <p:cNvPr id="6" name="Rectangle 5"/>
          <p:cNvSpPr/>
          <p:nvPr/>
        </p:nvSpPr>
        <p:spPr>
          <a:xfrm>
            <a:off x="2362200" y="3540407"/>
            <a:ext cx="4572000" cy="1717393"/>
          </a:xfrm>
          <a:prstGeom prst="rect">
            <a:avLst/>
          </a:prstGeom>
        </p:spPr>
        <p:txBody>
          <a:bodyPr>
            <a:spAutoFit/>
          </a:bodyPr>
          <a:lstStyle/>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Who can take a code block</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Run-it-in the console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Wrap it in a function and a for loop or two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The Coding Man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rPr>
              <a:t>Oh, the Coding Man can</a:t>
            </a:r>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276600"/>
            <a:ext cx="4315576" cy="3505200"/>
          </a:xfrm>
          <a:prstGeom prst="rect">
            <a:avLst/>
          </a:prstGeom>
        </p:spPr>
      </p:pic>
      <p:pic>
        <p:nvPicPr>
          <p:cNvPr id="12" name="Candy Man voiceover2 2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247650"/>
            <a:ext cx="609600" cy="609600"/>
          </a:xfrm>
          <a:prstGeom prst="rect">
            <a:avLst/>
          </a:prstGeom>
        </p:spPr>
      </p:pic>
    </p:spTree>
    <p:extLst>
      <p:ext uri="{BB962C8B-B14F-4D97-AF65-F5344CB8AC3E}">
        <p14:creationId xmlns:p14="http://schemas.microsoft.com/office/powerpoint/2010/main" val="2903734392"/>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22" presetClass="exit" presetSubtype="4" fill="hold" nodeType="withEffect">
                                  <p:stCondLst>
                                    <p:cond delay="30000"/>
                                  </p:stCondLst>
                                  <p:childTnLst>
                                    <p:animEffect transition="out" filter="wipe(down)">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2" presetClass="entr" presetSubtype="4" fill="hold" grpId="0" nodeType="withEffect">
                                  <p:stCondLst>
                                    <p:cond delay="3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0" presetClass="exit" presetSubtype="0" fill="hold" grpId="1" nodeType="withEffect">
                                  <p:stCondLst>
                                    <p:cond delay="490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2" presetClass="entr" presetSubtype="4" fill="hold" grpId="0" nodeType="withEffect">
                                  <p:stCondLst>
                                    <p:cond delay="50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12"/>
                </p:tgtEl>
              </p:cMediaNode>
            </p:audio>
          </p:childTnLst>
        </p:cTn>
      </p:par>
    </p:tnLst>
    <p:bldLst>
      <p:bldP spid="5" grpId="0"/>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2000250"/>
          </a:xfrm>
        </p:spPr>
        <p:txBody>
          <a:bodyPr/>
          <a:lstStyle/>
          <a:p>
            <a:r>
              <a:rPr lang="en-US" dirty="0"/>
              <a:t>Before Q&amp;A + bonuses, enjoy this (world premiere was at SOSU 2020)</a:t>
            </a:r>
          </a:p>
        </p:txBody>
      </p:sp>
      <p:sp>
        <p:nvSpPr>
          <p:cNvPr id="3" name="Subtitle 2"/>
          <p:cNvSpPr>
            <a:spLocks noGrp="1"/>
          </p:cNvSpPr>
          <p:nvPr>
            <p:ph type="subTitle" idx="1"/>
          </p:nvPr>
        </p:nvSpPr>
        <p:spPr>
          <a:xfrm>
            <a:off x="838200" y="1981200"/>
            <a:ext cx="7543800" cy="2038350"/>
          </a:xfrm>
        </p:spPr>
        <p:txBody>
          <a:bodyPr/>
          <a:lstStyle/>
          <a:p>
            <a:r>
              <a:rPr lang="en-US" dirty="0"/>
              <a:t>“The Coding Man” by Glenn Gutmacher</a:t>
            </a:r>
          </a:p>
          <a:p>
            <a:r>
              <a:rPr lang="en-US" dirty="0"/>
              <a:t>(sorry, I can’t sing well)</a:t>
            </a:r>
          </a:p>
        </p:txBody>
      </p:sp>
      <p:sp>
        <p:nvSpPr>
          <p:cNvPr id="5" name="Rectangle 4"/>
          <p:cNvSpPr/>
          <p:nvPr/>
        </p:nvSpPr>
        <p:spPr>
          <a:xfrm>
            <a:off x="2362200" y="4010561"/>
            <a:ext cx="5105400"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Who can take a request</a:t>
            </a:r>
          </a:p>
          <a:p>
            <a:r>
              <a:rPr lang="en-US" sz="2000" dirty="0">
                <a:latin typeface="Calibri" panose="020F0502020204030204" pitchFamily="34" charset="0"/>
                <a:cs typeface="Calibri" panose="020F0502020204030204" pitchFamily="34" charset="0"/>
              </a:rPr>
              <a:t>Add some more scope creep</a:t>
            </a:r>
          </a:p>
          <a:p>
            <a:r>
              <a:rPr lang="en-US" sz="2000" dirty="0">
                <a:latin typeface="Calibri" panose="020F0502020204030204" pitchFamily="34" charset="0"/>
                <a:cs typeface="Calibri" panose="020F0502020204030204" pitchFamily="34" charset="0"/>
              </a:rPr>
              <a:t>Deliver it next day with yet more functionality</a:t>
            </a:r>
          </a:p>
          <a:p>
            <a:r>
              <a:rPr lang="en-US" sz="2000" dirty="0">
                <a:latin typeface="Calibri" panose="020F0502020204030204" pitchFamily="34" charset="0"/>
                <a:cs typeface="Calibri" panose="020F0502020204030204" pitchFamily="34" charset="0"/>
              </a:rPr>
              <a:t>The Coding Man</a:t>
            </a:r>
          </a:p>
        </p:txBody>
      </p:sp>
      <p:sp>
        <p:nvSpPr>
          <p:cNvPr id="7" name="Rectangle 6"/>
          <p:cNvSpPr/>
          <p:nvPr/>
        </p:nvSpPr>
        <p:spPr>
          <a:xfrm>
            <a:off x="2286000" y="4495800"/>
            <a:ext cx="4572000" cy="1080296"/>
          </a:xfrm>
          <a:prstGeom prst="rect">
            <a:avLst/>
          </a:prstGeom>
        </p:spPr>
        <p:txBody>
          <a:bodyPr>
            <a:spAutoFit/>
          </a:bodyPr>
          <a:lstStyle/>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The Coding Man can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err="1">
                <a:latin typeface="Calibri" panose="020F0502020204030204" pitchFamily="34" charset="0"/>
                <a:ea typeface="Calibri" panose="020F0502020204030204" pitchFamily="34" charset="0"/>
                <a:cs typeface="Calibri" panose="020F0502020204030204" pitchFamily="34" charset="0"/>
              </a:rPr>
              <a:t>'Cause</a:t>
            </a:r>
            <a:r>
              <a:rPr lang="en-US" sz="2000" dirty="0">
                <a:latin typeface="Calibri" panose="020F0502020204030204" pitchFamily="34" charset="0"/>
                <a:ea typeface="Calibri" panose="020F0502020204030204" pitchFamily="34" charset="0"/>
                <a:cs typeface="Calibri" panose="020F0502020204030204" pitchFamily="34" charset="0"/>
              </a:rPr>
              <a:t> he knows enough JS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To parse the whole web page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362200" y="3990682"/>
            <a:ext cx="4572000" cy="1724318"/>
          </a:xfrm>
          <a:prstGeom prst="rect">
            <a:avLst/>
          </a:prstGeom>
        </p:spPr>
        <p:txBody>
          <a:bodyPr>
            <a:spAutoFit/>
          </a:bodyPr>
          <a:lstStyle/>
          <a:p>
            <a:pPr>
              <a:lnSpc>
                <a:spcPct val="1070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Coding Man makes</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Everything he scrapes</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Satisfying and delicious</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Talk about your sourcing wishes</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Big thanks, hugs and some cheek kisses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38200" y="3818711"/>
            <a:ext cx="8001000" cy="2068259"/>
          </a:xfrm>
          <a:prstGeom prst="rect">
            <a:avLst/>
          </a:prstGeom>
        </p:spPr>
        <p:txBody>
          <a:bodyPr wrap="square">
            <a:spAutoFit/>
          </a:bodyPr>
          <a:lstStyle/>
          <a:p>
            <a:pPr>
              <a:lnSpc>
                <a:spcPct val="1070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Who can take a forecast, with every talent need</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Generate each pipeline in a giant JSON feed</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Coding Man</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Coding Man (The Coding Man can)</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Coding Man can </a:t>
            </a:r>
            <a:r>
              <a:rPr lang="en-US" sz="2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'cause</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he knows enough JS to make your sourcing fun</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All that data is free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‘cause</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the Coding Man thinks it should be!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657600" y="4278868"/>
            <a:ext cx="1828800" cy="369332"/>
          </a:xfrm>
          <a:prstGeom prst="rect">
            <a:avLst/>
          </a:prstGeom>
          <a:noFill/>
        </p:spPr>
        <p:txBody>
          <a:bodyPr wrap="square" rtlCol="0">
            <a:spAutoFit/>
          </a:bodyPr>
          <a:lstStyle/>
          <a:p>
            <a:pPr algn="ctr"/>
            <a:r>
              <a:rPr lang="en-US" dirty="0"/>
              <a:t>(Disclaimer)</a:t>
            </a:r>
          </a:p>
        </p:txBody>
      </p:sp>
    </p:spTree>
    <p:extLst>
      <p:ext uri="{BB962C8B-B14F-4D97-AF65-F5344CB8AC3E}">
        <p14:creationId xmlns:p14="http://schemas.microsoft.com/office/powerpoint/2010/main" val="16122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7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0" nodeType="withEffect">
                                  <p:stCondLst>
                                    <p:cond delay="8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xit" presetSubtype="0" fill="hold" grpId="1" nodeType="withEffect">
                                  <p:stCondLst>
                                    <p:cond delay="1500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 presetClass="entr" presetSubtype="4" fill="hold" grpId="0" nodeType="withEffect">
                                  <p:stCondLst>
                                    <p:cond delay="1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0" presetClass="exit" presetSubtype="0" fill="hold" grpId="1" nodeType="withEffect">
                                  <p:stCondLst>
                                    <p:cond delay="2900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grpId="0" nodeType="withEffect">
                                  <p:stCondLst>
                                    <p:cond delay="30000"/>
                                  </p:stCondLst>
                                  <p:childTnLst>
                                    <p:set>
                                      <p:cBhvr>
                                        <p:cTn id="21" dur="1" fill="hold">
                                          <p:stCondLst>
                                            <p:cond delay="0"/>
                                          </p:stCondLst>
                                        </p:cTn>
                                        <p:tgtEl>
                                          <p:spTgt spid="4"/>
                                        </p:tgtEl>
                                        <p:attrNameLst>
                                          <p:attrName>style.visibility</p:attrName>
                                        </p:attrNameLst>
                                      </p:cBhvr>
                                      <p:to>
                                        <p:strVal val="visible"/>
                                      </p:to>
                                    </p:set>
                                  </p:childTnLst>
                                </p:cTn>
                              </p:par>
                              <p:par>
                                <p:cTn id="22" presetID="10" presetClass="exit" presetSubtype="0" fill="hold" grpId="1" nodeType="withEffect">
                                  <p:stCondLst>
                                    <p:cond delay="3900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2" presetClass="entr" presetSubtype="4" fill="hold" grpId="0" nodeType="withEffect">
                                  <p:stCondLst>
                                    <p:cond delay="40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10" grpId="0"/>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381000" y="1676400"/>
            <a:ext cx="3200400" cy="2667000"/>
          </a:xfrm>
        </p:spPr>
        <p:txBody>
          <a:bodyPr/>
          <a:lstStyle/>
          <a:p>
            <a:pPr eaLnBrk="1" hangingPunct="1"/>
            <a:r>
              <a:rPr lang="en-US" dirty="0"/>
              <a:t>Questions?</a:t>
            </a:r>
            <a:br>
              <a:rPr lang="en-US" dirty="0"/>
            </a:br>
            <a:br>
              <a:rPr lang="en-US" dirty="0"/>
            </a:br>
            <a:r>
              <a:rPr lang="en-US" dirty="0"/>
              <a:t>(Appendix follows with how-to-learn coding resources &amp; more)</a:t>
            </a:r>
            <a:endParaRPr lang="en-US" sz="2400" dirty="0"/>
          </a:p>
        </p:txBody>
      </p:sp>
      <p:pic>
        <p:nvPicPr>
          <p:cNvPr id="15363" name="Picture 11" descr="MPj04009670000[1]"/>
          <p:cNvPicPr>
            <a:picLocks noChangeAspect="1" noChangeArrowheads="1"/>
          </p:cNvPicPr>
          <p:nvPr/>
        </p:nvPicPr>
        <p:blipFill>
          <a:blip r:embed="rId3" cstate="print"/>
          <a:srcRect/>
          <a:stretch>
            <a:fillRect/>
          </a:stretch>
        </p:blipFill>
        <p:spPr bwMode="auto">
          <a:xfrm>
            <a:off x="3660775" y="0"/>
            <a:ext cx="5483225" cy="6858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8219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Basic useful example bookmarklets</a:t>
            </a:r>
            <a:endParaRPr lang="en-US" sz="28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27</a:t>
            </a:fld>
            <a:endParaRPr lang="en-US" dirty="0"/>
          </a:p>
        </p:txBody>
      </p:sp>
      <p:sp>
        <p:nvSpPr>
          <p:cNvPr id="7" name="Content Placeholder 6"/>
          <p:cNvSpPr>
            <a:spLocks noGrp="1"/>
          </p:cNvSpPr>
          <p:nvPr>
            <p:ph idx="1"/>
          </p:nvPr>
        </p:nvSpPr>
        <p:spPr>
          <a:xfrm>
            <a:off x="381000" y="914400"/>
            <a:ext cx="4343400" cy="5105400"/>
          </a:xfrm>
        </p:spPr>
        <p:txBody>
          <a:bodyPr/>
          <a:lstStyle/>
          <a:p>
            <a:pPr marL="0" indent="0">
              <a:buNone/>
            </a:pPr>
            <a:r>
              <a:rPr lang="en-US" sz="1800" b="1" i="1" dirty="0"/>
              <a:t>Find </a:t>
            </a:r>
            <a:r>
              <a:rPr lang="en-US" sz="1800" b="1" i="1" dirty="0" err="1"/>
              <a:t>WhoIs</a:t>
            </a:r>
            <a:r>
              <a:rPr lang="en-US" sz="1800" b="1" i="1" dirty="0"/>
              <a:t> for any domain</a:t>
            </a:r>
          </a:p>
          <a:p>
            <a:pPr marL="0" indent="0">
              <a:buNone/>
            </a:pPr>
            <a:r>
              <a:rPr lang="en-US" sz="1800" b="1" i="1" dirty="0"/>
              <a:t>(</a:t>
            </a:r>
            <a:r>
              <a:rPr lang="en-US" sz="1800" b="1" i="1" dirty="0">
                <a:hlinkClick r:id="rId2"/>
              </a:rPr>
              <a:t>this explains the </a:t>
            </a:r>
            <a:r>
              <a:rPr lang="en-US" sz="1800" b="1" i="1" dirty="0" err="1">
                <a:hlinkClick r:id="rId2"/>
              </a:rPr>
              <a:t>getSelection</a:t>
            </a:r>
            <a:r>
              <a:rPr lang="en-US" sz="1800" b="1" i="1" dirty="0">
                <a:hlinkClick r:id="rId2"/>
              </a:rPr>
              <a:t> syntax</a:t>
            </a:r>
            <a:r>
              <a:rPr lang="en-US" sz="1800" b="1" i="1" dirty="0"/>
              <a:t>)</a:t>
            </a:r>
          </a:p>
          <a:p>
            <a:pPr marL="0" indent="0">
              <a:buNone/>
            </a:pPr>
            <a:endParaRPr lang="en-US" sz="1800" b="1" i="1" dirty="0"/>
          </a:p>
          <a:p>
            <a:pPr marL="0" indent="0">
              <a:buNone/>
            </a:pPr>
            <a:r>
              <a:rPr lang="en-US" sz="1800" dirty="0" err="1"/>
              <a:t>var</a:t>
            </a:r>
            <a:r>
              <a:rPr lang="en-US" sz="1800" dirty="0"/>
              <a:t> s;</a:t>
            </a:r>
          </a:p>
          <a:p>
            <a:pPr marL="0" indent="0">
              <a:buNone/>
            </a:pPr>
            <a:r>
              <a:rPr lang="en-US" sz="1800" dirty="0"/>
              <a:t>if (</a:t>
            </a:r>
            <a:r>
              <a:rPr lang="en-US" sz="1800" dirty="0" err="1"/>
              <a:t>window.getSelection</a:t>
            </a:r>
            <a:r>
              <a:rPr lang="en-US" sz="1800" dirty="0"/>
              <a:t>) {</a:t>
            </a:r>
          </a:p>
          <a:p>
            <a:pPr marL="0" indent="0">
              <a:buNone/>
            </a:pPr>
            <a:r>
              <a:rPr lang="en-US" sz="1800" dirty="0"/>
              <a:t>    s = </a:t>
            </a:r>
            <a:r>
              <a:rPr lang="en-US" sz="1800" dirty="0" err="1"/>
              <a:t>window.getSelection</a:t>
            </a:r>
            <a:r>
              <a:rPr lang="en-US" sz="1800" dirty="0"/>
              <a:t>().</a:t>
            </a:r>
            <a:r>
              <a:rPr lang="en-US" sz="1800" dirty="0" err="1"/>
              <a:t>toString</a:t>
            </a:r>
            <a:r>
              <a:rPr lang="en-US" sz="1800" dirty="0"/>
              <a:t>();</a:t>
            </a:r>
          </a:p>
          <a:p>
            <a:pPr marL="0" indent="0">
              <a:buNone/>
            </a:pPr>
            <a:r>
              <a:rPr lang="en-US" sz="1800" dirty="0"/>
              <a:t>} else {</a:t>
            </a:r>
          </a:p>
          <a:p>
            <a:pPr marL="0" indent="0">
              <a:buNone/>
            </a:pPr>
            <a:r>
              <a:rPr lang="en-US" sz="1800" dirty="0"/>
              <a:t>    s = </a:t>
            </a:r>
            <a:r>
              <a:rPr lang="en-US" sz="1800" dirty="0" err="1"/>
              <a:t>document.selection.createRange</a:t>
            </a:r>
            <a:r>
              <a:rPr lang="en-US" sz="1800" dirty="0"/>
              <a:t>().text;</a:t>
            </a:r>
          </a:p>
          <a:p>
            <a:pPr marL="0" indent="0">
              <a:buNone/>
            </a:pPr>
            <a:r>
              <a:rPr lang="en" sz="1800" dirty="0"/>
              <a:t>}</a:t>
            </a:r>
          </a:p>
          <a:p>
            <a:pPr marL="0" indent="0">
              <a:buNone/>
            </a:pPr>
            <a:r>
              <a:rPr lang="en-US" sz="1800" dirty="0" err="1"/>
              <a:t>var</a:t>
            </a:r>
            <a:r>
              <a:rPr lang="en-US" sz="1800" dirty="0"/>
              <a:t> t = prompt('Enter root domain', s);</a:t>
            </a:r>
          </a:p>
          <a:p>
            <a:pPr marL="0" indent="0">
              <a:buNone/>
            </a:pPr>
            <a:r>
              <a:rPr lang="en-US" sz="1800" dirty="0"/>
              <a:t>if (t) {</a:t>
            </a:r>
          </a:p>
          <a:p>
            <a:pPr marL="0" indent="0">
              <a:buNone/>
            </a:pPr>
            <a:r>
              <a:rPr lang="en-US" sz="1800" dirty="0"/>
              <a:t>    t = </a:t>
            </a:r>
            <a:r>
              <a:rPr lang="en-US" sz="1800" dirty="0" err="1"/>
              <a:t>t.trim</a:t>
            </a:r>
            <a:r>
              <a:rPr lang="en-US" sz="1800" dirty="0"/>
              <a:t>();</a:t>
            </a:r>
          </a:p>
          <a:p>
            <a:pPr marL="0" indent="0">
              <a:buNone/>
            </a:pPr>
            <a:r>
              <a:rPr lang="en-US" sz="1800" dirty="0"/>
              <a:t>    location = '</a:t>
            </a:r>
            <a:r>
              <a:rPr lang="en-US" sz="1800" dirty="0">
                <a:hlinkClick r:id="rId3"/>
              </a:rPr>
              <a:t>https://whois.sc/' + escape(t);</a:t>
            </a:r>
          </a:p>
          <a:p>
            <a:pPr marL="0" indent="0">
              <a:buNone/>
            </a:pPr>
            <a:r>
              <a:rPr lang="en" sz="1800" dirty="0"/>
              <a:t>}</a:t>
            </a:r>
          </a:p>
        </p:txBody>
      </p:sp>
      <p:sp>
        <p:nvSpPr>
          <p:cNvPr id="8" name="Content Placeholder 6"/>
          <p:cNvSpPr txBox="1">
            <a:spLocks/>
          </p:cNvSpPr>
          <p:nvPr/>
        </p:nvSpPr>
        <p:spPr bwMode="auto">
          <a:xfrm>
            <a:off x="4724400" y="914401"/>
            <a:ext cx="4343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800" b="1" i="1" kern="0" dirty="0"/>
              <a:t>You need to put this into </a:t>
            </a:r>
            <a:r>
              <a:rPr lang="en-US" sz="1800" b="1" i="1" kern="0" dirty="0">
                <a:hlinkClick r:id="rId4"/>
              </a:rPr>
              <a:t>bookmarklet format at </a:t>
            </a:r>
            <a:r>
              <a:rPr lang="en-US" sz="1800" b="1" i="1" kern="0" dirty="0" err="1">
                <a:hlinkClick r:id="rId4"/>
              </a:rPr>
              <a:t>MrColes</a:t>
            </a:r>
            <a:r>
              <a:rPr lang="en-US" sz="1800" b="1" i="1" kern="0" dirty="0">
                <a:hlinkClick r:id="rId4"/>
              </a:rPr>
              <a:t> </a:t>
            </a:r>
            <a:r>
              <a:rPr lang="en-US" sz="1800" b="1" i="1" kern="0" dirty="0"/>
              <a:t>and then drag that into your bookmarks bar or add the code as a row in </a:t>
            </a:r>
            <a:r>
              <a:rPr lang="en-US" sz="1800" b="1" i="1" kern="0" dirty="0">
                <a:hlinkClick r:id="rId5"/>
              </a:rPr>
              <a:t>a Bookmarklet Combiner</a:t>
            </a:r>
            <a:endParaRPr lang="en-US" sz="1800" kern="0" dirty="0"/>
          </a:p>
        </p:txBody>
      </p:sp>
      <p:sp>
        <p:nvSpPr>
          <p:cNvPr id="3" name="TextBox 2"/>
          <p:cNvSpPr txBox="1"/>
          <p:nvPr/>
        </p:nvSpPr>
        <p:spPr>
          <a:xfrm>
            <a:off x="6477000" y="2500314"/>
            <a:ext cx="2590800" cy="313932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accent2"/>
                </a:solidFill>
              </a:rPr>
              <a:t>PRO TIP</a:t>
            </a:r>
          </a:p>
          <a:p>
            <a:r>
              <a:rPr lang="en-US" dirty="0">
                <a:solidFill>
                  <a:schemeClr val="accent2"/>
                </a:solidFill>
              </a:rPr>
              <a:t>If you ever receive a bookmarklet and you want to know how it was coded, you can use a free JavaScript beautifier to revert it back to readable line-by-line JS code like </a:t>
            </a:r>
            <a:r>
              <a:rPr lang="en-US" dirty="0">
                <a:solidFill>
                  <a:schemeClr val="accent2"/>
                </a:solidFill>
                <a:hlinkClick r:id="rId6"/>
              </a:rPr>
              <a:t>Dan’s Tools</a:t>
            </a:r>
            <a:r>
              <a:rPr lang="en-US" dirty="0">
                <a:solidFill>
                  <a:schemeClr val="accent2"/>
                </a:solidFill>
              </a:rPr>
              <a:t>, </a:t>
            </a:r>
            <a:r>
              <a:rPr lang="en-US" dirty="0">
                <a:solidFill>
                  <a:schemeClr val="accent2"/>
                </a:solidFill>
                <a:hlinkClick r:id="rId7"/>
              </a:rPr>
              <a:t>Beautifier.io</a:t>
            </a:r>
            <a:r>
              <a:rPr lang="en-US" dirty="0">
                <a:solidFill>
                  <a:schemeClr val="accent2"/>
                </a:solidFill>
              </a:rPr>
              <a:t>, etc.</a:t>
            </a:r>
          </a:p>
        </p:txBody>
      </p:sp>
      <p:sp>
        <p:nvSpPr>
          <p:cNvPr id="4" name="TextBox 3"/>
          <p:cNvSpPr txBox="1"/>
          <p:nvPr/>
        </p:nvSpPr>
        <p:spPr>
          <a:xfrm>
            <a:off x="4724400" y="2667000"/>
            <a:ext cx="1524000" cy="2862322"/>
          </a:xfrm>
          <a:prstGeom prst="rect">
            <a:avLst/>
          </a:prstGeom>
          <a:noFill/>
        </p:spPr>
        <p:txBody>
          <a:bodyPr wrap="square" rtlCol="0">
            <a:spAutoFit/>
          </a:bodyPr>
          <a:lstStyle/>
          <a:p>
            <a:r>
              <a:rPr lang="en-US" dirty="0"/>
              <a:t>Remember to wrap a function around all this code, unless you’re using </a:t>
            </a:r>
            <a:r>
              <a:rPr lang="en-US" dirty="0" err="1"/>
              <a:t>MrColes</a:t>
            </a:r>
            <a:r>
              <a:rPr lang="en-US" dirty="0"/>
              <a:t> which does it for you!</a:t>
            </a:r>
          </a:p>
        </p:txBody>
      </p:sp>
    </p:spTree>
    <p:extLst>
      <p:ext uri="{BB962C8B-B14F-4D97-AF65-F5344CB8AC3E}">
        <p14:creationId xmlns:p14="http://schemas.microsoft.com/office/powerpoint/2010/main" val="403503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Basic useful example bookmarklets</a:t>
            </a:r>
            <a:endParaRPr lang="en-US" sz="28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28</a:t>
            </a:fld>
            <a:endParaRPr lang="en-US" dirty="0"/>
          </a:p>
        </p:txBody>
      </p:sp>
      <p:sp>
        <p:nvSpPr>
          <p:cNvPr id="7" name="Content Placeholder 6"/>
          <p:cNvSpPr>
            <a:spLocks noGrp="1"/>
          </p:cNvSpPr>
          <p:nvPr>
            <p:ph idx="1"/>
          </p:nvPr>
        </p:nvSpPr>
        <p:spPr>
          <a:xfrm>
            <a:off x="381000" y="914400"/>
            <a:ext cx="3733800" cy="5105400"/>
          </a:xfrm>
        </p:spPr>
        <p:txBody>
          <a:bodyPr/>
          <a:lstStyle/>
          <a:p>
            <a:pPr marL="0" indent="0">
              <a:buFontTx/>
              <a:buNone/>
            </a:pPr>
            <a:r>
              <a:rPr lang="en-US" sz="1800" b="1" i="1" dirty="0"/>
              <a:t>Find </a:t>
            </a:r>
            <a:r>
              <a:rPr lang="en-US" sz="1800" b="1" i="1" dirty="0" err="1"/>
              <a:t>WhoIs</a:t>
            </a:r>
            <a:r>
              <a:rPr lang="en-US" sz="1800" b="1" i="1" dirty="0"/>
              <a:t> for domain you’re at</a:t>
            </a:r>
          </a:p>
          <a:p>
            <a:pPr marL="0" indent="0">
              <a:buFontTx/>
              <a:buNone/>
            </a:pPr>
            <a:r>
              <a:rPr lang="en-US" sz="1800" dirty="0" err="1"/>
              <a:t>javascript:c</a:t>
            </a:r>
            <a:r>
              <a:rPr lang="en-US" sz="1800" dirty="0"/>
              <a:t>=</a:t>
            </a:r>
            <a:r>
              <a:rPr lang="en-US" sz="1800" dirty="0" err="1"/>
              <a:t>window.location.hostname;c</a:t>
            </a:r>
            <a:r>
              <a:rPr lang="en-US" sz="1800" dirty="0"/>
              <a:t>=</a:t>
            </a:r>
            <a:r>
              <a:rPr lang="en-US" sz="1800" dirty="0" err="1"/>
              <a:t>c.replace</a:t>
            </a:r>
            <a:r>
              <a:rPr lang="en-US" sz="1800" dirty="0"/>
              <a:t>('www.','');location='http://who.is/</a:t>
            </a:r>
            <a:r>
              <a:rPr lang="en-US" sz="1800" dirty="0" err="1"/>
              <a:t>whois</a:t>
            </a:r>
            <a:r>
              <a:rPr lang="en-US" sz="1800" dirty="0"/>
              <a:t>/'+c;</a:t>
            </a:r>
          </a:p>
          <a:p>
            <a:pPr marL="0" indent="0">
              <a:buFontTx/>
              <a:buNone/>
            </a:pPr>
            <a:endParaRPr lang="en-US" sz="800" dirty="0"/>
          </a:p>
          <a:p>
            <a:pPr marL="0" indent="0">
              <a:buFontTx/>
              <a:buNone/>
            </a:pPr>
            <a:r>
              <a:rPr lang="en-US" sz="1800" b="1" i="1" dirty="0"/>
              <a:t>Find contact emails by domain:</a:t>
            </a:r>
          </a:p>
          <a:p>
            <a:pPr marL="0" indent="0">
              <a:buFontTx/>
              <a:buNone/>
            </a:pPr>
            <a:r>
              <a:rPr lang="en-US" sz="1800" dirty="0" err="1"/>
              <a:t>javascript:var</a:t>
            </a:r>
            <a:r>
              <a:rPr lang="en-US" sz="1800" dirty="0"/>
              <a:t> </a:t>
            </a:r>
            <a:r>
              <a:rPr lang="en-US" sz="1800" dirty="0" err="1"/>
              <a:t>s;if</a:t>
            </a:r>
            <a:r>
              <a:rPr lang="en-US" sz="1800" dirty="0"/>
              <a:t>(</a:t>
            </a:r>
            <a:r>
              <a:rPr lang="en-US" sz="1800" dirty="0" err="1"/>
              <a:t>window.getSelection</a:t>
            </a:r>
            <a:r>
              <a:rPr lang="en-US" sz="1800" dirty="0"/>
              <a:t>){s=</a:t>
            </a:r>
            <a:r>
              <a:rPr lang="en-US" sz="1800" dirty="0" err="1"/>
              <a:t>window.getSelection</a:t>
            </a:r>
            <a:r>
              <a:rPr lang="en-US" sz="1800" dirty="0"/>
              <a:t>();}else{s=</a:t>
            </a:r>
            <a:r>
              <a:rPr lang="en-US" sz="1800" dirty="0" err="1"/>
              <a:t>document.selection.createRange</a:t>
            </a:r>
            <a:r>
              <a:rPr lang="en-US" sz="1800" dirty="0"/>
              <a:t>().text;}</a:t>
            </a:r>
            <a:r>
              <a:rPr lang="en-US" sz="1800" dirty="0" err="1"/>
              <a:t>var</a:t>
            </a:r>
            <a:r>
              <a:rPr lang="en-US" sz="1800" dirty="0"/>
              <a:t> t=prompt('Enter </a:t>
            </a:r>
            <a:r>
              <a:rPr lang="en-US" sz="1800" dirty="0" err="1"/>
              <a:t>rootdomain</a:t>
            </a:r>
            <a:r>
              <a:rPr lang="en-US" sz="1800" dirty="0"/>
              <a:t> after @',s);if(t){void(location='http://www.google.com/search?num=100&amp;hl=en&amp;newwindow=1&amp;q=(contact+OR+email)+*%40'+t);}else{void(s);}</a:t>
            </a:r>
          </a:p>
          <a:p>
            <a:pPr marL="0" indent="0">
              <a:buFontTx/>
              <a:buNone/>
            </a:pPr>
            <a:endParaRPr lang="en-US" sz="1800" dirty="0"/>
          </a:p>
          <a:p>
            <a:pPr marL="0" indent="0">
              <a:buFontTx/>
              <a:buNone/>
            </a:pPr>
            <a:r>
              <a:rPr lang="en-US" sz="1800" i="1" dirty="0"/>
              <a:t>Preferably surround by starting with </a:t>
            </a:r>
            <a:r>
              <a:rPr lang="en-US" sz="1800" i="1" dirty="0" err="1"/>
              <a:t>javascript:function</a:t>
            </a:r>
            <a:r>
              <a:rPr lang="en-US" sz="1800" i="1" dirty="0"/>
              <a:t>(){</a:t>
            </a:r>
          </a:p>
          <a:p>
            <a:pPr marL="0" indent="0">
              <a:buFontTx/>
              <a:buNone/>
            </a:pPr>
            <a:r>
              <a:rPr lang="en-US" sz="1800" i="1" dirty="0"/>
              <a:t>and end with })()</a:t>
            </a:r>
          </a:p>
        </p:txBody>
      </p:sp>
      <p:sp>
        <p:nvSpPr>
          <p:cNvPr id="8" name="Content Placeholder 6"/>
          <p:cNvSpPr txBox="1">
            <a:spLocks/>
          </p:cNvSpPr>
          <p:nvPr/>
        </p:nvSpPr>
        <p:spPr bwMode="auto">
          <a:xfrm>
            <a:off x="4191000" y="914400"/>
            <a:ext cx="487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800" b="1" i="1" kern="0" dirty="0" err="1"/>
              <a:t>Github</a:t>
            </a:r>
            <a:r>
              <a:rPr lang="en-US" sz="1800" b="1" i="1" kern="0" dirty="0"/>
              <a:t> C# profiles by location (you can substitute desired skill term)</a:t>
            </a:r>
          </a:p>
          <a:p>
            <a:pPr marL="0" indent="0">
              <a:buFontTx/>
              <a:buNone/>
            </a:pPr>
            <a:r>
              <a:rPr lang="en-US" sz="1800" kern="0" dirty="0" err="1"/>
              <a:t>javascript:var</a:t>
            </a:r>
            <a:r>
              <a:rPr lang="en-US" sz="1800" kern="0" dirty="0"/>
              <a:t> </a:t>
            </a:r>
            <a:r>
              <a:rPr lang="en-US" sz="1800" kern="0" dirty="0" err="1"/>
              <a:t>s;if</a:t>
            </a:r>
            <a:r>
              <a:rPr lang="en-US" sz="1800" kern="0" dirty="0"/>
              <a:t>(</a:t>
            </a:r>
            <a:r>
              <a:rPr lang="en-US" sz="1800" kern="0" dirty="0" err="1"/>
              <a:t>window.getSelection</a:t>
            </a:r>
            <a:r>
              <a:rPr lang="en-US" sz="1800" kern="0" dirty="0"/>
              <a:t>){s=</a:t>
            </a:r>
            <a:r>
              <a:rPr lang="en-US" sz="1800" kern="0" dirty="0" err="1"/>
              <a:t>window.getSelection</a:t>
            </a:r>
            <a:r>
              <a:rPr lang="en-US" sz="1800" kern="0" dirty="0"/>
              <a:t>();}else{s=</a:t>
            </a:r>
            <a:r>
              <a:rPr lang="en-US" sz="1800" kern="0" dirty="0" err="1"/>
              <a:t>document.selection.createRange</a:t>
            </a:r>
            <a:r>
              <a:rPr lang="en-US" sz="1800" kern="0" dirty="0"/>
              <a:t>().text;}</a:t>
            </a:r>
            <a:r>
              <a:rPr lang="en-US" sz="1800" kern="0" dirty="0" err="1"/>
              <a:t>var</a:t>
            </a:r>
            <a:r>
              <a:rPr lang="en-US" sz="1800" kern="0" dirty="0"/>
              <a:t> t=prompt('Enter location name for C%23 </a:t>
            </a:r>
            <a:r>
              <a:rPr lang="en-US" sz="1800" kern="0" dirty="0" err="1"/>
              <a:t>Github</a:t>
            </a:r>
            <a:r>
              <a:rPr lang="en-US" sz="1800" kern="0" dirty="0"/>
              <a:t> </a:t>
            </a:r>
            <a:r>
              <a:rPr lang="en-US" sz="1800" kern="0" dirty="0" err="1"/>
              <a:t>profiles',s</a:t>
            </a:r>
            <a:r>
              <a:rPr lang="en-US" sz="1800" kern="0" dirty="0"/>
              <a:t>);if(t){void(location='https://github.com/</a:t>
            </a:r>
            <a:r>
              <a:rPr lang="en-US" sz="1800" kern="0" dirty="0" err="1"/>
              <a:t>search?q</a:t>
            </a:r>
            <a:r>
              <a:rPr lang="en-US" sz="1800" kern="0" dirty="0"/>
              <a:t>=location%3A'+escape(t)+'&amp;type=</a:t>
            </a:r>
            <a:r>
              <a:rPr lang="en-US" sz="1800" kern="0" dirty="0" err="1"/>
              <a:t>Users&amp;ref</a:t>
            </a:r>
            <a:r>
              <a:rPr lang="en-US" sz="1800" kern="0" dirty="0"/>
              <a:t>=</a:t>
            </a:r>
            <a:r>
              <a:rPr lang="en-US" sz="1800" kern="0" dirty="0" err="1"/>
              <a:t>advsearch&amp;l</a:t>
            </a:r>
            <a:r>
              <a:rPr lang="en-US" sz="1800" kern="0" dirty="0"/>
              <a:t>=C%2523');}else{void(s);}</a:t>
            </a:r>
          </a:p>
          <a:p>
            <a:pPr marL="0" indent="0">
              <a:buFontTx/>
              <a:buNone/>
            </a:pPr>
            <a:endParaRPr lang="en-US" sz="800" kern="0" dirty="0"/>
          </a:p>
          <a:p>
            <a:pPr marL="0" indent="0">
              <a:buFontTx/>
              <a:buNone/>
            </a:pPr>
            <a:r>
              <a:rPr lang="en-US" sz="1800" b="1" i="1" kern="0" dirty="0"/>
              <a:t>Email-Format.com (enter domain)</a:t>
            </a:r>
          </a:p>
          <a:p>
            <a:pPr marL="0" indent="0">
              <a:buFontTx/>
              <a:buNone/>
            </a:pPr>
            <a:r>
              <a:rPr lang="en-US" sz="1800" kern="0" dirty="0" err="1"/>
              <a:t>javascript:var</a:t>
            </a:r>
            <a:r>
              <a:rPr lang="en-US" sz="1800" kern="0" dirty="0"/>
              <a:t> </a:t>
            </a:r>
            <a:r>
              <a:rPr lang="en-US" sz="1800" kern="0" dirty="0" err="1"/>
              <a:t>s;if</a:t>
            </a:r>
            <a:r>
              <a:rPr lang="en-US" sz="1800" kern="0" dirty="0"/>
              <a:t>(</a:t>
            </a:r>
            <a:r>
              <a:rPr lang="en-US" sz="1800" kern="0" dirty="0" err="1"/>
              <a:t>window.getSelection</a:t>
            </a:r>
            <a:r>
              <a:rPr lang="en-US" sz="1800" kern="0" dirty="0"/>
              <a:t>){s=</a:t>
            </a:r>
            <a:r>
              <a:rPr lang="en-US" sz="1800" kern="0" dirty="0" err="1"/>
              <a:t>window.getSelection</a:t>
            </a:r>
            <a:r>
              <a:rPr lang="en-US" sz="1800" kern="0" dirty="0"/>
              <a:t>();}else{s=</a:t>
            </a:r>
            <a:r>
              <a:rPr lang="en-US" sz="1800" kern="0" dirty="0" err="1"/>
              <a:t>document.selection.createRange</a:t>
            </a:r>
            <a:r>
              <a:rPr lang="en-US" sz="1800" kern="0" dirty="0"/>
              <a:t>().text;}</a:t>
            </a:r>
            <a:r>
              <a:rPr lang="en-US" sz="1800" kern="0" dirty="0" err="1"/>
              <a:t>var</a:t>
            </a:r>
            <a:r>
              <a:rPr lang="en-US" sz="1800" kern="0" dirty="0"/>
              <a:t> t=prompt('Enter root domain after @',s);if(t){void(location='http://www.email-format.com/d/'+escape(t)+'/');}else{void(s);}</a:t>
            </a:r>
          </a:p>
        </p:txBody>
      </p:sp>
    </p:spTree>
    <p:extLst>
      <p:ext uri="{BB962C8B-B14F-4D97-AF65-F5344CB8AC3E}">
        <p14:creationId xmlns:p14="http://schemas.microsoft.com/office/powerpoint/2010/main" val="109066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685800"/>
          </a:xfrm>
        </p:spPr>
        <p:txBody>
          <a:bodyPr/>
          <a:lstStyle/>
          <a:p>
            <a:r>
              <a:rPr lang="en-US" dirty="0"/>
              <a:t>Basic useful example bookmarklets (cont.)</a:t>
            </a:r>
            <a:endParaRPr lang="en-US" sz="28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29</a:t>
            </a:fld>
            <a:endParaRPr lang="en-US" dirty="0"/>
          </a:p>
        </p:txBody>
      </p:sp>
      <p:sp>
        <p:nvSpPr>
          <p:cNvPr id="7" name="Content Placeholder 6"/>
          <p:cNvSpPr>
            <a:spLocks noGrp="1"/>
          </p:cNvSpPr>
          <p:nvPr>
            <p:ph idx="1"/>
          </p:nvPr>
        </p:nvSpPr>
        <p:spPr>
          <a:xfrm>
            <a:off x="381000" y="914400"/>
            <a:ext cx="8534400" cy="5105400"/>
          </a:xfrm>
        </p:spPr>
        <p:txBody>
          <a:bodyPr/>
          <a:lstStyle/>
          <a:p>
            <a:pPr marL="0" indent="0">
              <a:buFontTx/>
              <a:buNone/>
            </a:pPr>
            <a:r>
              <a:rPr lang="en-US" sz="1800" b="1" i="1" dirty="0"/>
              <a:t>Find </a:t>
            </a:r>
            <a:r>
              <a:rPr lang="en-US" sz="1800" b="1" i="1" dirty="0" err="1"/>
              <a:t>WhoIs</a:t>
            </a:r>
            <a:r>
              <a:rPr lang="en-US" sz="1800" b="1" i="1" dirty="0"/>
              <a:t> domain records associated with an email address you know:</a:t>
            </a:r>
          </a:p>
          <a:p>
            <a:pPr marL="0" indent="0">
              <a:buFontTx/>
              <a:buNone/>
            </a:pPr>
            <a:endParaRPr lang="en-US" sz="1800" b="1" i="1" dirty="0"/>
          </a:p>
          <a:p>
            <a:pPr marL="0" indent="0">
              <a:buFontTx/>
              <a:buNone/>
            </a:pPr>
            <a:r>
              <a:rPr lang="en-US" sz="1800" dirty="0" err="1"/>
              <a:t>javascript</a:t>
            </a:r>
            <a:r>
              <a:rPr lang="en-US" sz="1800" dirty="0"/>
              <a:t>:(function(){</a:t>
            </a:r>
          </a:p>
          <a:p>
            <a:pPr marL="0" indent="0">
              <a:buFontTx/>
              <a:buNone/>
            </a:pPr>
            <a:r>
              <a:rPr lang="en-US" sz="1800" dirty="0" err="1"/>
              <a:t>var</a:t>
            </a:r>
            <a:r>
              <a:rPr lang="en-US" sz="1800" dirty="0"/>
              <a:t> </a:t>
            </a:r>
            <a:r>
              <a:rPr lang="en-US" sz="1800" dirty="0" err="1"/>
              <a:t>Xs;if</a:t>
            </a:r>
            <a:r>
              <a:rPr lang="en-US" sz="1800" dirty="0"/>
              <a:t>(</a:t>
            </a:r>
            <a:r>
              <a:rPr lang="en-US" sz="1800" dirty="0" err="1"/>
              <a:t>window.getSelection</a:t>
            </a:r>
            <a:r>
              <a:rPr lang="en-US" sz="1800" dirty="0"/>
              <a:t>){</a:t>
            </a:r>
            <a:r>
              <a:rPr lang="en-US" sz="1800" dirty="0" err="1"/>
              <a:t>Xs</a:t>
            </a:r>
            <a:r>
              <a:rPr lang="en-US" sz="1800" dirty="0"/>
              <a:t>=</a:t>
            </a:r>
            <a:r>
              <a:rPr lang="en-US" sz="1800" dirty="0" err="1"/>
              <a:t>window.getSelection</a:t>
            </a:r>
            <a:r>
              <a:rPr lang="en-US" sz="1800" dirty="0"/>
              <a:t>();}</a:t>
            </a:r>
          </a:p>
          <a:p>
            <a:pPr marL="0" indent="0">
              <a:buFontTx/>
              <a:buNone/>
            </a:pPr>
            <a:r>
              <a:rPr lang="en-US" sz="1800" dirty="0"/>
              <a:t>else{</a:t>
            </a:r>
            <a:r>
              <a:rPr lang="en-US" sz="1800" dirty="0" err="1"/>
              <a:t>Xs</a:t>
            </a:r>
            <a:r>
              <a:rPr lang="en-US" sz="1800" dirty="0"/>
              <a:t>=</a:t>
            </a:r>
            <a:r>
              <a:rPr lang="en-US" sz="1800" dirty="0" err="1"/>
              <a:t>document.selection.createRange</a:t>
            </a:r>
            <a:r>
              <a:rPr lang="en-US" sz="1800" dirty="0"/>
              <a:t>().text;}</a:t>
            </a:r>
          </a:p>
          <a:p>
            <a:pPr marL="0" indent="0">
              <a:buFontTx/>
              <a:buNone/>
            </a:pPr>
            <a:r>
              <a:rPr lang="en-US" sz="1800" dirty="0" err="1"/>
              <a:t>var</a:t>
            </a:r>
            <a:r>
              <a:rPr lang="en-US" sz="1800" dirty="0"/>
              <a:t> </a:t>
            </a:r>
            <a:r>
              <a:rPr lang="en-US" sz="1800" dirty="0" err="1"/>
              <a:t>Xt</a:t>
            </a:r>
            <a:r>
              <a:rPr lang="en-US" sz="1800" dirty="0"/>
              <a:t>=prompt('Enter full email address you want to find </a:t>
            </a:r>
            <a:r>
              <a:rPr lang="en-US" sz="1800" dirty="0" err="1"/>
              <a:t>WhoIs</a:t>
            </a:r>
            <a:r>
              <a:rPr lang="en-US" sz="1800" dirty="0"/>
              <a:t> domain records for',</a:t>
            </a:r>
            <a:r>
              <a:rPr lang="en-US" sz="1800" dirty="0" err="1"/>
              <a:t>Xs</a:t>
            </a:r>
            <a:r>
              <a:rPr lang="en-US" sz="1800" dirty="0"/>
              <a:t>);</a:t>
            </a:r>
            <a:r>
              <a:rPr lang="en-US" sz="1800" dirty="0" err="1"/>
              <a:t>var</a:t>
            </a:r>
            <a:r>
              <a:rPr lang="en-US" sz="1800" dirty="0"/>
              <a:t> </a:t>
            </a:r>
            <a:r>
              <a:rPr lang="en-US" sz="1800" dirty="0" err="1"/>
              <a:t>Em</a:t>
            </a:r>
            <a:r>
              <a:rPr lang="en-US" sz="1800" dirty="0"/>
              <a:t>=</a:t>
            </a:r>
            <a:r>
              <a:rPr lang="en-US" sz="1800" dirty="0" err="1"/>
              <a:t>Xt.trim</a:t>
            </a:r>
            <a:r>
              <a:rPr lang="en-US" sz="1800" dirty="0"/>
              <a:t>();</a:t>
            </a:r>
          </a:p>
          <a:p>
            <a:pPr marL="0" indent="0">
              <a:buFontTx/>
              <a:buNone/>
            </a:pPr>
            <a:r>
              <a:rPr lang="en-US" sz="1800" dirty="0"/>
              <a:t>Pattern = /^[a-</a:t>
            </a:r>
            <a:r>
              <a:rPr lang="en-US" sz="1800" dirty="0" err="1"/>
              <a:t>zA</a:t>
            </a:r>
            <a:r>
              <a:rPr lang="en-US" sz="1800" dirty="0"/>
              <a:t>-Z][a-zA-Z_0-9\.\-]+@[a-zA-Z_0-9\.\-]+\.[a-</a:t>
            </a:r>
            <a:r>
              <a:rPr lang="en-US" sz="1800" dirty="0" err="1"/>
              <a:t>zA</a:t>
            </a:r>
            <a:r>
              <a:rPr lang="en-US" sz="1800" dirty="0"/>
              <a:t>-Z]{2,6}$/;</a:t>
            </a:r>
          </a:p>
          <a:p>
            <a:pPr marL="0" indent="0">
              <a:buFontTx/>
              <a:buNone/>
            </a:pPr>
            <a:r>
              <a:rPr lang="en-US" sz="1800" dirty="0" err="1"/>
              <a:t>bValid</a:t>
            </a:r>
            <a:r>
              <a:rPr lang="en-US" sz="1800" dirty="0"/>
              <a:t> = </a:t>
            </a:r>
            <a:r>
              <a:rPr lang="en-US" sz="1800" dirty="0" err="1"/>
              <a:t>Pattern.test</a:t>
            </a:r>
            <a:r>
              <a:rPr lang="en-US" sz="1800" dirty="0"/>
              <a:t>(</a:t>
            </a:r>
            <a:r>
              <a:rPr lang="en-US" sz="1800" dirty="0" err="1"/>
              <a:t>Em</a:t>
            </a:r>
            <a:r>
              <a:rPr lang="en-US" sz="1800" dirty="0"/>
              <a:t>);</a:t>
            </a:r>
          </a:p>
          <a:p>
            <a:pPr marL="0" indent="0">
              <a:buFontTx/>
              <a:buNone/>
            </a:pPr>
            <a:r>
              <a:rPr lang="en-US" sz="1800" dirty="0" err="1"/>
              <a:t>var</a:t>
            </a:r>
            <a:r>
              <a:rPr lang="en-US" sz="1800" dirty="0"/>
              <a:t> WN=open('http://www.whoismind.com/email/'+Em+'.html','z7','height=500,outerheight=800,width=500,outerwidth=700,left=200,top=0,resizable=1,scrollbars=1,status=0,menubar=1,toolbar=1');</a:t>
            </a:r>
          </a:p>
          <a:p>
            <a:pPr marL="0" indent="0">
              <a:buFontTx/>
              <a:buNone/>
            </a:pPr>
            <a:r>
              <a:rPr lang="en-US" sz="1800" dirty="0"/>
              <a:t>if(</a:t>
            </a:r>
            <a:r>
              <a:rPr lang="en-US" sz="1800" dirty="0" err="1"/>
              <a:t>bValid</a:t>
            </a:r>
            <a:r>
              <a:rPr lang="en-US" sz="1800" dirty="0"/>
              <a:t>==true){void(WN);}else{alert('invalid email address');}})();</a:t>
            </a:r>
          </a:p>
          <a:p>
            <a:pPr marL="0" indent="0">
              <a:buFontTx/>
              <a:buNone/>
            </a:pPr>
            <a:endParaRPr lang="en-US" sz="1800" i="1" dirty="0"/>
          </a:p>
          <a:p>
            <a:pPr marL="0" indent="0">
              <a:buFontTx/>
              <a:buNone/>
            </a:pPr>
            <a:r>
              <a:rPr lang="en-US" sz="1800" i="1" dirty="0"/>
              <a:t>Use the </a:t>
            </a:r>
            <a:r>
              <a:rPr lang="en-US" sz="1800" i="1" dirty="0" err="1"/>
              <a:t>MrColes</a:t>
            </a:r>
            <a:r>
              <a:rPr lang="en-US" sz="1800" i="1" dirty="0"/>
              <a:t> bookmarklet maker to automatically remove the line breaks</a:t>
            </a:r>
          </a:p>
        </p:txBody>
      </p:sp>
    </p:spTree>
    <p:extLst>
      <p:ext uri="{BB962C8B-B14F-4D97-AF65-F5344CB8AC3E}">
        <p14:creationId xmlns:p14="http://schemas.microsoft.com/office/powerpoint/2010/main" val="337014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a:t>VBA (in Excel)</a:t>
            </a:r>
          </a:p>
        </p:txBody>
      </p:sp>
      <p:sp>
        <p:nvSpPr>
          <p:cNvPr id="3" name="Content Placeholder 2"/>
          <p:cNvSpPr>
            <a:spLocks noGrp="1"/>
          </p:cNvSpPr>
          <p:nvPr>
            <p:ph idx="1"/>
          </p:nvPr>
        </p:nvSpPr>
        <p:spPr>
          <a:xfrm>
            <a:off x="381000" y="1219200"/>
            <a:ext cx="8305800" cy="4983163"/>
          </a:xfrm>
        </p:spPr>
        <p:txBody>
          <a:bodyPr/>
          <a:lstStyle/>
          <a:p>
            <a:pPr marL="0" indent="0">
              <a:buNone/>
            </a:pPr>
            <a:r>
              <a:rPr lang="en-US" sz="1600" dirty="0"/>
              <a:t>One overlooked but powerful area:</a:t>
            </a:r>
          </a:p>
          <a:p>
            <a:r>
              <a:rPr lang="en-US" sz="1600" dirty="0"/>
              <a:t>The programming language built into Microsoft Office since 1993! It’s used most often with Excel, but it can do cool stuff in other apps &amp; on the Web, too.</a:t>
            </a:r>
          </a:p>
          <a:p>
            <a:r>
              <a:rPr lang="en-US" sz="1600" dirty="0"/>
              <a:t>See slides 9-13 of Gutmacher-Swinton...pptx in my </a:t>
            </a:r>
            <a:r>
              <a:rPr lang="en-US" sz="1600" dirty="0" err="1">
                <a:hlinkClick r:id="rId2"/>
              </a:rPr>
              <a:t>SourceCon</a:t>
            </a:r>
            <a:r>
              <a:rPr lang="en-US" sz="1600" dirty="0">
                <a:hlinkClick r:id="rId2"/>
              </a:rPr>
              <a:t> Extras repo</a:t>
            </a:r>
            <a:r>
              <a:rPr lang="en-US" sz="1600" dirty="0"/>
              <a:t> covering setup (the example there is geared to Outlook).</a:t>
            </a:r>
          </a:p>
          <a:p>
            <a:r>
              <a:rPr lang="en-US" sz="1600" dirty="0"/>
              <a:t>To start, you need a file that contains your macros, like the one I showed in the DFWTRN recording. Ideally store in your XLSTART folder so it opens when you launch Excel (e.g., mine being shared with you is at C:\Users\ggutmacher\AppData\Roaming\Microsoft\Excel\XLSTART</a:t>
            </a:r>
          </a:p>
          <a:p>
            <a:r>
              <a:rPr lang="en-US" sz="1600" dirty="0"/>
              <a:t>DFWTRNmacros.XLSB ) and when you save it on your computer, make sure to keep the Excel Binary Workbook (*.</a:t>
            </a:r>
            <a:r>
              <a:rPr lang="en-US" sz="1600" dirty="0" err="1"/>
              <a:t>xlsb</a:t>
            </a:r>
            <a:r>
              <a:rPr lang="en-US" sz="1600" dirty="0"/>
              <a:t>) file format.</a:t>
            </a:r>
          </a:p>
          <a:p>
            <a:pPr marL="0" indent="0">
              <a:buNone/>
            </a:pPr>
            <a:endParaRPr lang="en-US" sz="1600" dirty="0"/>
          </a:p>
          <a:p>
            <a:pPr marL="0" indent="0">
              <a:buNone/>
            </a:pPr>
            <a:r>
              <a:rPr lang="en-US" sz="1600" dirty="0"/>
              <a:t>Much of what’s called Robotic Process Automation (RPA) began with Excel macros.</a:t>
            </a:r>
          </a:p>
          <a:p>
            <a:pPr marL="0" indent="0">
              <a:buNone/>
            </a:pPr>
            <a:endParaRPr lang="en-US" sz="1600" dirty="0"/>
          </a:p>
          <a:p>
            <a:pPr marL="0" indent="0">
              <a:buNone/>
            </a:pPr>
            <a:r>
              <a:rPr lang="en-US" sz="1600" dirty="0"/>
              <a:t>See AutomateTheWeb.net which covers this in detail (e.g., start with </a:t>
            </a:r>
            <a:br>
              <a:rPr lang="en-US" sz="1600" dirty="0"/>
            </a:br>
            <a:r>
              <a:rPr lang="en-US" sz="1600" dirty="0"/>
              <a:t>“</a:t>
            </a:r>
            <a:r>
              <a:rPr lang="en-US" sz="1600" dirty="0">
                <a:hlinkClick r:id="rId3"/>
              </a:rPr>
              <a:t>speed-write VBA code by recording a macro</a:t>
            </a:r>
            <a:r>
              <a:rPr lang="en-US" sz="1600" dirty="0"/>
              <a:t>”).</a:t>
            </a:r>
          </a:p>
          <a:p>
            <a:pPr marL="0" indent="0">
              <a:buNone/>
            </a:pPr>
            <a:endParaRPr lang="en-US" sz="1600" dirty="0"/>
          </a:p>
          <a:p>
            <a:pPr marL="0" indent="0">
              <a:buNone/>
            </a:pPr>
            <a:r>
              <a:rPr lang="en-US" sz="1600" dirty="0"/>
              <a:t>Nowadays, you can use other software such as </a:t>
            </a:r>
            <a:r>
              <a:rPr lang="en-US" sz="1600" dirty="0">
                <a:hlinkClick r:id="rId4"/>
              </a:rPr>
              <a:t>Microsoft Power Automate</a:t>
            </a:r>
            <a:r>
              <a:rPr lang="en-US" sz="1600" dirty="0"/>
              <a:t> (free), Blue Prism, UI Path, Automation Anywhere, etc., too.</a:t>
            </a:r>
          </a:p>
        </p:txBody>
      </p:sp>
      <p:sp>
        <p:nvSpPr>
          <p:cNvPr id="5" name="Slide Number Placeholder 4"/>
          <p:cNvSpPr>
            <a:spLocks noGrp="1"/>
          </p:cNvSpPr>
          <p:nvPr>
            <p:ph type="sldNum" sz="quarter" idx="4"/>
          </p:nvPr>
        </p:nvSpPr>
        <p:spPr/>
        <p:txBody>
          <a:bodyPr/>
          <a:lstStyle/>
          <a:p>
            <a:fld id="{B76D5A60-14C5-4312-9CC4-61DE7CC59792}" type="slidenum">
              <a:rPr lang="en-US" smtClean="0"/>
              <a:pPr/>
              <a:t>3</a:t>
            </a:fld>
            <a:endParaRPr lang="en-US" dirty="0"/>
          </a:p>
        </p:txBody>
      </p:sp>
    </p:spTree>
    <p:extLst>
      <p:ext uri="{BB962C8B-B14F-4D97-AF65-F5344CB8AC3E}">
        <p14:creationId xmlns:p14="http://schemas.microsoft.com/office/powerpoint/2010/main" val="367913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a:t>More complex example bookmarklets </a:t>
            </a:r>
            <a:r>
              <a:rPr lang="en-US" sz="2800" dirty="0"/>
              <a:t>(copy/paste as is to use)</a:t>
            </a:r>
          </a:p>
        </p:txBody>
      </p:sp>
      <p:sp>
        <p:nvSpPr>
          <p:cNvPr id="5" name="Slide Number Placeholder 4"/>
          <p:cNvSpPr>
            <a:spLocks noGrp="1"/>
          </p:cNvSpPr>
          <p:nvPr>
            <p:ph type="sldNum" sz="quarter" idx="4"/>
          </p:nvPr>
        </p:nvSpPr>
        <p:spPr/>
        <p:txBody>
          <a:bodyPr/>
          <a:lstStyle/>
          <a:p>
            <a:fld id="{B76D5A60-14C5-4312-9CC4-61DE7CC59792}" type="slidenum">
              <a:rPr lang="en-US" smtClean="0"/>
              <a:pPr/>
              <a:t>30</a:t>
            </a:fld>
            <a:endParaRPr lang="en-US" dirty="0"/>
          </a:p>
        </p:txBody>
      </p:sp>
      <p:sp>
        <p:nvSpPr>
          <p:cNvPr id="7" name="Content Placeholder 6"/>
          <p:cNvSpPr>
            <a:spLocks noGrp="1"/>
          </p:cNvSpPr>
          <p:nvPr>
            <p:ph idx="1"/>
          </p:nvPr>
        </p:nvSpPr>
        <p:spPr>
          <a:xfrm>
            <a:off x="381000" y="1219200"/>
            <a:ext cx="3733800" cy="5105400"/>
          </a:xfrm>
        </p:spPr>
        <p:txBody>
          <a:bodyPr/>
          <a:lstStyle/>
          <a:p>
            <a:pPr marL="0" indent="0">
              <a:buFontTx/>
              <a:buNone/>
            </a:pPr>
            <a:r>
              <a:rPr lang="en-US" sz="1800" b="1" i="1" dirty="0"/>
              <a:t>Convert Bing search result into an RSS feed</a:t>
            </a:r>
          </a:p>
          <a:p>
            <a:pPr marL="0" indent="0">
              <a:buFontTx/>
              <a:buNone/>
            </a:pPr>
            <a:r>
              <a:rPr lang="en-US" sz="1800" dirty="0" err="1"/>
              <a:t>javascript:Q</a:t>
            </a:r>
            <a:r>
              <a:rPr lang="en-US" sz="1800" dirty="0"/>
              <a:t>=[]; c=</a:t>
            </a:r>
            <a:r>
              <a:rPr lang="en-US" sz="1800" dirty="0" err="1"/>
              <a:t>location.search.slice</a:t>
            </a:r>
            <a:r>
              <a:rPr lang="en-US" sz="1800" dirty="0"/>
              <a:t>(1).split('&amp;'); for (</a:t>
            </a:r>
            <a:r>
              <a:rPr lang="en-US" sz="1800" dirty="0" err="1"/>
              <a:t>i</a:t>
            </a:r>
            <a:r>
              <a:rPr lang="en-US" sz="1800" dirty="0"/>
              <a:t> in c) { f=c[</a:t>
            </a:r>
            <a:r>
              <a:rPr lang="en-US" sz="1800" dirty="0" err="1"/>
              <a:t>i</a:t>
            </a:r>
            <a:r>
              <a:rPr lang="en-US" sz="1800" dirty="0"/>
              <a:t>].split('='); if (f[0]=='q' || f[0]=='</a:t>
            </a:r>
            <a:r>
              <a:rPr lang="en-US" sz="1800" dirty="0" err="1"/>
              <a:t>as_q</a:t>
            </a:r>
            <a:r>
              <a:rPr lang="en-US" sz="1800" dirty="0"/>
              <a:t>' || f[0]=='p' || f[0]=='query') if (f[1]) </a:t>
            </a:r>
            <a:r>
              <a:rPr lang="en-US" sz="1800" dirty="0" err="1"/>
              <a:t>Q.push</a:t>
            </a:r>
            <a:r>
              <a:rPr lang="en-US" sz="1800" dirty="0"/>
              <a:t>(f[1]) } R=</a:t>
            </a:r>
            <a:r>
              <a:rPr lang="en-US" sz="1800" dirty="0" err="1"/>
              <a:t>unescape</a:t>
            </a:r>
            <a:r>
              <a:rPr lang="en-US" sz="1800" dirty="0"/>
              <a:t>(</a:t>
            </a:r>
            <a:r>
              <a:rPr lang="en-US" sz="1800" dirty="0" err="1"/>
              <a:t>Q.join</a:t>
            </a:r>
            <a:r>
              <a:rPr lang="en-US" sz="1800" dirty="0"/>
              <a:t>('; ').replace(/\+/g,' ')); location = 'http://www.bing.com/search?q='+escape(R)+'&amp;format=rss';</a:t>
            </a:r>
          </a:p>
        </p:txBody>
      </p:sp>
      <p:sp>
        <p:nvSpPr>
          <p:cNvPr id="8" name="Content Placeholder 6"/>
          <p:cNvSpPr txBox="1">
            <a:spLocks/>
          </p:cNvSpPr>
          <p:nvPr/>
        </p:nvSpPr>
        <p:spPr bwMode="auto">
          <a:xfrm>
            <a:off x="4191000" y="1219200"/>
            <a:ext cx="487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800" b="1" i="1" kern="0" dirty="0"/>
              <a:t>Show all links on page</a:t>
            </a:r>
          </a:p>
          <a:p>
            <a:pPr marL="0" indent="0">
              <a:buFontTx/>
              <a:buNone/>
            </a:pPr>
            <a:r>
              <a:rPr lang="en-US" sz="1800" kern="0" dirty="0"/>
              <a:t>javascript:WN7z=open('','Z6','width=800,height=400,scrollbars,resizable,menubar');DL5e=</a:t>
            </a:r>
            <a:r>
              <a:rPr lang="en-US" sz="1800" kern="0" dirty="0" err="1"/>
              <a:t>document.links;with</a:t>
            </a:r>
            <a:r>
              <a:rPr lang="en-US" sz="1800" kern="0" dirty="0"/>
              <a:t>(WN7z.document){write('&lt;base target=_blank&gt;');for(</a:t>
            </a:r>
            <a:r>
              <a:rPr lang="en-US" sz="1800" kern="0" dirty="0" err="1"/>
              <a:t>lKi</a:t>
            </a:r>
            <a:r>
              <a:rPr lang="en-US" sz="1800" kern="0" dirty="0"/>
              <a:t>=0;lKi&lt;DL5e.length;lKi++){write(DL5e[</a:t>
            </a:r>
            <a:r>
              <a:rPr lang="en-US" sz="1800" kern="0" dirty="0" err="1"/>
              <a:t>lKi</a:t>
            </a:r>
            <a:r>
              <a:rPr lang="en-US" sz="1800" kern="0" dirty="0"/>
              <a:t>].</a:t>
            </a:r>
            <a:r>
              <a:rPr lang="en-US" sz="1800" kern="0" dirty="0" err="1"/>
              <a:t>toString</a:t>
            </a:r>
            <a:r>
              <a:rPr lang="en-US" sz="1800" kern="0" dirty="0"/>
              <a:t>().link(DL5e[</a:t>
            </a:r>
            <a:r>
              <a:rPr lang="en-US" sz="1800" kern="0" dirty="0" err="1"/>
              <a:t>lKi</a:t>
            </a:r>
            <a:r>
              <a:rPr lang="en-US" sz="1800" kern="0" dirty="0"/>
              <a:t>])+'&lt;</a:t>
            </a:r>
            <a:r>
              <a:rPr lang="en-US" sz="1800" kern="0" dirty="0" err="1"/>
              <a:t>br</a:t>
            </a:r>
            <a:r>
              <a:rPr lang="en-US" sz="1800" kern="0" dirty="0"/>
              <a:t>&gt;&lt;</a:t>
            </a:r>
            <a:r>
              <a:rPr lang="en-US" sz="1800" kern="0" dirty="0" err="1"/>
              <a:t>br</a:t>
            </a:r>
            <a:r>
              <a:rPr lang="en-US" sz="1800" kern="0" dirty="0"/>
              <a:t>&gt;')};void(close())}</a:t>
            </a:r>
          </a:p>
          <a:p>
            <a:pPr marL="0" indent="0">
              <a:buFontTx/>
              <a:buNone/>
            </a:pPr>
            <a:endParaRPr lang="en-US" sz="1800" kern="0" dirty="0"/>
          </a:p>
          <a:p>
            <a:pPr marL="0" indent="0">
              <a:buFontTx/>
              <a:buNone/>
            </a:pPr>
            <a:r>
              <a:rPr lang="en-US" sz="1800" b="1" i="1" kern="0" dirty="0"/>
              <a:t>Find all emails (mailto: links) on page – </a:t>
            </a:r>
            <a:r>
              <a:rPr lang="en-US" sz="1800" b="1" i="1" kern="0" dirty="0">
                <a:hlinkClick r:id="rId2"/>
              </a:rPr>
              <a:t>try the bookmarklet here</a:t>
            </a:r>
            <a:endParaRPr lang="en-US" sz="1800" b="1" i="1" kern="0" dirty="0"/>
          </a:p>
          <a:p>
            <a:pPr marL="0" indent="0">
              <a:buFontTx/>
              <a:buNone/>
            </a:pPr>
            <a:r>
              <a:rPr lang="en-US" sz="1800" kern="0" dirty="0" err="1"/>
              <a:t>javascript:eMlA</a:t>
            </a:r>
            <a:r>
              <a:rPr lang="en-US" sz="1800" kern="0" dirty="0"/>
              <a:t>='';for(iB2M=0;iB2M&lt;document.links.length;iB2M++){if(</a:t>
            </a:r>
            <a:r>
              <a:rPr lang="en-US" sz="1800" kern="0" dirty="0" err="1"/>
              <a:t>document.links</a:t>
            </a:r>
            <a:r>
              <a:rPr lang="en-US" sz="1800" kern="0" dirty="0"/>
              <a:t>[iB2M].protocol=='mailto:'){Ju59=</a:t>
            </a:r>
            <a:r>
              <a:rPr lang="en-US" sz="1800" kern="0" dirty="0" err="1"/>
              <a:t>document.links</a:t>
            </a:r>
            <a:r>
              <a:rPr lang="en-US" sz="1800" kern="0" dirty="0"/>
              <a:t>[iB2M].</a:t>
            </a:r>
            <a:r>
              <a:rPr lang="en-US" sz="1800" kern="0" dirty="0" err="1"/>
              <a:t>toString</a:t>
            </a:r>
            <a:r>
              <a:rPr lang="en-US" sz="1800" kern="0" dirty="0"/>
              <a:t>();</a:t>
            </a:r>
            <a:r>
              <a:rPr lang="en-US" sz="1800" kern="0" dirty="0" err="1"/>
              <a:t>eMlA</a:t>
            </a:r>
            <a:r>
              <a:rPr lang="en-US" sz="1800" kern="0" dirty="0"/>
              <a:t>+=Ju59.substring(7,Ju59.length)+'\n'}};if(</a:t>
            </a:r>
            <a:r>
              <a:rPr lang="en-US" sz="1800" kern="0" dirty="0" err="1"/>
              <a:t>eMlA</a:t>
            </a:r>
            <a:r>
              <a:rPr lang="en-US" sz="1800" kern="0" dirty="0"/>
              <a:t>!=''){alert(</a:t>
            </a:r>
            <a:r>
              <a:rPr lang="en-US" sz="1800" kern="0" dirty="0" err="1"/>
              <a:t>eMlA</a:t>
            </a:r>
            <a:r>
              <a:rPr lang="en-US" sz="1800" kern="0" dirty="0"/>
              <a:t>)}else{alert('No mailto links on page!')}</a:t>
            </a:r>
          </a:p>
        </p:txBody>
      </p:sp>
    </p:spTree>
    <p:extLst>
      <p:ext uri="{BB962C8B-B14F-4D97-AF65-F5344CB8AC3E}">
        <p14:creationId xmlns:p14="http://schemas.microsoft.com/office/powerpoint/2010/main" val="13894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2-value prompt search example 1</a:t>
            </a:r>
          </a:p>
        </p:txBody>
      </p:sp>
      <p:sp>
        <p:nvSpPr>
          <p:cNvPr id="3" name="Content Placeholder 2"/>
          <p:cNvSpPr>
            <a:spLocks noGrp="1"/>
          </p:cNvSpPr>
          <p:nvPr>
            <p:ph idx="1"/>
          </p:nvPr>
        </p:nvSpPr>
        <p:spPr>
          <a:xfrm>
            <a:off x="381000" y="990600"/>
            <a:ext cx="4953000" cy="4983163"/>
          </a:xfrm>
        </p:spPr>
        <p:txBody>
          <a:bodyPr/>
          <a:lstStyle/>
          <a:p>
            <a:pPr marL="0" indent="0">
              <a:buNone/>
            </a:pPr>
            <a:r>
              <a:rPr lang="en-US" sz="1600" dirty="0"/>
              <a:t>1. Start with base bookmarklet for a 2-value prompt (yellow text has 2</a:t>
            </a:r>
            <a:r>
              <a:rPr lang="en-US" sz="1600" baseline="30000" dirty="0"/>
              <a:t>nd</a:t>
            </a:r>
            <a:r>
              <a:rPr lang="en-US" sz="1600" dirty="0"/>
              <a:t> variable prompt):</a:t>
            </a:r>
          </a:p>
          <a:p>
            <a:pPr marL="0" indent="0">
              <a:buNone/>
            </a:pPr>
            <a:r>
              <a:rPr lang="en-US" sz="1600" dirty="0" err="1"/>
              <a:t>javascript:var</a:t>
            </a:r>
            <a:r>
              <a:rPr lang="en-US" sz="1600" dirty="0"/>
              <a:t> </a:t>
            </a:r>
            <a:r>
              <a:rPr lang="en-US" sz="1600" dirty="0" err="1"/>
              <a:t>s;if</a:t>
            </a:r>
            <a:r>
              <a:rPr lang="en-US" sz="1600" dirty="0"/>
              <a:t>(</a:t>
            </a:r>
            <a:r>
              <a:rPr lang="en-US" sz="1600" dirty="0" err="1"/>
              <a:t>window.getSelection</a:t>
            </a:r>
            <a:r>
              <a:rPr lang="en-US" sz="1600" dirty="0"/>
              <a:t>){s=</a:t>
            </a:r>
            <a:r>
              <a:rPr lang="en-US" sz="1600" dirty="0" err="1"/>
              <a:t>window.getSelection</a:t>
            </a:r>
            <a:r>
              <a:rPr lang="en-US" sz="1600" dirty="0"/>
              <a:t>();}else{s=</a:t>
            </a:r>
            <a:r>
              <a:rPr lang="en-US" sz="1600" dirty="0" err="1"/>
              <a:t>document.selection.createRange</a:t>
            </a:r>
            <a:r>
              <a:rPr lang="en-US" sz="1600" dirty="0"/>
              <a:t>().text;}</a:t>
            </a:r>
            <a:r>
              <a:rPr lang="en-US" sz="1600" dirty="0" err="1"/>
              <a:t>var</a:t>
            </a:r>
            <a:r>
              <a:rPr lang="en-US" sz="1600" dirty="0"/>
              <a:t> one=prompt('Enter first </a:t>
            </a:r>
            <a:r>
              <a:rPr lang="en-US" sz="1600" dirty="0" err="1"/>
              <a:t>value',s</a:t>
            </a:r>
            <a:r>
              <a:rPr lang="en-US" sz="1600" dirty="0"/>
              <a:t>);</a:t>
            </a:r>
            <a:r>
              <a:rPr lang="en-US" sz="1600" dirty="0" err="1">
                <a:solidFill>
                  <a:schemeClr val="tx2"/>
                </a:solidFill>
              </a:rPr>
              <a:t>var</a:t>
            </a:r>
            <a:r>
              <a:rPr lang="en-US" sz="1600" dirty="0">
                <a:solidFill>
                  <a:schemeClr val="tx2"/>
                </a:solidFill>
              </a:rPr>
              <a:t> two=prompt('Enter second </a:t>
            </a:r>
            <a:r>
              <a:rPr lang="en-US" sz="1600" dirty="0" err="1">
                <a:solidFill>
                  <a:schemeClr val="tx2"/>
                </a:solidFill>
              </a:rPr>
              <a:t>value',s</a:t>
            </a:r>
            <a:r>
              <a:rPr lang="en-US" sz="1600" dirty="0">
                <a:solidFill>
                  <a:schemeClr val="tx2"/>
                </a:solidFill>
              </a:rPr>
              <a:t>);</a:t>
            </a:r>
            <a:r>
              <a:rPr lang="en-US" sz="1600" dirty="0"/>
              <a:t>if(one){void(location='http://www.URLtoVisit.com/RestOfPath/'+one+'/'+two+'/');}else{void(s);}</a:t>
            </a:r>
          </a:p>
          <a:p>
            <a:pPr marL="0" indent="0">
              <a:buNone/>
            </a:pPr>
            <a:endParaRPr lang="en-US" sz="700" dirty="0"/>
          </a:p>
          <a:p>
            <a:pPr marL="0" indent="0">
              <a:buNone/>
            </a:pPr>
            <a:r>
              <a:rPr lang="en-US" sz="1600" dirty="0"/>
              <a:t>2. Change wording above value prompts as appropriate for site (see yellow highlight):</a:t>
            </a:r>
          </a:p>
          <a:p>
            <a:pPr marL="0" indent="0">
              <a:buNone/>
            </a:pPr>
            <a:r>
              <a:rPr lang="en-US" sz="1600" dirty="0" err="1"/>
              <a:t>javascript:var</a:t>
            </a:r>
            <a:r>
              <a:rPr lang="en-US" sz="1600" dirty="0"/>
              <a:t> </a:t>
            </a:r>
            <a:r>
              <a:rPr lang="en-US" sz="1600" dirty="0" err="1"/>
              <a:t>s;if</a:t>
            </a:r>
            <a:r>
              <a:rPr lang="en-US" sz="1600" dirty="0"/>
              <a:t>(</a:t>
            </a:r>
            <a:r>
              <a:rPr lang="en-US" sz="1600" dirty="0" err="1"/>
              <a:t>window.getSelection</a:t>
            </a:r>
            <a:r>
              <a:rPr lang="en-US" sz="1600" dirty="0"/>
              <a:t>){s=</a:t>
            </a:r>
            <a:r>
              <a:rPr lang="en-US" sz="1600" dirty="0" err="1"/>
              <a:t>window.getSelection</a:t>
            </a:r>
            <a:r>
              <a:rPr lang="en-US" sz="1600" dirty="0"/>
              <a:t>();}else{s=</a:t>
            </a:r>
            <a:r>
              <a:rPr lang="en-US" sz="1600" dirty="0" err="1"/>
              <a:t>document.selection.createRange</a:t>
            </a:r>
            <a:r>
              <a:rPr lang="en-US" sz="1600" dirty="0"/>
              <a:t>().text;}</a:t>
            </a:r>
            <a:r>
              <a:rPr lang="en-US" sz="1600" dirty="0" err="1"/>
              <a:t>var</a:t>
            </a:r>
            <a:r>
              <a:rPr lang="en-US" sz="1600" dirty="0"/>
              <a:t> one=prompt('</a:t>
            </a:r>
            <a:r>
              <a:rPr lang="en-US" sz="1600" dirty="0">
                <a:solidFill>
                  <a:schemeClr val="tx2"/>
                </a:solidFill>
              </a:rPr>
              <a:t>Enter </a:t>
            </a:r>
            <a:r>
              <a:rPr lang="en-US" sz="1600" dirty="0" err="1">
                <a:solidFill>
                  <a:schemeClr val="tx2"/>
                </a:solidFill>
              </a:rPr>
              <a:t>LASTname</a:t>
            </a:r>
            <a:r>
              <a:rPr lang="en-US" sz="1600" dirty="0">
                <a:solidFill>
                  <a:schemeClr val="tx2"/>
                </a:solidFill>
              </a:rPr>
              <a:t> </a:t>
            </a:r>
            <a:r>
              <a:rPr lang="en-US" sz="1600" dirty="0" err="1">
                <a:solidFill>
                  <a:schemeClr val="tx2"/>
                </a:solidFill>
              </a:rPr>
              <a:t>only</a:t>
            </a:r>
            <a:r>
              <a:rPr lang="en-US" sz="1600" dirty="0" err="1"/>
              <a:t>',s</a:t>
            </a:r>
            <a:r>
              <a:rPr lang="en-US" sz="1600" dirty="0"/>
              <a:t>);</a:t>
            </a:r>
            <a:r>
              <a:rPr lang="en-US" sz="1600" dirty="0" err="1"/>
              <a:t>var</a:t>
            </a:r>
            <a:r>
              <a:rPr lang="en-US" sz="1600" dirty="0"/>
              <a:t> two=prompt('</a:t>
            </a:r>
            <a:r>
              <a:rPr lang="en-US" sz="1600" dirty="0">
                <a:solidFill>
                  <a:schemeClr val="tx2"/>
                </a:solidFill>
              </a:rPr>
              <a:t>Enter </a:t>
            </a:r>
            <a:r>
              <a:rPr lang="en-US" sz="1600" dirty="0" err="1">
                <a:solidFill>
                  <a:schemeClr val="tx2"/>
                </a:solidFill>
              </a:rPr>
              <a:t>FIRSTname</a:t>
            </a:r>
            <a:r>
              <a:rPr lang="en-US" sz="1600" dirty="0">
                <a:solidFill>
                  <a:schemeClr val="tx2"/>
                </a:solidFill>
              </a:rPr>
              <a:t> </a:t>
            </a:r>
            <a:r>
              <a:rPr lang="en-US" sz="1600" dirty="0" err="1">
                <a:solidFill>
                  <a:schemeClr val="tx2"/>
                </a:solidFill>
              </a:rPr>
              <a:t>only</a:t>
            </a:r>
            <a:r>
              <a:rPr lang="en-US" sz="1600" dirty="0" err="1"/>
              <a:t>',s</a:t>
            </a:r>
            <a:r>
              <a:rPr lang="en-US" sz="1600" dirty="0"/>
              <a:t>);if(one){void(location='http://www.URLtoVisit.com/RestOfPath/'+one+'/'+two+'/');}else{void(s);}</a:t>
            </a:r>
          </a:p>
        </p:txBody>
      </p:sp>
      <p:sp>
        <p:nvSpPr>
          <p:cNvPr id="5" name="Slide Number Placeholder 4"/>
          <p:cNvSpPr>
            <a:spLocks noGrp="1"/>
          </p:cNvSpPr>
          <p:nvPr>
            <p:ph type="sldNum" sz="quarter" idx="4"/>
          </p:nvPr>
        </p:nvSpPr>
        <p:spPr/>
        <p:txBody>
          <a:bodyPr/>
          <a:lstStyle/>
          <a:p>
            <a:fld id="{B76D5A60-14C5-4312-9CC4-61DE7CC59792}" type="slidenum">
              <a:rPr lang="en-US" smtClean="0"/>
              <a:pPr/>
              <a:t>31</a:t>
            </a:fld>
            <a:endParaRPr lang="en-US" dirty="0"/>
          </a:p>
        </p:txBody>
      </p:sp>
      <p:sp>
        <p:nvSpPr>
          <p:cNvPr id="6" name="Content Placeholder 2"/>
          <p:cNvSpPr txBox="1">
            <a:spLocks/>
          </p:cNvSpPr>
          <p:nvPr/>
        </p:nvSpPr>
        <p:spPr bwMode="auto">
          <a:xfrm>
            <a:off x="5334000" y="1036637"/>
            <a:ext cx="3581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3. Change URL pattern to match the site (in this case, </a:t>
            </a:r>
            <a:r>
              <a:rPr lang="en-US" sz="1600" kern="0" dirty="0">
                <a:solidFill>
                  <a:schemeClr val="tx2"/>
                </a:solidFill>
              </a:rPr>
              <a:t>http://www.peoplebyname.com/people/gutmacher/glenn</a:t>
            </a:r>
            <a:r>
              <a:rPr lang="en-US" sz="1600" kern="0" dirty="0"/>
              <a:t>):</a:t>
            </a:r>
          </a:p>
          <a:p>
            <a:pPr marL="0" indent="0">
              <a:buNone/>
            </a:pPr>
            <a:r>
              <a:rPr lang="en-US" sz="1600" dirty="0" err="1"/>
              <a:t>javascript:var</a:t>
            </a:r>
            <a:r>
              <a:rPr lang="en-US" sz="1600" dirty="0"/>
              <a:t> </a:t>
            </a:r>
            <a:r>
              <a:rPr lang="en-US" sz="1600" dirty="0" err="1"/>
              <a:t>s;if</a:t>
            </a:r>
            <a:r>
              <a:rPr lang="en-US" sz="1600" dirty="0"/>
              <a:t>(</a:t>
            </a:r>
            <a:r>
              <a:rPr lang="en-US" sz="1600" dirty="0" err="1"/>
              <a:t>window.getSelection</a:t>
            </a:r>
            <a:r>
              <a:rPr lang="en-US" sz="1600" dirty="0"/>
              <a:t>){s=</a:t>
            </a:r>
            <a:r>
              <a:rPr lang="en-US" sz="1600" dirty="0" err="1"/>
              <a:t>window.getSelection</a:t>
            </a:r>
            <a:r>
              <a:rPr lang="en-US" sz="1600" dirty="0"/>
              <a:t>();}else{s=</a:t>
            </a:r>
            <a:r>
              <a:rPr lang="en-US" sz="1600" dirty="0" err="1"/>
              <a:t>document.selection.createRange</a:t>
            </a:r>
            <a:r>
              <a:rPr lang="en-US" sz="1600" dirty="0"/>
              <a:t>().text;}</a:t>
            </a:r>
            <a:r>
              <a:rPr lang="en-US" sz="1600" dirty="0" err="1"/>
              <a:t>var</a:t>
            </a:r>
            <a:r>
              <a:rPr lang="en-US" sz="1600" dirty="0"/>
              <a:t> one=prompt('Enter </a:t>
            </a:r>
            <a:r>
              <a:rPr lang="en-US" sz="1600" dirty="0" err="1"/>
              <a:t>LASTname</a:t>
            </a:r>
            <a:r>
              <a:rPr lang="en-US" sz="1600" dirty="0"/>
              <a:t> </a:t>
            </a:r>
            <a:r>
              <a:rPr lang="en-US" sz="1600" dirty="0" err="1"/>
              <a:t>only',s</a:t>
            </a:r>
            <a:r>
              <a:rPr lang="en-US" sz="1600" dirty="0"/>
              <a:t>);</a:t>
            </a:r>
            <a:r>
              <a:rPr lang="en-US" sz="1600" dirty="0" err="1"/>
              <a:t>var</a:t>
            </a:r>
            <a:r>
              <a:rPr lang="en-US" sz="1600" dirty="0"/>
              <a:t> two=prompt('Enter </a:t>
            </a:r>
            <a:r>
              <a:rPr lang="en-US" sz="1600" dirty="0" err="1"/>
              <a:t>FIRSTname</a:t>
            </a:r>
            <a:r>
              <a:rPr lang="en-US" sz="1600" dirty="0"/>
              <a:t> </a:t>
            </a:r>
            <a:r>
              <a:rPr lang="en-US" sz="1600" dirty="0" err="1"/>
              <a:t>only',s</a:t>
            </a:r>
            <a:r>
              <a:rPr lang="en-US" sz="1600" dirty="0"/>
              <a:t>);if(one){void(location=</a:t>
            </a:r>
            <a:r>
              <a:rPr lang="en-US" sz="1600" dirty="0">
                <a:solidFill>
                  <a:schemeClr val="tx2"/>
                </a:solidFill>
              </a:rPr>
              <a:t>'http://www.peoplebyname.com/people/'+one+'/'+two</a:t>
            </a:r>
            <a:r>
              <a:rPr lang="en-US" sz="1600" dirty="0"/>
              <a:t>);}else{void(s);}</a:t>
            </a:r>
          </a:p>
          <a:p>
            <a:pPr marL="0" indent="0">
              <a:buNone/>
            </a:pPr>
            <a:endParaRPr lang="en-US" sz="700" kern="0" dirty="0"/>
          </a:p>
          <a:p>
            <a:pPr marL="0" indent="0">
              <a:buNone/>
            </a:pPr>
            <a:r>
              <a:rPr lang="en-US" sz="1600" kern="0" dirty="0"/>
              <a:t>4. Copy new bookmarklet into your bookmarks/favorites!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p:txBody>
          <a:bodyPr/>
          <a:lstStyle/>
          <a:p>
            <a:pPr eaLnBrk="1" hangingPunct="1"/>
            <a:r>
              <a:rPr lang="en-US" dirty="0"/>
              <a:t>Bookmarklet &amp; other coding resources</a:t>
            </a:r>
          </a:p>
        </p:txBody>
      </p:sp>
      <p:sp>
        <p:nvSpPr>
          <p:cNvPr id="16390" name="Rectangle 3"/>
          <p:cNvSpPr>
            <a:spLocks noGrp="1"/>
          </p:cNvSpPr>
          <p:nvPr>
            <p:ph idx="1"/>
          </p:nvPr>
        </p:nvSpPr>
        <p:spPr>
          <a:xfrm>
            <a:off x="457200" y="1219200"/>
            <a:ext cx="3962400" cy="4906963"/>
          </a:xfrm>
        </p:spPr>
        <p:txBody>
          <a:bodyPr/>
          <a:lstStyle/>
          <a:p>
            <a:pPr>
              <a:lnSpc>
                <a:spcPct val="90000"/>
              </a:lnSpc>
            </a:pPr>
            <a:r>
              <a:rPr lang="en-US" sz="1800" dirty="0">
                <a:hlinkClick r:id="rId4"/>
              </a:rPr>
              <a:t>Wikipedia’s entry for bookmarklet</a:t>
            </a:r>
            <a:endParaRPr lang="en-US" sz="1800" dirty="0"/>
          </a:p>
          <a:p>
            <a:pPr>
              <a:lnSpc>
                <a:spcPct val="90000"/>
              </a:lnSpc>
            </a:pPr>
            <a:r>
              <a:rPr lang="en-US" sz="1800" dirty="0">
                <a:hlinkClick r:id="rId5"/>
              </a:rPr>
              <a:t>Good how-to and resources from Casey Watts</a:t>
            </a:r>
            <a:endParaRPr lang="en-US" sz="1800" dirty="0"/>
          </a:p>
          <a:p>
            <a:pPr>
              <a:lnSpc>
                <a:spcPct val="90000"/>
              </a:lnSpc>
            </a:pPr>
            <a:r>
              <a:rPr lang="en-US" sz="1800" dirty="0">
                <a:hlinkClick r:id="rId6"/>
              </a:rPr>
              <a:t>Bookmarklets – </a:t>
            </a:r>
            <a:r>
              <a:rPr lang="en-US" sz="1800" dirty="0" err="1">
                <a:hlinkClick r:id="rId6"/>
              </a:rPr>
              <a:t>Subsimple</a:t>
            </a:r>
            <a:r>
              <a:rPr lang="en-US" sz="1800" dirty="0">
                <a:hlinkClick r:id="rId6"/>
              </a:rPr>
              <a:t> Browser Power guide</a:t>
            </a:r>
            <a:endParaRPr lang="en-US" sz="1800" dirty="0"/>
          </a:p>
          <a:p>
            <a:pPr>
              <a:lnSpc>
                <a:spcPct val="90000"/>
              </a:lnSpc>
            </a:pPr>
            <a:r>
              <a:rPr lang="en-US" sz="1800" dirty="0">
                <a:hlinkClick r:id="rId7"/>
              </a:rPr>
              <a:t>This Dutch guy has a how-to guide and a tool</a:t>
            </a:r>
            <a:endParaRPr lang="en-US" sz="1800" dirty="0"/>
          </a:p>
          <a:p>
            <a:pPr>
              <a:lnSpc>
                <a:spcPct val="90000"/>
              </a:lnSpc>
            </a:pPr>
            <a:r>
              <a:rPr lang="en-US" sz="1800" dirty="0">
                <a:hlinkClick r:id="rId8"/>
              </a:rPr>
              <a:t>Other lists of bookmarklets</a:t>
            </a:r>
            <a:endParaRPr lang="en-US" sz="1800" dirty="0"/>
          </a:p>
          <a:p>
            <a:pPr>
              <a:lnSpc>
                <a:spcPct val="90000"/>
              </a:lnSpc>
            </a:pPr>
            <a:r>
              <a:rPr lang="en-US" sz="1800" dirty="0">
                <a:hlinkClick r:id="rId9"/>
              </a:rPr>
              <a:t>An editing tool to manage bookmarklets</a:t>
            </a:r>
            <a:endParaRPr lang="en-US" sz="1800" dirty="0"/>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32</a:t>
            </a:fld>
            <a:endParaRPr lang="en-US"/>
          </a:p>
        </p:txBody>
      </p:sp>
      <p:sp>
        <p:nvSpPr>
          <p:cNvPr id="2" name="Rectangle 1"/>
          <p:cNvSpPr/>
          <p:nvPr/>
        </p:nvSpPr>
        <p:spPr>
          <a:xfrm>
            <a:off x="4876800" y="1219200"/>
            <a:ext cx="3657600" cy="4801314"/>
          </a:xfrm>
          <a:prstGeom prst="rect">
            <a:avLst/>
          </a:prstGeom>
        </p:spPr>
        <p:txBody>
          <a:bodyPr wrap="square">
            <a:spAutoFit/>
          </a:bodyPr>
          <a:lstStyle/>
          <a:p>
            <a:r>
              <a:rPr lang="en-US" dirty="0"/>
              <a:t>Some of the better free resources (best way to start before you commit) are in this great </a:t>
            </a:r>
            <a:r>
              <a:rPr lang="en-US" dirty="0">
                <a:hlinkClick r:id="rId10"/>
              </a:rPr>
              <a:t>categorized annotated list at </a:t>
            </a:r>
            <a:r>
              <a:rPr lang="en-US" dirty="0" err="1">
                <a:hlinkClick r:id="rId10"/>
              </a:rPr>
              <a:t>LearnToCodeWithMe</a:t>
            </a:r>
            <a:r>
              <a:rPr lang="en-US" dirty="0"/>
              <a:t> which includes popular online class environments sites </a:t>
            </a:r>
            <a:r>
              <a:rPr lang="en-US" dirty="0" err="1">
                <a:hlinkClick r:id="rId11"/>
              </a:rPr>
              <a:t>Codecademy</a:t>
            </a:r>
            <a:r>
              <a:rPr lang="en-US" dirty="0"/>
              <a:t> (bite-size chunks in interactive coding environment), </a:t>
            </a:r>
            <a:r>
              <a:rPr lang="en-US" dirty="0">
                <a:hlinkClick r:id="rId12"/>
              </a:rPr>
              <a:t>Coursera</a:t>
            </a:r>
            <a:r>
              <a:rPr lang="en-US" dirty="0"/>
              <a:t>, and </a:t>
            </a:r>
            <a:r>
              <a:rPr lang="en-US" dirty="0">
                <a:hlinkClick r:id="rId13"/>
              </a:rPr>
              <a:t>video-skewing ones</a:t>
            </a:r>
            <a:r>
              <a:rPr lang="en-US" dirty="0"/>
              <a:t> like Khan Academy, etc., vs. </a:t>
            </a:r>
            <a:r>
              <a:rPr lang="en-US" dirty="0">
                <a:hlinkClick r:id="rId14"/>
              </a:rPr>
              <a:t>blogs</a:t>
            </a:r>
            <a:r>
              <a:rPr lang="en-US" dirty="0"/>
              <a:t> (good if you like reading step-by-step). </a:t>
            </a:r>
          </a:p>
          <a:p>
            <a:endParaRPr lang="en-US" dirty="0"/>
          </a:p>
          <a:p>
            <a:r>
              <a:rPr lang="en-US" dirty="0"/>
              <a:t>But there’s nothing wrong with googling </a:t>
            </a:r>
            <a:r>
              <a:rPr lang="en-US" i="1" dirty="0"/>
              <a:t>JavaScript Tutorial </a:t>
            </a:r>
            <a:r>
              <a:rPr lang="en-US" dirty="0"/>
              <a:t>or searching just within YouTube if you prefer video format only.</a:t>
            </a:r>
          </a:p>
        </p:txBody>
      </p:sp>
    </p:spTree>
    <p:custDataLst>
      <p:tags r:id="rId1"/>
    </p:custDataLst>
    <p:extLst>
      <p:ext uri="{BB962C8B-B14F-4D97-AF65-F5344CB8AC3E}">
        <p14:creationId xmlns:p14="http://schemas.microsoft.com/office/powerpoint/2010/main" val="2165076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p:txBody>
          <a:bodyPr/>
          <a:lstStyle/>
          <a:p>
            <a:pPr eaLnBrk="1" hangingPunct="1"/>
            <a:r>
              <a:rPr lang="en-US" dirty="0"/>
              <a:t>If you want to take it further…</a:t>
            </a:r>
          </a:p>
        </p:txBody>
      </p:sp>
      <p:sp>
        <p:nvSpPr>
          <p:cNvPr id="16390" name="Rectangle 3"/>
          <p:cNvSpPr>
            <a:spLocks noGrp="1"/>
          </p:cNvSpPr>
          <p:nvPr>
            <p:ph idx="1"/>
          </p:nvPr>
        </p:nvSpPr>
        <p:spPr>
          <a:xfrm>
            <a:off x="457200" y="990600"/>
            <a:ext cx="3581400" cy="4906963"/>
          </a:xfrm>
        </p:spPr>
        <p:txBody>
          <a:bodyPr/>
          <a:lstStyle/>
          <a:p>
            <a:pPr marL="0" indent="0">
              <a:lnSpc>
                <a:spcPct val="90000"/>
              </a:lnSpc>
              <a:buNone/>
            </a:pPr>
            <a:r>
              <a:rPr lang="en-US" sz="1800" dirty="0"/>
              <a:t>You will inevitably discover target talent-relevant online events like </a:t>
            </a:r>
            <a:r>
              <a:rPr lang="en-US" sz="1800" dirty="0">
                <a:hlinkClick r:id="rId4"/>
              </a:rPr>
              <a:t>https://cultivate.eightfold.ai/</a:t>
            </a:r>
            <a:r>
              <a:rPr lang="en-US" sz="1800" dirty="0"/>
              <a:t> but pick one you can pre-register for &amp; access *while* it’s happening live &amp; you can get all the attendees’ basic contact details *if* you know how to use:</a:t>
            </a:r>
          </a:p>
          <a:p>
            <a:pPr>
              <a:lnSpc>
                <a:spcPct val="90000"/>
              </a:lnSpc>
            </a:pPr>
            <a:r>
              <a:rPr lang="en-US" sz="1800" dirty="0"/>
              <a:t>The network tab on your console (from your browser tab, press </a:t>
            </a:r>
            <a:r>
              <a:rPr lang="en-US" sz="1800" dirty="0" err="1"/>
              <a:t>Ctrl+Shift+i</a:t>
            </a:r>
            <a:r>
              <a:rPr lang="en-US" sz="1800" dirty="0"/>
              <a:t> then click Network tab) will reveal activity going on behind the scenes.</a:t>
            </a:r>
          </a:p>
          <a:p>
            <a:pPr>
              <a:lnSpc>
                <a:spcPct val="90000"/>
              </a:lnSpc>
            </a:pPr>
            <a:r>
              <a:rPr lang="en-US" sz="1800" dirty="0"/>
              <a:t>A free tool like Postman (</a:t>
            </a:r>
            <a:r>
              <a:rPr lang="en-US" sz="1800" dirty="0">
                <a:hlinkClick r:id="rId5"/>
              </a:rPr>
              <a:t>download or Web-based</a:t>
            </a:r>
            <a:r>
              <a:rPr lang="en-US" sz="1800" dirty="0"/>
              <a:t>) to simulate network requests from the browser and reveal the resulting data.</a:t>
            </a:r>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33</a:t>
            </a:fld>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BA99E0D3-1790-4C1E-B9A3-4B5C5F0BA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1502" y="1066800"/>
            <a:ext cx="5052498" cy="2842506"/>
          </a:xfrm>
          <a:prstGeom prst="rect">
            <a:avLst/>
          </a:prstGeom>
        </p:spPr>
      </p:pic>
      <p:sp>
        <p:nvSpPr>
          <p:cNvPr id="2" name="TextBox 1">
            <a:extLst>
              <a:ext uri="{FF2B5EF4-FFF2-40B4-BE49-F238E27FC236}">
                <a16:creationId xmlns:a16="http://schemas.microsoft.com/office/drawing/2014/main" id="{950AC447-953F-42FB-93DE-54D6B723DFA1}"/>
              </a:ext>
            </a:extLst>
          </p:cNvPr>
          <p:cNvSpPr txBox="1"/>
          <p:nvPr/>
        </p:nvSpPr>
        <p:spPr>
          <a:xfrm>
            <a:off x="4191000" y="4267200"/>
            <a:ext cx="4800600" cy="1754326"/>
          </a:xfrm>
          <a:prstGeom prst="rect">
            <a:avLst/>
          </a:prstGeom>
          <a:noFill/>
        </p:spPr>
        <p:txBody>
          <a:bodyPr wrap="square" rtlCol="0">
            <a:spAutoFit/>
          </a:bodyPr>
          <a:lstStyle/>
          <a:p>
            <a:r>
              <a:rPr lang="en-US" dirty="0"/>
              <a:t>View my </a:t>
            </a:r>
            <a:r>
              <a:rPr lang="en-US" dirty="0">
                <a:hlinkClick r:id="rId7"/>
              </a:rPr>
              <a:t>YouTube playlist of Postman beginner tutorial videos</a:t>
            </a:r>
            <a:r>
              <a:rPr lang="en-US" dirty="0"/>
              <a:t> &amp; </a:t>
            </a:r>
            <a:r>
              <a:rPr lang="en-US" dirty="0">
                <a:hlinkClick r:id="rId8"/>
              </a:rPr>
              <a:t>this video</a:t>
            </a:r>
            <a:r>
              <a:rPr lang="en-US" dirty="0"/>
              <a:t> on how to find the hidden API when </a:t>
            </a:r>
            <a:r>
              <a:rPr lang="en-US" dirty="0" err="1"/>
              <a:t>webscraping</a:t>
            </a:r>
            <a:endParaRPr lang="en-US" dirty="0"/>
          </a:p>
          <a:p>
            <a:endParaRPr lang="en-US" dirty="0"/>
          </a:p>
          <a:p>
            <a:r>
              <a:rPr lang="en-US" dirty="0"/>
              <a:t>And </a:t>
            </a:r>
            <a:r>
              <a:rPr lang="en-US" dirty="0">
                <a:hlinkClick r:id="rId9"/>
              </a:rPr>
              <a:t>here’s an example</a:t>
            </a:r>
            <a:r>
              <a:rPr lang="en-US" dirty="0"/>
              <a:t> of how to use Google Apps Script (which is based on JavaScript).</a:t>
            </a:r>
          </a:p>
        </p:txBody>
      </p:sp>
    </p:spTree>
    <p:custDataLst>
      <p:tags r:id="rId1"/>
    </p:custDataLst>
    <p:extLst>
      <p:ext uri="{BB962C8B-B14F-4D97-AF65-F5344CB8AC3E}">
        <p14:creationId xmlns:p14="http://schemas.microsoft.com/office/powerpoint/2010/main" val="580858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a:xfrm>
            <a:off x="457200" y="76200"/>
            <a:ext cx="8229600" cy="685800"/>
          </a:xfrm>
        </p:spPr>
        <p:txBody>
          <a:bodyPr/>
          <a:lstStyle/>
          <a:p>
            <a:pPr eaLnBrk="1" hangingPunct="1"/>
            <a:r>
              <a:rPr lang="en-US" dirty="0"/>
              <a:t>Bonus (breaking my free rule slightly)</a:t>
            </a:r>
          </a:p>
        </p:txBody>
      </p:sp>
      <p:sp>
        <p:nvSpPr>
          <p:cNvPr id="16390" name="Rectangle 3"/>
          <p:cNvSpPr>
            <a:spLocks noGrp="1"/>
          </p:cNvSpPr>
          <p:nvPr>
            <p:ph idx="1"/>
          </p:nvPr>
        </p:nvSpPr>
        <p:spPr>
          <a:xfrm>
            <a:off x="457200" y="990600"/>
            <a:ext cx="3124200" cy="4983163"/>
          </a:xfrm>
        </p:spPr>
        <p:txBody>
          <a:bodyPr/>
          <a:lstStyle/>
          <a:p>
            <a:pPr marL="0" indent="0">
              <a:lnSpc>
                <a:spcPct val="90000"/>
              </a:lnSpc>
              <a:buNone/>
            </a:pPr>
            <a:r>
              <a:rPr lang="en-US" sz="1600" kern="1200" dirty="0">
                <a:solidFill>
                  <a:schemeClr val="tx1"/>
                </a:solidFill>
              </a:rPr>
              <a:t>One of the unique things you might want to pay for is </a:t>
            </a:r>
            <a:r>
              <a:rPr lang="en-US" sz="1600" kern="1200" dirty="0" err="1">
                <a:solidFill>
                  <a:schemeClr val="tx1"/>
                </a:solidFill>
                <a:hlinkClick r:id="rId4"/>
              </a:rPr>
              <a:t>Quickli</a:t>
            </a:r>
            <a:r>
              <a:rPr lang="en-US" sz="1600" kern="1200" dirty="0">
                <a:solidFill>
                  <a:schemeClr val="tx1"/>
                </a:solidFill>
                <a:hlinkClick r:id="rId4"/>
              </a:rPr>
              <a:t>, created by Andre Bradshaw</a:t>
            </a:r>
            <a:r>
              <a:rPr lang="en-US" sz="1600" kern="1200" dirty="0">
                <a:solidFill>
                  <a:schemeClr val="tx1"/>
                </a:solidFill>
              </a:rPr>
              <a:t>). This mega Chrome extension lets you do amazing things with LinkedIn data. I can’t do it justice to explain it all, but </a:t>
            </a:r>
            <a:r>
              <a:rPr lang="en-US" sz="1600" kern="1200" dirty="0">
                <a:solidFill>
                  <a:schemeClr val="tx1"/>
                </a:solidFill>
                <a:hlinkClick r:id="rId5"/>
              </a:rPr>
              <a:t>his videos give you a clue</a:t>
            </a:r>
            <a:r>
              <a:rPr lang="en-US" sz="1600" kern="1200" dirty="0">
                <a:solidFill>
                  <a:schemeClr val="tx1"/>
                </a:solidFill>
              </a:rPr>
              <a:t>. Buy it for a month; you’re highly likely to renew.</a:t>
            </a:r>
          </a:p>
          <a:p>
            <a:pPr marL="0" indent="0">
              <a:lnSpc>
                <a:spcPct val="90000"/>
              </a:lnSpc>
              <a:buNone/>
            </a:pPr>
            <a:endParaRPr lang="en-US" sz="1600" kern="1200" dirty="0">
              <a:solidFill>
                <a:schemeClr val="tx1"/>
              </a:solidFill>
            </a:endParaRPr>
          </a:p>
          <a:p>
            <a:pPr marL="0" indent="0">
              <a:lnSpc>
                <a:spcPct val="90000"/>
              </a:lnSpc>
              <a:buNone/>
            </a:pPr>
            <a:r>
              <a:rPr lang="en-US" sz="1600" kern="1200" dirty="0">
                <a:solidFill>
                  <a:schemeClr val="tx1"/>
                </a:solidFill>
              </a:rPr>
              <a:t>But here’s a free part that ties into our previous bookmarklets explanation: His tool generates (for many results) more than one personal email address per profile. The excel-compatible output combines all those emails into one column. So he created a JavaScript to place each email in its own column. He suggests converting it into a </a:t>
            </a:r>
            <a:r>
              <a:rPr lang="en-US" sz="1600" kern="1200" dirty="0" err="1">
                <a:solidFill>
                  <a:schemeClr val="tx1"/>
                </a:solidFill>
              </a:rPr>
              <a:t>bookmarket</a:t>
            </a:r>
            <a:r>
              <a:rPr lang="en-US" sz="1600" kern="1200" dirty="0">
                <a:solidFill>
                  <a:schemeClr val="tx1"/>
                </a:solidFill>
              </a:rPr>
              <a:t> for ease of use.</a:t>
            </a:r>
            <a:endParaRPr lang="en-US" sz="1600" dirty="0"/>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34</a:t>
            </a:fld>
            <a:endParaRPr lang="en-US"/>
          </a:p>
        </p:txBody>
      </p:sp>
      <p:sp>
        <p:nvSpPr>
          <p:cNvPr id="2" name="Rectangle 1"/>
          <p:cNvSpPr/>
          <p:nvPr/>
        </p:nvSpPr>
        <p:spPr>
          <a:xfrm>
            <a:off x="3657600" y="969526"/>
            <a:ext cx="5410200" cy="5262979"/>
          </a:xfrm>
          <a:prstGeom prst="rect">
            <a:avLst/>
          </a:prstGeom>
        </p:spPr>
        <p:txBody>
          <a:bodyPr wrap="square">
            <a:spAutoFit/>
          </a:bodyPr>
          <a:lstStyle/>
          <a:p>
            <a:r>
              <a:rPr lang="en-US" sz="1600" dirty="0"/>
              <a:t>While his script is more complex, bookmarklet creation is the same as the examples shown earlier in this deck:</a:t>
            </a:r>
          </a:p>
          <a:p>
            <a:endParaRPr lang="en-US" sz="1600" dirty="0"/>
          </a:p>
          <a:p>
            <a:r>
              <a:rPr lang="en-US" sz="1600" dirty="0"/>
              <a:t>ONE-TIME steps:</a:t>
            </a:r>
          </a:p>
          <a:p>
            <a:pPr marL="342900" indent="-342900">
              <a:buFont typeface="+mj-lt"/>
              <a:buAutoNum type="arabicPeriod"/>
            </a:pPr>
            <a:r>
              <a:rPr lang="en-US" sz="1600" dirty="0"/>
              <a:t>Copy his script (currently 245 lines) from </a:t>
            </a:r>
            <a:r>
              <a:rPr lang="en-US" sz="1600" dirty="0">
                <a:hlinkClick r:id="rId6"/>
              </a:rPr>
              <a:t>here</a:t>
            </a:r>
            <a:r>
              <a:rPr lang="en-US" sz="1600" dirty="0"/>
              <a:t>.</a:t>
            </a:r>
          </a:p>
          <a:p>
            <a:pPr marL="342900" indent="-342900">
              <a:buAutoNum type="arabicParenR" startAt="2"/>
            </a:pPr>
            <a:r>
              <a:rPr lang="en-US" sz="1600" dirty="0"/>
              <a:t>Go to </a:t>
            </a:r>
            <a:r>
              <a:rPr lang="en-US" sz="1600" dirty="0" err="1">
                <a:hlinkClick r:id="rId7"/>
              </a:rPr>
              <a:t>MrColes</a:t>
            </a:r>
            <a:r>
              <a:rPr lang="en-US" sz="1600" dirty="0"/>
              <a:t>, erase </a:t>
            </a:r>
            <a:r>
              <a:rPr lang="en-US" sz="1600" i="1" dirty="0"/>
              <a:t>alert(“test”) </a:t>
            </a:r>
            <a:r>
              <a:rPr lang="en-US" sz="1600" dirty="0"/>
              <a:t>in the textbox and paste code from step 1 there.</a:t>
            </a:r>
          </a:p>
          <a:p>
            <a:pPr marL="342900" indent="-342900">
              <a:buAutoNum type="arabicParenR" startAt="2"/>
            </a:pPr>
            <a:r>
              <a:rPr lang="en-US" sz="1600" dirty="0"/>
              <a:t>In the Name: field, replace </a:t>
            </a:r>
            <a:r>
              <a:rPr lang="en-US" sz="1600" i="1" dirty="0"/>
              <a:t>this link</a:t>
            </a:r>
            <a:r>
              <a:rPr lang="en-US" sz="1600" dirty="0"/>
              <a:t> with a logical name (e.g., </a:t>
            </a:r>
            <a:r>
              <a:rPr lang="en-US" sz="1600" dirty="0" err="1"/>
              <a:t>Quickli</a:t>
            </a:r>
            <a:r>
              <a:rPr lang="en-US" sz="1600" dirty="0"/>
              <a:t> split emails)</a:t>
            </a:r>
          </a:p>
          <a:p>
            <a:pPr marL="342900" indent="-342900">
              <a:buAutoNum type="arabicParenR" startAt="2"/>
            </a:pPr>
            <a:r>
              <a:rPr lang="en-US" sz="1600" dirty="0"/>
              <a:t>Click gray Convert to bookmarklet button</a:t>
            </a:r>
          </a:p>
          <a:p>
            <a:pPr marL="342900" indent="-342900">
              <a:buAutoNum type="arabicParenR" startAt="2"/>
            </a:pPr>
            <a:r>
              <a:rPr lang="en-US" sz="1600" dirty="0"/>
              <a:t>Hold &amp; drag the new </a:t>
            </a:r>
            <a:r>
              <a:rPr lang="en-US" sz="1600" dirty="0" err="1"/>
              <a:t>Quickli</a:t>
            </a:r>
            <a:r>
              <a:rPr lang="en-US" sz="1600" dirty="0"/>
              <a:t> split emails blue button to a convenient location on your top bookmarks bar &amp; release.</a:t>
            </a:r>
          </a:p>
          <a:p>
            <a:pPr marL="342900" indent="-342900">
              <a:buAutoNum type="arabicParenR" startAt="2"/>
            </a:pPr>
            <a:endParaRPr lang="en-US" sz="1600" dirty="0"/>
          </a:p>
          <a:p>
            <a:r>
              <a:rPr lang="en-US" sz="1600" dirty="0"/>
              <a:t>ONGOING usage steps:</a:t>
            </a:r>
          </a:p>
          <a:p>
            <a:r>
              <a:rPr lang="en-US" sz="1600" dirty="0"/>
              <a:t>Once you export LI profile data from </a:t>
            </a:r>
            <a:r>
              <a:rPr lang="en-US" sz="1600" dirty="0" err="1"/>
              <a:t>Quickli</a:t>
            </a:r>
            <a:r>
              <a:rPr lang="en-US" sz="1600" dirty="0"/>
              <a:t>, select the bookmarklet. It generates a popup where you can paste the data from your </a:t>
            </a:r>
            <a:r>
              <a:rPr lang="en-US" sz="1600" dirty="0" err="1"/>
              <a:t>Quickli</a:t>
            </a:r>
            <a:r>
              <a:rPr lang="en-US" sz="1600" dirty="0"/>
              <a:t> emails column (copy/paste just BELOW the header row). Optionally, toggle “Remove Corporate Emails” on if you only want personal emails.</a:t>
            </a:r>
          </a:p>
          <a:p>
            <a:r>
              <a:rPr lang="en-US" sz="1600" dirty="0"/>
              <a:t>Click “Split Emails and Sort” button at bottom.</a:t>
            </a:r>
          </a:p>
        </p:txBody>
      </p:sp>
    </p:spTree>
    <p:custDataLst>
      <p:tags r:id="rId1"/>
    </p:custDataLst>
    <p:extLst>
      <p:ext uri="{BB962C8B-B14F-4D97-AF65-F5344CB8AC3E}">
        <p14:creationId xmlns:p14="http://schemas.microsoft.com/office/powerpoint/2010/main" val="22143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a:t>What are bookmarklets, anyway?</a:t>
            </a:r>
          </a:p>
        </p:txBody>
      </p:sp>
      <p:sp>
        <p:nvSpPr>
          <p:cNvPr id="3" name="Content Placeholder 2"/>
          <p:cNvSpPr>
            <a:spLocks noGrp="1"/>
          </p:cNvSpPr>
          <p:nvPr>
            <p:ph idx="1"/>
          </p:nvPr>
        </p:nvSpPr>
        <p:spPr>
          <a:xfrm>
            <a:off x="381000" y="1219200"/>
            <a:ext cx="8305800" cy="4983163"/>
          </a:xfrm>
        </p:spPr>
        <p:txBody>
          <a:bodyPr/>
          <a:lstStyle/>
          <a:p>
            <a:pPr marL="0" indent="0">
              <a:buNone/>
            </a:pPr>
            <a:r>
              <a:rPr lang="en-US" sz="2000" dirty="0"/>
              <a:t>Bookmarklets are browser favorites/bookmarks on steroids because they have JavaScript embedded in them: They don’t just take you to a website – they *do* something.</a:t>
            </a:r>
          </a:p>
          <a:p>
            <a:pPr marL="0" indent="0">
              <a:buNone/>
            </a:pPr>
            <a:endParaRPr lang="en-US" sz="2000" dirty="0"/>
          </a:p>
          <a:p>
            <a:pPr marL="0" indent="0">
              <a:buNone/>
            </a:pPr>
            <a:r>
              <a:rPr lang="en-US" sz="2000" dirty="0"/>
              <a:t>Some starter sets of free bookmarklets you can have:</a:t>
            </a:r>
            <a:endParaRPr lang="en-US" sz="2000" dirty="0">
              <a:hlinkClick r:id="rId2"/>
            </a:endParaRPr>
          </a:p>
          <a:p>
            <a:pPr>
              <a:buAutoNum type="arabicPeriod"/>
            </a:pPr>
            <a:endParaRPr lang="en-US" sz="2000" dirty="0">
              <a:hlinkClick r:id="rId2"/>
            </a:endParaRPr>
          </a:p>
          <a:p>
            <a:pPr>
              <a:buAutoNum type="arabicPeriod"/>
            </a:pPr>
            <a:r>
              <a:rPr lang="en-US" sz="2000" dirty="0">
                <a:hlinkClick r:id="rId2"/>
              </a:rPr>
              <a:t>Functional bookmarklets NOT related to search</a:t>
            </a:r>
            <a:endParaRPr lang="en-US" sz="2000" dirty="0"/>
          </a:p>
          <a:p>
            <a:pPr>
              <a:buAutoNum type="arabicPeriod"/>
            </a:pPr>
            <a:endParaRPr lang="en-US" sz="2000" dirty="0"/>
          </a:p>
          <a:p>
            <a:pPr>
              <a:buAutoNum type="arabicPeriod"/>
            </a:pPr>
            <a:r>
              <a:rPr lang="en-US" sz="2000" dirty="0">
                <a:hlinkClick r:id="rId3"/>
              </a:rPr>
              <a:t>BATSA bookmarklets </a:t>
            </a:r>
            <a:r>
              <a:rPr lang="en-US" sz="2000" dirty="0"/>
              <a:t>(contact info finders)</a:t>
            </a:r>
          </a:p>
          <a:p>
            <a:pPr>
              <a:buAutoNum type="arabicPeriod"/>
            </a:pPr>
            <a:endParaRPr lang="en-US" sz="2000" dirty="0"/>
          </a:p>
          <a:p>
            <a:pPr>
              <a:buAutoNum type="arabicPeriod"/>
            </a:pPr>
            <a:r>
              <a:rPr lang="en-US" sz="2000" dirty="0">
                <a:hlinkClick r:id="rId4"/>
              </a:rPr>
              <a:t>SOSU searchers </a:t>
            </a:r>
            <a:r>
              <a:rPr lang="en-US" sz="2000" dirty="0"/>
              <a:t>(other search examples)</a:t>
            </a:r>
          </a:p>
        </p:txBody>
      </p:sp>
      <p:sp>
        <p:nvSpPr>
          <p:cNvPr id="5" name="Slide Number Placeholder 4"/>
          <p:cNvSpPr>
            <a:spLocks noGrp="1"/>
          </p:cNvSpPr>
          <p:nvPr>
            <p:ph type="sldNum" sz="quarter" idx="4"/>
          </p:nvPr>
        </p:nvSpPr>
        <p:spPr/>
        <p:txBody>
          <a:bodyPr/>
          <a:lstStyle/>
          <a:p>
            <a:fld id="{B76D5A60-14C5-4312-9CC4-61DE7CC59792}" type="slidenum">
              <a:rPr lang="en-US" smtClean="0"/>
              <a:pPr/>
              <a:t>4</a:t>
            </a:fld>
            <a:endParaRPr lang="en-US" dirty="0"/>
          </a:p>
        </p:txBody>
      </p:sp>
    </p:spTree>
    <p:extLst>
      <p:ext uri="{BB962C8B-B14F-4D97-AF65-F5344CB8AC3E}">
        <p14:creationId xmlns:p14="http://schemas.microsoft.com/office/powerpoint/2010/main" val="19199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86800" y="6303965"/>
            <a:ext cx="457200" cy="141287"/>
          </a:xfrm>
          <a:prstGeom prst="rect">
            <a:avLst/>
          </a:prstGeom>
        </p:spPr>
        <p:txBody>
          <a:bodyPr/>
          <a:lstStyle/>
          <a:p>
            <a:fld id="{463CA63D-5EBE-4B6E-8393-19BF7DCBB872}" type="slidenum">
              <a:rPr lang="en-US" smtClean="0"/>
              <a:pPr/>
              <a:t>5</a:t>
            </a:fld>
            <a:endParaRPr lang="en-US"/>
          </a:p>
        </p:txBody>
      </p:sp>
      <p:sp>
        <p:nvSpPr>
          <p:cNvPr id="6" name="Rectangle 5"/>
          <p:cNvSpPr/>
          <p:nvPr/>
        </p:nvSpPr>
        <p:spPr>
          <a:xfrm>
            <a:off x="685800" y="928261"/>
            <a:ext cx="8305800" cy="1477328"/>
          </a:xfrm>
          <a:prstGeom prst="rect">
            <a:avLst/>
          </a:prstGeom>
        </p:spPr>
        <p:txBody>
          <a:bodyPr wrap="square">
            <a:spAutoFit/>
          </a:bodyPr>
          <a:lstStyle/>
          <a:p>
            <a:pPr indent="-457200"/>
            <a:r>
              <a:rPr lang="en-US" dirty="0"/>
              <a:t>Bookmarklets can do almost anything you can do in JavaScript, such as:</a:t>
            </a:r>
          </a:p>
          <a:p>
            <a:pPr marL="742950" lvl="1" indent="-285750">
              <a:buFont typeface="Arial" panose="020B0604020202020204" pitchFamily="34" charset="0"/>
              <a:buChar char="•"/>
            </a:pPr>
            <a:r>
              <a:rPr lang="en-US" dirty="0"/>
              <a:t>Generate a popup prompt and run your search</a:t>
            </a:r>
          </a:p>
          <a:p>
            <a:pPr marL="742950" lvl="1" indent="-285750">
              <a:buFont typeface="Arial" panose="020B0604020202020204" pitchFamily="34" charset="0"/>
              <a:buChar char="•"/>
            </a:pPr>
            <a:r>
              <a:rPr lang="en-US" dirty="0"/>
              <a:t>Extract emails or scrape other content from a webpage</a:t>
            </a:r>
          </a:p>
          <a:p>
            <a:pPr marL="742950" lvl="1" indent="-285750">
              <a:buFont typeface="Arial" panose="020B0604020202020204" pitchFamily="34" charset="0"/>
              <a:buChar char="•"/>
            </a:pPr>
            <a:r>
              <a:rPr lang="en-US" dirty="0"/>
              <a:t>Send an article you’re viewing to a read-later tool</a:t>
            </a:r>
          </a:p>
          <a:p>
            <a:pPr marL="742950" lvl="1" indent="-285750">
              <a:buFont typeface="Arial" panose="020B0604020202020204" pitchFamily="34" charset="0"/>
              <a:buChar char="•"/>
            </a:pPr>
            <a:r>
              <a:rPr lang="en-US" dirty="0"/>
              <a:t>Highlight text, (de-)select checkboxes on </a:t>
            </a:r>
            <a:r>
              <a:rPr lang="en-US" dirty="0" err="1"/>
              <a:t>webforms</a:t>
            </a:r>
            <a:r>
              <a:rPr lang="en-US" dirty="0"/>
              <a:t>, etc.</a:t>
            </a:r>
          </a:p>
        </p:txBody>
      </p:sp>
      <p:sp>
        <p:nvSpPr>
          <p:cNvPr id="8" name="Title 1"/>
          <p:cNvSpPr>
            <a:spLocks noGrp="1"/>
          </p:cNvSpPr>
          <p:nvPr>
            <p:ph type="title"/>
          </p:nvPr>
        </p:nvSpPr>
        <p:spPr>
          <a:xfrm>
            <a:off x="457200" y="76200"/>
            <a:ext cx="8229600" cy="685800"/>
          </a:xfrm>
        </p:spPr>
        <p:txBody>
          <a:bodyPr/>
          <a:lstStyle/>
          <a:p>
            <a:r>
              <a:rPr lang="en-US" dirty="0"/>
              <a:t>Bookmarklets vs. Extensions</a:t>
            </a:r>
          </a:p>
        </p:txBody>
      </p:sp>
      <p:graphicFrame>
        <p:nvGraphicFramePr>
          <p:cNvPr id="4" name="Table 3"/>
          <p:cNvGraphicFramePr>
            <a:graphicFrameLocks noGrp="1"/>
          </p:cNvGraphicFramePr>
          <p:nvPr>
            <p:extLst>
              <p:ext uri="{D42A27DB-BD31-4B8C-83A1-F6EECF244321}">
                <p14:modId xmlns:p14="http://schemas.microsoft.com/office/powerpoint/2010/main" val="1684357589"/>
              </p:ext>
            </p:extLst>
          </p:nvPr>
        </p:nvGraphicFramePr>
        <p:xfrm>
          <a:off x="457200" y="2438400"/>
          <a:ext cx="8534400" cy="3868842"/>
        </p:xfrm>
        <a:graphic>
          <a:graphicData uri="http://schemas.openxmlformats.org/drawingml/2006/table">
            <a:tbl>
              <a:tblPr firstRow="1" bandRow="1">
                <a:tableStyleId>{21E4AEA4-8DFA-4A89-87EB-49C32662AFE0}</a:tableStyleId>
              </a:tblPr>
              <a:tblGrid>
                <a:gridCol w="44196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33363">
                <a:tc>
                  <a:txBody>
                    <a:bodyPr/>
                    <a:lstStyle/>
                    <a:p>
                      <a:r>
                        <a:rPr lang="en-US" sz="1600" dirty="0">
                          <a:solidFill>
                            <a:schemeClr val="bg1"/>
                          </a:solidFill>
                        </a:rPr>
                        <a:t>Bookmarklets</a:t>
                      </a:r>
                    </a:p>
                  </a:txBody>
                  <a:tcPr/>
                </a:tc>
                <a:tc>
                  <a:txBody>
                    <a:bodyPr/>
                    <a:lstStyle/>
                    <a:p>
                      <a:r>
                        <a:rPr lang="en-US" sz="1600" dirty="0">
                          <a:solidFill>
                            <a:schemeClr val="bg1"/>
                          </a:solidFill>
                        </a:rPr>
                        <a:t>Extensions</a:t>
                      </a:r>
                    </a:p>
                  </a:txBody>
                  <a:tcPr/>
                </a:tc>
                <a:extLst>
                  <a:ext uri="{0D108BD9-81ED-4DB2-BD59-A6C34878D82A}">
                    <a16:rowId xmlns:a16="http://schemas.microsoft.com/office/drawing/2014/main" val="10000"/>
                  </a:ext>
                </a:extLst>
              </a:tr>
              <a:tr h="186351">
                <a:tc>
                  <a:txBody>
                    <a:bodyPr/>
                    <a:lstStyle/>
                    <a:p>
                      <a:r>
                        <a:rPr lang="en-US" sz="1600" dirty="0">
                          <a:solidFill>
                            <a:sysClr val="windowText" lastClr="000000"/>
                          </a:solidFill>
                        </a:rPr>
                        <a:t>Work in any browser, no</a:t>
                      </a:r>
                      <a:r>
                        <a:rPr lang="en-US" sz="1600" baseline="0" dirty="0">
                          <a:solidFill>
                            <a:sysClr val="windowText" lastClr="000000"/>
                          </a:solidFill>
                        </a:rPr>
                        <a:t> Google login needed</a:t>
                      </a:r>
                      <a:endParaRPr lang="en-US" sz="1600" dirty="0">
                        <a:solidFill>
                          <a:sysClr val="windowText" lastClr="000000"/>
                        </a:solidFill>
                      </a:endParaRPr>
                    </a:p>
                  </a:txBody>
                  <a:tcPr/>
                </a:tc>
                <a:tc>
                  <a:txBody>
                    <a:bodyPr/>
                    <a:lstStyle/>
                    <a:p>
                      <a:r>
                        <a:rPr lang="en-US" sz="1600" dirty="0">
                          <a:solidFill>
                            <a:sysClr val="windowText" lastClr="000000"/>
                          </a:solidFill>
                        </a:rPr>
                        <a:t>Work in Chrome or Microsoft Edge only</a:t>
                      </a:r>
                    </a:p>
                  </a:txBody>
                  <a:tcPr/>
                </a:tc>
                <a:extLst>
                  <a:ext uri="{0D108BD9-81ED-4DB2-BD59-A6C34878D82A}">
                    <a16:rowId xmlns:a16="http://schemas.microsoft.com/office/drawing/2014/main" val="10001"/>
                  </a:ext>
                </a:extLst>
              </a:tr>
              <a:tr h="384471">
                <a:tc>
                  <a:txBody>
                    <a:bodyPr/>
                    <a:lstStyle/>
                    <a:p>
                      <a:r>
                        <a:rPr lang="en-US" sz="1600" dirty="0">
                          <a:solidFill>
                            <a:sysClr val="windowText" lastClr="000000"/>
                          </a:solidFill>
                        </a:rPr>
                        <a:t>Only run when clicked, lightweight and no impact on</a:t>
                      </a:r>
                      <a:r>
                        <a:rPr lang="en-US" sz="1600" baseline="0" dirty="0">
                          <a:solidFill>
                            <a:sysClr val="windowText" lastClr="000000"/>
                          </a:solidFill>
                        </a:rPr>
                        <a:t> computer performance</a:t>
                      </a:r>
                      <a:endParaRPr lang="en-US" sz="1600" dirty="0">
                        <a:solidFill>
                          <a:sysClr val="windowText" lastClr="000000"/>
                        </a:solidFill>
                      </a:endParaRPr>
                    </a:p>
                  </a:txBody>
                  <a:tcPr/>
                </a:tc>
                <a:tc>
                  <a:txBody>
                    <a:bodyPr/>
                    <a:lstStyle/>
                    <a:p>
                      <a:r>
                        <a:rPr lang="en-US" sz="1600" dirty="0">
                          <a:solidFill>
                            <a:sysClr val="windowText" lastClr="000000"/>
                          </a:solidFill>
                        </a:rPr>
                        <a:t>Keep running in the background, using up memory/slowing performance</a:t>
                      </a:r>
                    </a:p>
                  </a:txBody>
                  <a:tcPr/>
                </a:tc>
                <a:extLst>
                  <a:ext uri="{0D108BD9-81ED-4DB2-BD59-A6C34878D82A}">
                    <a16:rowId xmlns:a16="http://schemas.microsoft.com/office/drawing/2014/main" val="10002"/>
                  </a:ext>
                </a:extLst>
              </a:tr>
              <a:tr h="833407">
                <a:tc>
                  <a:txBody>
                    <a:bodyPr/>
                    <a:lstStyle/>
                    <a:p>
                      <a:r>
                        <a:rPr lang="en-US" sz="1600" dirty="0">
                          <a:solidFill>
                            <a:sysClr val="windowText" lastClr="000000"/>
                          </a:solidFill>
                        </a:rPr>
                        <a:t>Safer</a:t>
                      </a:r>
                      <a:r>
                        <a:rPr lang="en-US" sz="1600" baseline="0" dirty="0">
                          <a:solidFill>
                            <a:sysClr val="windowText" lastClr="000000"/>
                          </a:solidFill>
                        </a:rPr>
                        <a:t> than extensions; only reads data that you send to websites you visit</a:t>
                      </a:r>
                      <a:endParaRPr lang="en-US" sz="1600" dirty="0">
                        <a:solidFill>
                          <a:sysClr val="windowText" lastClr="000000"/>
                        </a:solidFill>
                      </a:endParaRPr>
                    </a:p>
                  </a:txBody>
                  <a:tcPr/>
                </a:tc>
                <a:tc>
                  <a:txBody>
                    <a:bodyPr/>
                    <a:lstStyle/>
                    <a:p>
                      <a:r>
                        <a:rPr lang="en-US" sz="1600" baseline="0" dirty="0">
                          <a:solidFill>
                            <a:sysClr val="windowText" lastClr="000000"/>
                          </a:solidFill>
                        </a:rPr>
                        <a:t>May contain malware, </a:t>
                      </a:r>
                      <a:r>
                        <a:rPr lang="en-US" sz="1600" b="0" i="0" kern="1200" dirty="0">
                          <a:solidFill>
                            <a:sysClr val="windowText" lastClr="000000"/>
                          </a:solidFill>
                          <a:effectLst/>
                          <a:latin typeface="+mn-lt"/>
                          <a:ea typeface="+mn-ea"/>
                          <a:cs typeface="+mn-cs"/>
                        </a:rPr>
                        <a:t>has access to more information stored in your browser including browser settings</a:t>
                      </a:r>
                      <a:endParaRPr lang="en-US" sz="1600" dirty="0">
                        <a:solidFill>
                          <a:sysClr val="windowText" lastClr="000000"/>
                        </a:solidFill>
                      </a:endParaRPr>
                    </a:p>
                  </a:txBody>
                  <a:tcPr/>
                </a:tc>
                <a:extLst>
                  <a:ext uri="{0D108BD9-81ED-4DB2-BD59-A6C34878D82A}">
                    <a16:rowId xmlns:a16="http://schemas.microsoft.com/office/drawing/2014/main" val="10003"/>
                  </a:ext>
                </a:extLst>
              </a:tr>
              <a:tr h="867090">
                <a:tc>
                  <a:txBody>
                    <a:bodyPr/>
                    <a:lstStyle/>
                    <a:p>
                      <a:r>
                        <a:rPr lang="en-US" sz="1600" dirty="0">
                          <a:solidFill>
                            <a:sysClr val="windowText" lastClr="000000"/>
                          </a:solidFill>
                        </a:rPr>
                        <a:t>Portable:</a:t>
                      </a:r>
                      <a:r>
                        <a:rPr lang="en-US" sz="1600" baseline="0" dirty="0">
                          <a:solidFill>
                            <a:sysClr val="windowText" lastClr="000000"/>
                          </a:solidFill>
                        </a:rPr>
                        <a:t> can store in any of your favorites / bookmarks folders or (most conveniently) in top bar subfolders</a:t>
                      </a:r>
                      <a:endParaRPr lang="en-US" sz="1600" dirty="0">
                        <a:solidFill>
                          <a:sysClr val="windowText" lastClr="000000"/>
                        </a:solidFill>
                      </a:endParaRPr>
                    </a:p>
                  </a:txBody>
                  <a:tcPr/>
                </a:tc>
                <a:tc>
                  <a:txBody>
                    <a:bodyPr/>
                    <a:lstStyle/>
                    <a:p>
                      <a:r>
                        <a:rPr lang="en-US" sz="1600" dirty="0">
                          <a:solidFill>
                            <a:sysClr val="windowText" lastClr="000000"/>
                          </a:solidFill>
                        </a:rPr>
                        <a:t>All</a:t>
                      </a:r>
                      <a:r>
                        <a:rPr lang="en-US" sz="1600" baseline="0" dirty="0">
                          <a:solidFill>
                            <a:sysClr val="windowText" lastClr="000000"/>
                          </a:solidFill>
                        </a:rPr>
                        <a:t> are s</a:t>
                      </a:r>
                      <a:r>
                        <a:rPr lang="en-US" sz="1600" dirty="0">
                          <a:solidFill>
                            <a:sysClr val="windowText" lastClr="000000"/>
                          </a:solidFill>
                        </a:rPr>
                        <a:t>tored</a:t>
                      </a:r>
                      <a:r>
                        <a:rPr lang="en-US" sz="1600" baseline="0" dirty="0">
                          <a:solidFill>
                            <a:sysClr val="windowText" lastClr="000000"/>
                          </a:solidFill>
                        </a:rPr>
                        <a:t> in e</a:t>
                      </a:r>
                      <a:r>
                        <a:rPr lang="en-US" sz="1600" dirty="0">
                          <a:solidFill>
                            <a:sysClr val="windowText" lastClr="000000"/>
                          </a:solidFill>
                        </a:rPr>
                        <a:t>xtensions bar (or install Custom Chrome or Extensity to toggle some t</a:t>
                      </a:r>
                      <a:r>
                        <a:rPr lang="en-US" sz="1600" baseline="0" dirty="0">
                          <a:solidFill>
                            <a:sysClr val="windowText" lastClr="000000"/>
                          </a:solidFill>
                        </a:rPr>
                        <a:t>o hide/display</a:t>
                      </a:r>
                      <a:r>
                        <a:rPr lang="en-US" sz="1600" dirty="0">
                          <a:solidFill>
                            <a:sysClr val="windowText" lastClr="000000"/>
                          </a:solidFill>
                        </a:rPr>
                        <a:t>)</a:t>
                      </a:r>
                    </a:p>
                  </a:txBody>
                  <a:tcPr/>
                </a:tc>
                <a:extLst>
                  <a:ext uri="{0D108BD9-81ED-4DB2-BD59-A6C34878D82A}">
                    <a16:rowId xmlns:a16="http://schemas.microsoft.com/office/drawing/2014/main" val="10004"/>
                  </a:ext>
                </a:extLst>
              </a:tr>
              <a:tr h="322158">
                <a:tc>
                  <a:txBody>
                    <a:bodyPr/>
                    <a:lstStyle/>
                    <a:p>
                      <a:r>
                        <a:rPr lang="en-US" sz="1600" dirty="0">
                          <a:solidFill>
                            <a:sysClr val="windowText" lastClr="000000"/>
                          </a:solidFill>
                        </a:rPr>
                        <a:t>Many pre-made</a:t>
                      </a:r>
                      <a:r>
                        <a:rPr lang="en-US" sz="1600" baseline="0" dirty="0">
                          <a:solidFill>
                            <a:sysClr val="windowText" lastClr="000000"/>
                          </a:solidFill>
                        </a:rPr>
                        <a:t> free ones you can copy</a:t>
                      </a:r>
                      <a:endParaRPr lang="en-US" sz="1600" dirty="0">
                        <a:solidFill>
                          <a:sysClr val="windowText" lastClr="000000"/>
                        </a:solidFill>
                      </a:endParaRPr>
                    </a:p>
                  </a:txBody>
                  <a:tcPr/>
                </a:tc>
                <a:tc>
                  <a:txBody>
                    <a:bodyPr/>
                    <a:lstStyle/>
                    <a:p>
                      <a:r>
                        <a:rPr lang="en-US" sz="1600" dirty="0">
                          <a:solidFill>
                            <a:sysClr val="windowText" lastClr="000000"/>
                          </a:solidFill>
                        </a:rPr>
                        <a:t>Same</a:t>
                      </a:r>
                    </a:p>
                  </a:txBody>
                  <a:tcPr/>
                </a:tc>
                <a:extLst>
                  <a:ext uri="{0D108BD9-81ED-4DB2-BD59-A6C34878D82A}">
                    <a16:rowId xmlns:a16="http://schemas.microsoft.com/office/drawing/2014/main" val="10005"/>
                  </a:ext>
                </a:extLst>
              </a:tr>
              <a:tr h="583385">
                <a:tc>
                  <a:txBody>
                    <a:bodyPr/>
                    <a:lstStyle/>
                    <a:p>
                      <a:r>
                        <a:rPr lang="en-US" sz="1600" dirty="0">
                          <a:solidFill>
                            <a:sysClr val="windowText" lastClr="000000"/>
                          </a:solidFill>
                        </a:rPr>
                        <a:t>Need to know some JavaScript to customize</a:t>
                      </a:r>
                    </a:p>
                  </a:txBody>
                  <a:tcPr/>
                </a:tc>
                <a:tc>
                  <a:txBody>
                    <a:bodyPr/>
                    <a:lstStyle/>
                    <a:p>
                      <a:r>
                        <a:rPr lang="en-US" sz="1600" dirty="0">
                          <a:solidFill>
                            <a:sysClr val="windowText" lastClr="000000"/>
                          </a:solidFill>
                        </a:rPr>
                        <a:t>Can’t customize but greater range of functionality (e.g., multi-page)</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057400" y="6324600"/>
            <a:ext cx="2743200" cy="338554"/>
          </a:xfrm>
          <a:prstGeom prst="rect">
            <a:avLst/>
          </a:prstGeom>
          <a:noFill/>
        </p:spPr>
        <p:txBody>
          <a:bodyPr wrap="square" rtlCol="0">
            <a:spAutoFit/>
          </a:bodyPr>
          <a:lstStyle/>
          <a:p>
            <a:r>
              <a:rPr lang="en-US" sz="1600" dirty="0">
                <a:hlinkClick r:id="rId2"/>
              </a:rPr>
              <a:t>Partial source for above</a:t>
            </a:r>
            <a:endParaRPr lang="en-US" sz="1600" dirty="0"/>
          </a:p>
        </p:txBody>
      </p:sp>
    </p:spTree>
    <p:extLst>
      <p:ext uri="{BB962C8B-B14F-4D97-AF65-F5344CB8AC3E}">
        <p14:creationId xmlns:p14="http://schemas.microsoft.com/office/powerpoint/2010/main" val="254360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5800"/>
          </a:xfrm>
        </p:spPr>
        <p:txBody>
          <a:bodyPr/>
          <a:lstStyle/>
          <a:p>
            <a:r>
              <a:rPr lang="en-US" dirty="0"/>
              <a:t>Example: Find All Emails on Page</a:t>
            </a:r>
          </a:p>
        </p:txBody>
      </p:sp>
      <p:sp>
        <p:nvSpPr>
          <p:cNvPr id="3" name="Content Placeholder 2"/>
          <p:cNvSpPr>
            <a:spLocks noGrp="1"/>
          </p:cNvSpPr>
          <p:nvPr>
            <p:ph idx="1"/>
          </p:nvPr>
        </p:nvSpPr>
        <p:spPr>
          <a:xfrm>
            <a:off x="414338" y="838201"/>
            <a:ext cx="8577262" cy="2590799"/>
          </a:xfrm>
        </p:spPr>
        <p:txBody>
          <a:bodyPr/>
          <a:lstStyle/>
          <a:p>
            <a:pPr marL="0" indent="0">
              <a:buNone/>
            </a:pPr>
            <a:r>
              <a:rPr lang="en-US" sz="1600" dirty="0">
                <a:hlinkClick r:id="rId2"/>
              </a:rPr>
              <a:t>Here’s a typical webpage with a lot of email addresses</a:t>
            </a:r>
            <a:r>
              <a:rPr lang="en-US" sz="1600" dirty="0"/>
              <a:t> on it. Let’s say you wanted just the Brussels and London office staff emails. Can you grab them all quickly?</a:t>
            </a:r>
          </a:p>
          <a:p>
            <a:pPr marL="0" indent="0">
              <a:buNone/>
            </a:pPr>
            <a:endParaRPr lang="en-US" sz="1600" dirty="0"/>
          </a:p>
          <a:p>
            <a:pPr marL="0" indent="0">
              <a:buNone/>
            </a:pPr>
            <a:r>
              <a:rPr lang="en-US" sz="1600" dirty="0">
                <a:solidFill>
                  <a:schemeClr val="tx1"/>
                </a:solidFill>
              </a:rPr>
              <a:t>Drag the </a:t>
            </a:r>
            <a:r>
              <a:rPr lang="en-US" sz="1600" u="sng" dirty="0" err="1">
                <a:solidFill>
                  <a:schemeClr val="tx1"/>
                </a:solidFill>
              </a:rPr>
              <a:t>FindAllEmailsOnPage</a:t>
            </a:r>
            <a:r>
              <a:rPr lang="en-US" sz="1600" dirty="0">
                <a:solidFill>
                  <a:schemeClr val="tx1"/>
                </a:solidFill>
              </a:rPr>
              <a:t> hyperlink in the 3rd paragraph of </a:t>
            </a:r>
            <a:r>
              <a:rPr lang="en-US" sz="1600" dirty="0">
                <a:solidFill>
                  <a:schemeClr val="tx1"/>
                </a:solidFill>
                <a:hlinkClick r:id="rId3"/>
              </a:rPr>
              <a:t>www.recruiting-online.com/bookmarklets.html</a:t>
            </a:r>
            <a:r>
              <a:rPr lang="en-US" sz="1600" dirty="0">
                <a:solidFill>
                  <a:schemeClr val="tx1"/>
                </a:solidFill>
              </a:rPr>
              <a:t> into your browser’s favorites / bookmarks bar. That page also explains how to pull Glenn’s bonus sets of free bookmarklets into your browser (very useful to sourcers) but won’t teach you how to code them. Actual code for </a:t>
            </a:r>
            <a:r>
              <a:rPr lang="en-US" sz="1600" dirty="0" err="1">
                <a:solidFill>
                  <a:schemeClr val="tx1"/>
                </a:solidFill>
              </a:rPr>
              <a:t>FindAllEmailsOnPage</a:t>
            </a:r>
            <a:r>
              <a:rPr lang="en-US" sz="1600" dirty="0">
                <a:solidFill>
                  <a:schemeClr val="tx1"/>
                </a:solidFill>
              </a:rPr>
              <a:t> is </a:t>
            </a:r>
            <a:r>
              <a:rPr lang="en-US" sz="1600" dirty="0">
                <a:solidFill>
                  <a:schemeClr val="tx1"/>
                </a:solidFill>
                <a:hlinkClick r:id="rId4"/>
              </a:rPr>
              <a:t>here</a:t>
            </a:r>
            <a:r>
              <a:rPr lang="en-US" sz="1600" dirty="0">
                <a:solidFill>
                  <a:schemeClr val="tx1"/>
                </a:solidFill>
              </a:rPr>
              <a:t>, and is explained line-by-line </a:t>
            </a:r>
            <a:r>
              <a:rPr lang="en-US" sz="1600" dirty="0">
                <a:solidFill>
                  <a:schemeClr val="tx1"/>
                </a:solidFill>
                <a:hlinkClick r:id="rId5"/>
              </a:rPr>
              <a:t>here</a:t>
            </a:r>
            <a:r>
              <a:rPr lang="en-US" sz="1600" dirty="0">
                <a:solidFill>
                  <a:schemeClr val="tx1"/>
                </a:solidFill>
              </a:rPr>
              <a:t>.</a:t>
            </a:r>
          </a:p>
          <a:p>
            <a:pPr marL="0" indent="0">
              <a:buNone/>
            </a:pPr>
            <a:endParaRPr lang="en-US" sz="1600" dirty="0">
              <a:solidFill>
                <a:schemeClr val="tx1"/>
              </a:solidFill>
            </a:endParaRPr>
          </a:p>
          <a:p>
            <a:pPr marL="0" indent="0">
              <a:buNone/>
            </a:pPr>
            <a:r>
              <a:rPr lang="en-US" sz="1600" dirty="0">
                <a:solidFill>
                  <a:schemeClr val="tx1"/>
                </a:solidFill>
              </a:rPr>
              <a:t>Whatever JavaScript bookmarklet you create, the main steps are the same:</a:t>
            </a:r>
            <a:endParaRPr lang="en-US" sz="1600" dirty="0"/>
          </a:p>
        </p:txBody>
      </p:sp>
      <p:sp>
        <p:nvSpPr>
          <p:cNvPr id="5" name="Slide Number Placeholder 4"/>
          <p:cNvSpPr>
            <a:spLocks noGrp="1"/>
          </p:cNvSpPr>
          <p:nvPr>
            <p:ph type="sldNum" sz="quarter" idx="4"/>
          </p:nvPr>
        </p:nvSpPr>
        <p:spPr/>
        <p:txBody>
          <a:bodyPr/>
          <a:lstStyle/>
          <a:p>
            <a:fld id="{B76D5A60-14C5-4312-9CC4-61DE7CC59792}" type="slidenum">
              <a:rPr lang="en-US" smtClean="0"/>
              <a:pPr/>
              <a:t>6</a:t>
            </a:fld>
            <a:endParaRPr lang="en-US" dirty="0"/>
          </a:p>
        </p:txBody>
      </p:sp>
      <p:sp>
        <p:nvSpPr>
          <p:cNvPr id="8" name="Content Placeholder 2"/>
          <p:cNvSpPr txBox="1">
            <a:spLocks/>
          </p:cNvSpPr>
          <p:nvPr/>
        </p:nvSpPr>
        <p:spPr bwMode="auto">
          <a:xfrm>
            <a:off x="457200" y="3657601"/>
            <a:ext cx="4419600" cy="3124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600" kern="0" dirty="0"/>
              <a:t>1. create a </a:t>
            </a:r>
            <a:r>
              <a:rPr lang="en-US" sz="1600" kern="0" dirty="0" err="1"/>
              <a:t>javascript</a:t>
            </a:r>
            <a:r>
              <a:rPr lang="en-US" sz="1600" kern="0" dirty="0"/>
              <a:t> function to wrap around your code (ensures no conflict with same-name variables used on your target webpage):</a:t>
            </a:r>
          </a:p>
          <a:p>
            <a:pPr marL="0" indent="0">
              <a:buFontTx/>
              <a:buNone/>
            </a:pPr>
            <a:r>
              <a:rPr lang="en-US" sz="1600" kern="0" dirty="0" err="1"/>
              <a:t>javascript</a:t>
            </a:r>
            <a:r>
              <a:rPr lang="en-US" sz="1600" kern="0" dirty="0"/>
              <a:t>:(function(){</a:t>
            </a:r>
          </a:p>
          <a:p>
            <a:pPr marL="0" indent="0">
              <a:buFontTx/>
              <a:buNone/>
            </a:pPr>
            <a:r>
              <a:rPr lang="en-US" sz="1600" i="1" kern="0" dirty="0">
                <a:solidFill>
                  <a:srgbClr val="FFC000"/>
                </a:solidFill>
              </a:rPr>
              <a:t>code will go here –end code lines with a ;</a:t>
            </a:r>
          </a:p>
          <a:p>
            <a:pPr marL="0" indent="0">
              <a:buFontTx/>
              <a:buNone/>
            </a:pPr>
            <a:r>
              <a:rPr lang="en-US" sz="1600" kern="0" dirty="0"/>
              <a:t>)})()</a:t>
            </a:r>
          </a:p>
          <a:p>
            <a:pPr marL="0" indent="0">
              <a:buFontTx/>
              <a:buNone/>
            </a:pPr>
            <a:endParaRPr lang="en-US" sz="1600" kern="0" dirty="0"/>
          </a:p>
          <a:p>
            <a:pPr marL="0" indent="0">
              <a:buFontTx/>
              <a:buNone/>
            </a:pPr>
            <a:r>
              <a:rPr lang="en-US" sz="1600" kern="0" dirty="0"/>
              <a:t>2. start with declaring variables that you will use (you can add more later) – e.g.,</a:t>
            </a:r>
          </a:p>
          <a:p>
            <a:pPr marL="0" indent="0">
              <a:buFontTx/>
              <a:buNone/>
            </a:pPr>
            <a:r>
              <a:rPr lang="en-US" sz="1600" kern="0" dirty="0" err="1"/>
              <a:t>var</a:t>
            </a:r>
            <a:r>
              <a:rPr lang="en-US" sz="1600" kern="0" dirty="0"/>
              <a:t> </a:t>
            </a:r>
            <a:r>
              <a:rPr lang="en-US" sz="1600" kern="0" dirty="0" err="1"/>
              <a:t>loc</a:t>
            </a:r>
            <a:r>
              <a:rPr lang="en-US" sz="1600" kern="0" dirty="0"/>
              <a:t>, h, q, p;</a:t>
            </a:r>
          </a:p>
          <a:p>
            <a:pPr marL="0" indent="0">
              <a:buFontTx/>
              <a:buNone/>
            </a:pPr>
            <a:endParaRPr lang="en-US" sz="1600" kern="0" dirty="0"/>
          </a:p>
        </p:txBody>
      </p:sp>
      <p:sp>
        <p:nvSpPr>
          <p:cNvPr id="9" name="Content Placeholder 2"/>
          <p:cNvSpPr txBox="1">
            <a:spLocks/>
          </p:cNvSpPr>
          <p:nvPr/>
        </p:nvSpPr>
        <p:spPr bwMode="auto">
          <a:xfrm>
            <a:off x="4953000" y="3657600"/>
            <a:ext cx="4038600" cy="3124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kern="0" dirty="0"/>
              <a:t>3. If you know what you want a variable to be initially, you can do that here instead (e.g., </a:t>
            </a:r>
            <a:r>
              <a:rPr lang="en-US" sz="1600" kern="0" dirty="0" err="1">
                <a:solidFill>
                  <a:srgbClr val="FFC000"/>
                </a:solidFill>
              </a:rPr>
              <a:t>var</a:t>
            </a:r>
            <a:r>
              <a:rPr lang="en-US" sz="1600" kern="0" dirty="0">
                <a:solidFill>
                  <a:srgbClr val="FFC000"/>
                </a:solidFill>
              </a:rPr>
              <a:t> </a:t>
            </a:r>
            <a:r>
              <a:rPr lang="en-US" sz="1600" kern="0" dirty="0" err="1">
                <a:solidFill>
                  <a:srgbClr val="FFC000"/>
                </a:solidFill>
              </a:rPr>
              <a:t>loc</a:t>
            </a:r>
            <a:r>
              <a:rPr lang="en-US" sz="1600" kern="0" dirty="0">
                <a:solidFill>
                  <a:srgbClr val="FFC000"/>
                </a:solidFill>
              </a:rPr>
              <a:t> = </a:t>
            </a:r>
            <a:r>
              <a:rPr lang="en-US" sz="1600" kern="0" dirty="0" err="1">
                <a:solidFill>
                  <a:srgbClr val="FFC000"/>
                </a:solidFill>
              </a:rPr>
              <a:t>location.href</a:t>
            </a:r>
            <a:r>
              <a:rPr lang="en-US" sz="1600" kern="0" dirty="0">
                <a:solidFill>
                  <a:srgbClr val="FFC000"/>
                </a:solidFill>
              </a:rPr>
              <a:t>, h = ‘’, p = [];</a:t>
            </a:r>
            <a:r>
              <a:rPr lang="en-US" sz="1600" kern="0" dirty="0"/>
              <a:t> )</a:t>
            </a:r>
          </a:p>
          <a:p>
            <a:pPr marL="0" indent="0">
              <a:buNone/>
            </a:pPr>
            <a:r>
              <a:rPr lang="en-US" sz="1600" kern="0" dirty="0"/>
              <a:t>If you do things to variables later, omit the </a:t>
            </a:r>
            <a:r>
              <a:rPr lang="en-US" sz="1600" kern="0" dirty="0" err="1"/>
              <a:t>var</a:t>
            </a:r>
            <a:r>
              <a:rPr lang="en-US" sz="1600" kern="0" dirty="0"/>
              <a:t> part.</a:t>
            </a:r>
          </a:p>
          <a:p>
            <a:pPr marL="0" indent="0">
              <a:buNone/>
            </a:pPr>
            <a:r>
              <a:rPr lang="en-US" sz="1600" kern="0" dirty="0"/>
              <a:t>4. When your code is done, test it in the browser console.</a:t>
            </a:r>
          </a:p>
          <a:p>
            <a:pPr marL="0" indent="0">
              <a:buNone/>
            </a:pPr>
            <a:r>
              <a:rPr lang="en-US" sz="1600" kern="0" dirty="0"/>
              <a:t>5. Use a free tool like </a:t>
            </a:r>
            <a:r>
              <a:rPr lang="en-US" sz="1600" kern="0" dirty="0" err="1">
                <a:hlinkClick r:id="rId6"/>
              </a:rPr>
              <a:t>MrColes</a:t>
            </a:r>
            <a:r>
              <a:rPr lang="en-US" sz="1600" kern="0" dirty="0">
                <a:hlinkClick r:id="rId6"/>
              </a:rPr>
              <a:t> Bookmarklet Creator</a:t>
            </a:r>
            <a:r>
              <a:rPr lang="en-US" sz="1600" kern="0" dirty="0"/>
              <a:t> to condense it into a bookmarklet </a:t>
            </a:r>
          </a:p>
        </p:txBody>
      </p:sp>
    </p:spTree>
    <p:extLst>
      <p:ext uri="{BB962C8B-B14F-4D97-AF65-F5344CB8AC3E}">
        <p14:creationId xmlns:p14="http://schemas.microsoft.com/office/powerpoint/2010/main" val="149381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a:xfrm>
            <a:off x="457200" y="274637"/>
            <a:ext cx="8229600" cy="685800"/>
          </a:xfrm>
        </p:spPr>
        <p:txBody>
          <a:bodyPr/>
          <a:lstStyle/>
          <a:p>
            <a:pPr eaLnBrk="1" hangingPunct="1"/>
            <a:r>
              <a:rPr lang="en-US" dirty="0"/>
              <a:t>Where can you customize bookmarklets &amp; code JavaScript on your computer?</a:t>
            </a:r>
          </a:p>
        </p:txBody>
      </p:sp>
      <p:sp>
        <p:nvSpPr>
          <p:cNvPr id="16390" name="Rectangle 3"/>
          <p:cNvSpPr>
            <a:spLocks noGrp="1"/>
          </p:cNvSpPr>
          <p:nvPr>
            <p:ph idx="1"/>
          </p:nvPr>
        </p:nvSpPr>
        <p:spPr>
          <a:xfrm>
            <a:off x="457200" y="6019800"/>
            <a:ext cx="8382000" cy="533400"/>
          </a:xfrm>
        </p:spPr>
        <p:txBody>
          <a:bodyPr/>
          <a:lstStyle/>
          <a:p>
            <a:pPr>
              <a:lnSpc>
                <a:spcPct val="90000"/>
              </a:lnSpc>
            </a:pPr>
            <a:r>
              <a:rPr lang="en-US" sz="1800" dirty="0">
                <a:solidFill>
                  <a:schemeClr val="tx1"/>
                </a:solidFill>
              </a:rPr>
              <a:t>See comparisons of many </a:t>
            </a:r>
            <a:r>
              <a:rPr lang="en-US" sz="1800" dirty="0">
                <a:solidFill>
                  <a:schemeClr val="tx1"/>
                </a:solidFill>
                <a:hlinkClick r:id="rId4"/>
              </a:rPr>
              <a:t>editors</a:t>
            </a:r>
            <a:r>
              <a:rPr lang="en-US" sz="1800" dirty="0">
                <a:solidFill>
                  <a:schemeClr val="tx1"/>
                </a:solidFill>
              </a:rPr>
              <a:t> and </a:t>
            </a:r>
            <a:r>
              <a:rPr lang="en-US" sz="1800" dirty="0">
                <a:solidFill>
                  <a:schemeClr val="tx1"/>
                </a:solidFill>
                <a:hlinkClick r:id="rId5"/>
              </a:rPr>
              <a:t>IDEs</a:t>
            </a:r>
            <a:r>
              <a:rPr lang="en-US" sz="1800" dirty="0">
                <a:solidFill>
                  <a:schemeClr val="tx1"/>
                </a:solidFill>
              </a:rPr>
              <a:t> here.</a:t>
            </a:r>
            <a:endParaRPr lang="en-US" sz="1800" dirty="0"/>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70006603"/>
              </p:ext>
            </p:extLst>
          </p:nvPr>
        </p:nvGraphicFramePr>
        <p:xfrm>
          <a:off x="838200" y="2895600"/>
          <a:ext cx="7848601" cy="2936240"/>
        </p:xfrm>
        <a:graphic>
          <a:graphicData uri="http://schemas.openxmlformats.org/drawingml/2006/table">
            <a:tbl>
              <a:tblPr firstRow="1" bandRow="1">
                <a:tableStyleId>{93296810-A885-4BE3-A3E7-6D5BEEA58F35}</a:tableStyleId>
              </a:tblPr>
              <a:tblGrid>
                <a:gridCol w="2514600">
                  <a:extLst>
                    <a:ext uri="{9D8B030D-6E8A-4147-A177-3AD203B41FA5}">
                      <a16:colId xmlns:a16="http://schemas.microsoft.com/office/drawing/2014/main" val="20000"/>
                    </a:ext>
                  </a:extLst>
                </a:gridCol>
                <a:gridCol w="5334001">
                  <a:extLst>
                    <a:ext uri="{9D8B030D-6E8A-4147-A177-3AD203B41FA5}">
                      <a16:colId xmlns:a16="http://schemas.microsoft.com/office/drawing/2014/main" val="20001"/>
                    </a:ext>
                  </a:extLst>
                </a:gridCol>
              </a:tblGrid>
              <a:tr h="370840">
                <a:tc>
                  <a:txBody>
                    <a:bodyPr/>
                    <a:lstStyle/>
                    <a:p>
                      <a:r>
                        <a:rPr lang="en-US" dirty="0"/>
                        <a:t>Coding environment</a:t>
                      </a:r>
                    </a:p>
                  </a:txBody>
                  <a:tcPr/>
                </a:tc>
                <a:tc>
                  <a:txBody>
                    <a:bodyPr/>
                    <a:lstStyle/>
                    <a:p>
                      <a:r>
                        <a:rPr lang="en-US" dirty="0"/>
                        <a:t>Pros</a:t>
                      </a:r>
                      <a:r>
                        <a:rPr lang="en-US" baseline="0" dirty="0"/>
                        <a:t> &amp; Cons</a:t>
                      </a:r>
                      <a:endParaRPr lang="en-US" dirty="0"/>
                    </a:p>
                  </a:txBody>
                  <a:tcPr/>
                </a:tc>
                <a:extLst>
                  <a:ext uri="{0D108BD9-81ED-4DB2-BD59-A6C34878D82A}">
                    <a16:rowId xmlns:a16="http://schemas.microsoft.com/office/drawing/2014/main" val="10000"/>
                  </a:ext>
                </a:extLst>
              </a:tr>
              <a:tr h="370840">
                <a:tc>
                  <a:txBody>
                    <a:bodyPr/>
                    <a:lstStyle/>
                    <a:p>
                      <a:r>
                        <a:rPr lang="en-US" dirty="0" err="1">
                          <a:solidFill>
                            <a:sysClr val="windowText" lastClr="000000"/>
                          </a:solidFill>
                        </a:rPr>
                        <a:t>Wordpad</a:t>
                      </a:r>
                      <a:r>
                        <a:rPr lang="en-US" baseline="0" dirty="0">
                          <a:solidFill>
                            <a:sysClr val="windowText" lastClr="000000"/>
                          </a:solidFill>
                        </a:rPr>
                        <a:t> or Notepad</a:t>
                      </a:r>
                      <a:endParaRPr lang="en-US" dirty="0">
                        <a:solidFill>
                          <a:sysClr val="windowText" lastClr="000000"/>
                        </a:solidFill>
                      </a:endParaRPr>
                    </a:p>
                  </a:txBody>
                  <a:tcPr/>
                </a:tc>
                <a:tc>
                  <a:txBody>
                    <a:bodyPr/>
                    <a:lstStyle/>
                    <a:p>
                      <a:r>
                        <a:rPr lang="en-US" dirty="0">
                          <a:solidFill>
                            <a:sysClr val="windowText" lastClr="000000"/>
                          </a:solidFill>
                        </a:rPr>
                        <a:t>Simple and basic, nothing</a:t>
                      </a:r>
                      <a:r>
                        <a:rPr lang="en-US" baseline="0" dirty="0">
                          <a:solidFill>
                            <a:sysClr val="windowText" lastClr="000000"/>
                          </a:solidFill>
                        </a:rPr>
                        <a:t> to install</a:t>
                      </a:r>
                      <a:endParaRPr lang="en-US" dirty="0">
                        <a:solidFill>
                          <a:sysClr val="windowText" lastClr="000000"/>
                        </a:solidFill>
                      </a:endParaRPr>
                    </a:p>
                  </a:txBody>
                  <a:tcPr/>
                </a:tc>
                <a:extLst>
                  <a:ext uri="{0D108BD9-81ED-4DB2-BD59-A6C34878D82A}">
                    <a16:rowId xmlns:a16="http://schemas.microsoft.com/office/drawing/2014/main" val="10001"/>
                  </a:ext>
                </a:extLst>
              </a:tr>
              <a:tr h="370840">
                <a:tc>
                  <a:txBody>
                    <a:bodyPr/>
                    <a:lstStyle/>
                    <a:p>
                      <a:r>
                        <a:rPr lang="en-US" dirty="0">
                          <a:solidFill>
                            <a:sysClr val="windowText" lastClr="000000"/>
                          </a:solidFill>
                        </a:rPr>
                        <a:t>Your browser Console</a:t>
                      </a:r>
                    </a:p>
                  </a:txBody>
                  <a:tcPr/>
                </a:tc>
                <a:tc>
                  <a:txBody>
                    <a:bodyPr/>
                    <a:lstStyle/>
                    <a:p>
                      <a:r>
                        <a:rPr lang="en-US" baseline="0" dirty="0">
                          <a:solidFill>
                            <a:sysClr val="windowText" lastClr="000000"/>
                          </a:solidFill>
                        </a:rPr>
                        <a:t>Run directly on target webpage while watching webpage; nothing to install; s</a:t>
                      </a:r>
                      <a:r>
                        <a:rPr lang="en-US" dirty="0">
                          <a:solidFill>
                            <a:sysClr val="windowText" lastClr="000000"/>
                          </a:solidFill>
                        </a:rPr>
                        <a:t>ome</a:t>
                      </a:r>
                      <a:r>
                        <a:rPr lang="en-US" baseline="0" dirty="0">
                          <a:solidFill>
                            <a:sysClr val="windowText" lastClr="000000"/>
                          </a:solidFill>
                        </a:rPr>
                        <a:t> error support</a:t>
                      </a:r>
                      <a:endParaRPr lang="en-US" dirty="0">
                        <a:solidFill>
                          <a:sysClr val="windowText" lastClr="000000"/>
                        </a:solidFill>
                      </a:endParaRPr>
                    </a:p>
                  </a:txBody>
                  <a:tcPr/>
                </a:tc>
                <a:extLst>
                  <a:ext uri="{0D108BD9-81ED-4DB2-BD59-A6C34878D82A}">
                    <a16:rowId xmlns:a16="http://schemas.microsoft.com/office/drawing/2014/main" val="10002"/>
                  </a:ext>
                </a:extLst>
              </a:tr>
              <a:tr h="370840">
                <a:tc>
                  <a:txBody>
                    <a:bodyPr/>
                    <a:lstStyle/>
                    <a:p>
                      <a:r>
                        <a:rPr lang="en-US" dirty="0">
                          <a:solidFill>
                            <a:sysClr val="windowText" lastClr="000000"/>
                          </a:solidFill>
                        </a:rPr>
                        <a:t>Text Editor (e.g., </a:t>
                      </a:r>
                      <a:r>
                        <a:rPr lang="en-US" dirty="0">
                          <a:solidFill>
                            <a:srgbClr val="00B0F0"/>
                          </a:solidFill>
                          <a:hlinkClick r:id="rId6"/>
                        </a:rPr>
                        <a:t>Sublime Text 3</a:t>
                      </a:r>
                      <a:r>
                        <a:rPr lang="en-US" dirty="0">
                          <a:solidFill>
                            <a:sysClr val="windowText" lastClr="000000"/>
                          </a:solidFill>
                        </a:rPr>
                        <a:t>)</a:t>
                      </a:r>
                    </a:p>
                  </a:txBody>
                  <a:tcPr/>
                </a:tc>
                <a:tc>
                  <a:txBody>
                    <a:bodyPr/>
                    <a:lstStyle/>
                    <a:p>
                      <a:r>
                        <a:rPr lang="en-US" dirty="0">
                          <a:solidFill>
                            <a:sysClr val="windowText" lastClr="000000"/>
                          </a:solidFill>
                        </a:rPr>
                        <a:t>Free,</a:t>
                      </a:r>
                      <a:r>
                        <a:rPr lang="en-US" baseline="0" dirty="0">
                          <a:solidFill>
                            <a:sysClr val="windowText" lastClr="000000"/>
                          </a:solidFill>
                        </a:rPr>
                        <a:t> auto-highlights and indents once you save file with proper </a:t>
                      </a:r>
                      <a:r>
                        <a:rPr lang="en-US" baseline="0" dirty="0" err="1">
                          <a:solidFill>
                            <a:sysClr val="windowText" lastClr="000000"/>
                          </a:solidFill>
                        </a:rPr>
                        <a:t>filetype</a:t>
                      </a:r>
                      <a:r>
                        <a:rPr lang="en-US" baseline="0" dirty="0">
                          <a:solidFill>
                            <a:sysClr val="windowText" lastClr="000000"/>
                          </a:solidFill>
                        </a:rPr>
                        <a:t> (e.g., .</a:t>
                      </a:r>
                      <a:r>
                        <a:rPr lang="en-US" baseline="0" dirty="0" err="1">
                          <a:solidFill>
                            <a:sysClr val="windowText" lastClr="000000"/>
                          </a:solidFill>
                        </a:rPr>
                        <a:t>js</a:t>
                      </a:r>
                      <a:r>
                        <a:rPr lang="en-US" baseline="0" dirty="0">
                          <a:solidFill>
                            <a:sysClr val="windowText" lastClr="000000"/>
                          </a:solidFill>
                        </a:rPr>
                        <a:t> for JavaScript), integrates with GitHub, can run partial code blocks</a:t>
                      </a:r>
                      <a:endParaRPr lang="en-US" dirty="0">
                        <a:solidFill>
                          <a:sysClr val="windowText" lastClr="000000"/>
                        </a:solidFill>
                      </a:endParaRPr>
                    </a:p>
                  </a:txBody>
                  <a:tcPr/>
                </a:tc>
                <a:extLst>
                  <a:ext uri="{0D108BD9-81ED-4DB2-BD59-A6C34878D82A}">
                    <a16:rowId xmlns:a16="http://schemas.microsoft.com/office/drawing/2014/main" val="10003"/>
                  </a:ext>
                </a:extLst>
              </a:tr>
              <a:tr h="370840">
                <a:tc>
                  <a:txBody>
                    <a:bodyPr/>
                    <a:lstStyle/>
                    <a:p>
                      <a:r>
                        <a:rPr lang="en-US" dirty="0">
                          <a:solidFill>
                            <a:sysClr val="windowText" lastClr="000000"/>
                          </a:solidFill>
                        </a:rPr>
                        <a:t>Graphical IDEs (e.g., </a:t>
                      </a:r>
                      <a:r>
                        <a:rPr lang="en-US" dirty="0">
                          <a:solidFill>
                            <a:sysClr val="windowText" lastClr="000000"/>
                          </a:solidFill>
                          <a:hlinkClick r:id="rId7"/>
                        </a:rPr>
                        <a:t>Atom</a:t>
                      </a:r>
                      <a:r>
                        <a:rPr lang="en-US" dirty="0">
                          <a:solidFill>
                            <a:sysClr val="windowText" lastClr="000000"/>
                          </a:solidFill>
                        </a:rPr>
                        <a:t>)</a:t>
                      </a:r>
                    </a:p>
                  </a:txBody>
                  <a:tcPr/>
                </a:tc>
                <a:tc>
                  <a:txBody>
                    <a:bodyPr/>
                    <a:lstStyle/>
                    <a:p>
                      <a:r>
                        <a:rPr lang="en-US" dirty="0">
                          <a:solidFill>
                            <a:sysClr val="windowText" lastClr="000000"/>
                          </a:solidFill>
                        </a:rPr>
                        <a:t>More bells</a:t>
                      </a:r>
                      <a:r>
                        <a:rPr lang="en-US" baseline="0" dirty="0">
                          <a:solidFill>
                            <a:sysClr val="windowText" lastClr="000000"/>
                          </a:solidFill>
                        </a:rPr>
                        <a:t> and whistles (e.g., drag and drop code blocks and see results)</a:t>
                      </a:r>
                      <a:endParaRPr lang="en-US" dirty="0">
                        <a:solidFill>
                          <a:sysClr val="windowText" lastClr="000000"/>
                        </a:solidFill>
                      </a:endParaRPr>
                    </a:p>
                  </a:txBody>
                  <a:tcPr/>
                </a:tc>
                <a:extLst>
                  <a:ext uri="{0D108BD9-81ED-4DB2-BD59-A6C34878D82A}">
                    <a16:rowId xmlns:a16="http://schemas.microsoft.com/office/drawing/2014/main" val="10004"/>
                  </a:ext>
                </a:extLst>
              </a:tr>
            </a:tbl>
          </a:graphicData>
        </a:graphic>
      </p:graphicFrame>
      <p:sp>
        <p:nvSpPr>
          <p:cNvPr id="8" name="Rectangle 3"/>
          <p:cNvSpPr txBox="1">
            <a:spLocks/>
          </p:cNvSpPr>
          <p:nvPr/>
        </p:nvSpPr>
        <p:spPr bwMode="auto">
          <a:xfrm>
            <a:off x="457200" y="1447800"/>
            <a:ext cx="8382000" cy="1696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en-US" sz="1800" kern="0" dirty="0">
                <a:solidFill>
                  <a:schemeClr val="tx1"/>
                </a:solidFill>
              </a:rPr>
              <a:t>To edit any code or scripts, from simple one-liners to very complex ones, you need a </a:t>
            </a:r>
            <a:r>
              <a:rPr lang="en-US" sz="1800" kern="0" dirty="0">
                <a:solidFill>
                  <a:schemeClr val="tx1"/>
                </a:solidFill>
                <a:hlinkClick r:id="rId8"/>
              </a:rPr>
              <a:t>source code editor</a:t>
            </a:r>
            <a:r>
              <a:rPr lang="en-US" sz="1800" kern="0" dirty="0">
                <a:solidFill>
                  <a:schemeClr val="tx1"/>
                </a:solidFill>
              </a:rPr>
              <a:t>, ranging from text editors to graphical IDEs.</a:t>
            </a:r>
          </a:p>
          <a:p>
            <a:pPr>
              <a:lnSpc>
                <a:spcPct val="90000"/>
              </a:lnSpc>
            </a:pPr>
            <a:r>
              <a:rPr lang="en-US" sz="1800" kern="0" dirty="0">
                <a:solidFill>
                  <a:schemeClr val="tx1"/>
                </a:solidFill>
              </a:rPr>
              <a:t>Perfectly good ones are free, but make sure they support all languages you plan to code in (e.g., </a:t>
            </a:r>
            <a:r>
              <a:rPr lang="en-US" sz="1800" kern="0" dirty="0" err="1">
                <a:solidFill>
                  <a:schemeClr val="tx1"/>
                </a:solidFill>
                <a:hlinkClick r:id="rId9"/>
              </a:rPr>
              <a:t>PyCharm</a:t>
            </a:r>
            <a:r>
              <a:rPr lang="en-US" sz="1800" kern="0" dirty="0">
                <a:solidFill>
                  <a:schemeClr val="tx1"/>
                </a:solidFill>
              </a:rPr>
              <a:t> is just for Python).</a:t>
            </a:r>
            <a:endParaRPr lang="en-US" sz="1800" kern="0" dirty="0"/>
          </a:p>
        </p:txBody>
      </p:sp>
    </p:spTree>
    <p:custDataLst>
      <p:tags r:id="rId1"/>
    </p:custDataLst>
    <p:extLst>
      <p:ext uri="{BB962C8B-B14F-4D97-AF65-F5344CB8AC3E}">
        <p14:creationId xmlns:p14="http://schemas.microsoft.com/office/powerpoint/2010/main" val="149050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p:nvPr>
        </p:nvSpPr>
        <p:spPr>
          <a:xfrm>
            <a:off x="457200" y="122237"/>
            <a:ext cx="8229600" cy="685800"/>
          </a:xfrm>
        </p:spPr>
        <p:txBody>
          <a:bodyPr/>
          <a:lstStyle/>
          <a:p>
            <a:pPr eaLnBrk="1" hangingPunct="1"/>
            <a:r>
              <a:rPr lang="en-US" dirty="0"/>
              <a:t>Coding in the browser console</a:t>
            </a:r>
          </a:p>
        </p:txBody>
      </p:sp>
      <p:sp>
        <p:nvSpPr>
          <p:cNvPr id="16390" name="Rectangle 3"/>
          <p:cNvSpPr>
            <a:spLocks noGrp="1"/>
          </p:cNvSpPr>
          <p:nvPr>
            <p:ph idx="1"/>
          </p:nvPr>
        </p:nvSpPr>
        <p:spPr>
          <a:xfrm>
            <a:off x="457200" y="1112837"/>
            <a:ext cx="8382000" cy="4906963"/>
          </a:xfrm>
        </p:spPr>
        <p:txBody>
          <a:bodyPr/>
          <a:lstStyle/>
          <a:p>
            <a:pPr>
              <a:lnSpc>
                <a:spcPct val="90000"/>
              </a:lnSpc>
            </a:pPr>
            <a:r>
              <a:rPr lang="en-US" sz="2000" dirty="0"/>
              <a:t>Right click anywhere in your browser and select Inspect (or Inspect Element), then click Console tab (shortcut is Ctrl + Shift + </a:t>
            </a:r>
            <a:r>
              <a:rPr lang="en-US" sz="2000" dirty="0" err="1"/>
              <a:t>i</a:t>
            </a:r>
            <a:r>
              <a:rPr lang="en-US" sz="2000" dirty="0"/>
              <a:t>)</a:t>
            </a:r>
          </a:p>
          <a:p>
            <a:pPr>
              <a:lnSpc>
                <a:spcPct val="90000"/>
              </a:lnSpc>
            </a:pPr>
            <a:r>
              <a:rPr lang="en-US" sz="2000" dirty="0"/>
              <a:t>Type or copy/paste one or more lines at a time. When you hit Enter key, the snippet of code since your last Enter will be invoked, but will be able to take advantage of previously-entered code (e.g., values of pre-existing variables remain)</a:t>
            </a:r>
          </a:p>
          <a:p>
            <a:pPr>
              <a:lnSpc>
                <a:spcPct val="90000"/>
              </a:lnSpc>
            </a:pPr>
            <a:r>
              <a:rPr lang="en-US" sz="2000" dirty="0"/>
              <a:t>If you run out of space, press </a:t>
            </a:r>
            <a:r>
              <a:rPr lang="en-US" sz="2000" dirty="0" err="1"/>
              <a:t>Ctrl+L</a:t>
            </a:r>
            <a:r>
              <a:rPr lang="en-US" sz="2000" dirty="0"/>
              <a:t> to clear console (or click circle icon with diagonal line through it)</a:t>
            </a:r>
          </a:p>
          <a:p>
            <a:pPr>
              <a:lnSpc>
                <a:spcPct val="90000"/>
              </a:lnSpc>
            </a:pPr>
            <a:r>
              <a:rPr lang="en-US" sz="2000" dirty="0">
                <a:hlinkClick r:id="rId4"/>
              </a:rPr>
              <a:t>Getting started with the console</a:t>
            </a:r>
            <a:r>
              <a:rPr lang="en-US" sz="2000" dirty="0"/>
              <a:t> (Chrome developer tools section)</a:t>
            </a:r>
          </a:p>
          <a:p>
            <a:pPr>
              <a:lnSpc>
                <a:spcPct val="90000"/>
              </a:lnSpc>
            </a:pPr>
            <a:endParaRPr lang="en-US" sz="2000" dirty="0"/>
          </a:p>
          <a:p>
            <a:pPr marL="0" indent="0">
              <a:lnSpc>
                <a:spcPct val="90000"/>
              </a:lnSpc>
              <a:buNone/>
            </a:pPr>
            <a:r>
              <a:rPr lang="en-US" sz="2000" dirty="0"/>
              <a:t>If your code works well, you’ll want to save it as a .</a:t>
            </a:r>
            <a:r>
              <a:rPr lang="en-US" sz="2000" dirty="0" err="1"/>
              <a:t>js</a:t>
            </a:r>
            <a:r>
              <a:rPr lang="en-US" sz="2000" dirty="0"/>
              <a:t> file to make it easy to create variations later (e.g., use </a:t>
            </a:r>
            <a:r>
              <a:rPr lang="en-US" sz="2000" dirty="0">
                <a:hlinkClick r:id="rId5"/>
              </a:rPr>
              <a:t>Sublime Text 4</a:t>
            </a:r>
            <a:r>
              <a:rPr lang="en-US" sz="2000" dirty="0"/>
              <a:t>) and/or as a bookmarklet in your browser (for running it easily).</a:t>
            </a:r>
          </a:p>
          <a:p>
            <a:pPr marL="0" indent="0">
              <a:lnSpc>
                <a:spcPct val="90000"/>
              </a:lnSpc>
              <a:buNone/>
            </a:pPr>
            <a:endParaRPr lang="en-US" sz="2000" dirty="0"/>
          </a:p>
          <a:p>
            <a:pPr marL="0" indent="0">
              <a:lnSpc>
                <a:spcPct val="90000"/>
              </a:lnSpc>
              <a:buNone/>
            </a:pPr>
            <a:r>
              <a:rPr lang="en-US" sz="2000" dirty="0"/>
              <a:t>To share 1 or a set of bookmarklets with others (ideal if they just want to run and not code them), use a free tool like </a:t>
            </a:r>
            <a:r>
              <a:rPr lang="en-US" sz="2000" dirty="0">
                <a:hlinkClick r:id="rId6"/>
              </a:rPr>
              <a:t>Bookmarklet Combiner</a:t>
            </a:r>
            <a:r>
              <a:rPr lang="en-US" sz="2000" dirty="0"/>
              <a:t> </a:t>
            </a:r>
          </a:p>
        </p:txBody>
      </p:sp>
      <p:sp>
        <p:nvSpPr>
          <p:cNvPr id="6" name="Slide Number Placeholder 5"/>
          <p:cNvSpPr>
            <a:spLocks noGrp="1"/>
          </p:cNvSpPr>
          <p:nvPr>
            <p:ph type="sldNum" sz="quarter" idx="4"/>
          </p:nvPr>
        </p:nvSpPr>
        <p:spPr>
          <a:prstGeom prst="rect">
            <a:avLst/>
          </a:prstGeom>
        </p:spPr>
        <p:txBody>
          <a:bodyPr/>
          <a:lstStyle/>
          <a:p>
            <a:pPr>
              <a:defRPr/>
            </a:pPr>
            <a:fld id="{2088C90A-9272-48CA-8C17-EC6242AFD44F}" type="slidenum">
              <a:rPr lang="en-US"/>
              <a:pPr>
                <a:defRPr/>
              </a:pPr>
              <a:t>8</a:t>
            </a:fld>
            <a:endParaRPr lang="en-US"/>
          </a:p>
        </p:txBody>
      </p:sp>
    </p:spTree>
    <p:custDataLst>
      <p:tags r:id="rId1"/>
    </p:custDataLst>
    <p:extLst>
      <p:ext uri="{BB962C8B-B14F-4D97-AF65-F5344CB8AC3E}">
        <p14:creationId xmlns:p14="http://schemas.microsoft.com/office/powerpoint/2010/main" val="412440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p:cNvSpPr>
          <p:nvPr>
            <p:ph type="title"/>
          </p:nvPr>
        </p:nvSpPr>
        <p:spPr>
          <a:xfrm>
            <a:off x="381000" y="228600"/>
            <a:ext cx="8763000" cy="685800"/>
          </a:xfrm>
        </p:spPr>
        <p:txBody>
          <a:bodyPr/>
          <a:lstStyle/>
          <a:p>
            <a:pPr eaLnBrk="1" hangingPunct="1"/>
            <a:r>
              <a:rPr lang="en-US" sz="3200" dirty="0"/>
              <a:t>Convert your favorite search into a bookmarklet</a:t>
            </a:r>
          </a:p>
        </p:txBody>
      </p:sp>
      <p:sp>
        <p:nvSpPr>
          <p:cNvPr id="12294" name="Rectangle 3"/>
          <p:cNvSpPr>
            <a:spLocks noGrp="1"/>
          </p:cNvSpPr>
          <p:nvPr>
            <p:ph idx="1"/>
          </p:nvPr>
        </p:nvSpPr>
        <p:spPr>
          <a:xfrm>
            <a:off x="457200" y="1219200"/>
            <a:ext cx="8382000" cy="4906963"/>
          </a:xfrm>
        </p:spPr>
        <p:txBody>
          <a:bodyPr/>
          <a:lstStyle/>
          <a:p>
            <a:pPr marL="0" indent="0" eaLnBrk="1" hangingPunct="1">
              <a:buNone/>
            </a:pPr>
            <a:r>
              <a:rPr lang="en-US" sz="2000" dirty="0"/>
              <a:t>You know how to find CVs, but these are great to find people, too:</a:t>
            </a:r>
          </a:p>
          <a:p>
            <a:r>
              <a:rPr lang="en-US" sz="2000" dirty="0"/>
              <a:t>bio, profile, about, us, our, team, staff, people, alumni, roster, list, directory, members, attendees, board, speakers, panel, agenda, officers, minutes</a:t>
            </a:r>
          </a:p>
          <a:p>
            <a:r>
              <a:rPr lang="en-US" sz="2000" dirty="0"/>
              <a:t>Let’s say you wanted to find hospital staff. Similar to a refinement on a Google custom search engine, the bookmarklet can include all this: (</a:t>
            </a:r>
            <a:r>
              <a:rPr lang="en-US" sz="2000" dirty="0" err="1"/>
              <a:t>intitle:alumni</a:t>
            </a:r>
            <a:r>
              <a:rPr lang="en-US" sz="2000" dirty="0"/>
              <a:t> OR </a:t>
            </a:r>
            <a:r>
              <a:rPr lang="en-US" sz="2000" dirty="0" err="1"/>
              <a:t>intitle:people</a:t>
            </a:r>
            <a:r>
              <a:rPr lang="en-US" sz="2000" dirty="0"/>
              <a:t> OR </a:t>
            </a:r>
            <a:r>
              <a:rPr lang="en-US" sz="2000" dirty="0" err="1"/>
              <a:t>intitle:staff</a:t>
            </a:r>
            <a:r>
              <a:rPr lang="en-US" sz="2000" dirty="0"/>
              <a:t> OR </a:t>
            </a:r>
            <a:r>
              <a:rPr lang="en-US" sz="2000" dirty="0" err="1"/>
              <a:t>intitle:about</a:t>
            </a:r>
            <a:r>
              <a:rPr lang="en-US" sz="2000" dirty="0"/>
              <a:t> OR </a:t>
            </a:r>
            <a:r>
              <a:rPr lang="en-US" sz="2000" dirty="0" err="1"/>
              <a:t>intitle:bio</a:t>
            </a:r>
            <a:r>
              <a:rPr lang="en-US" sz="2000" dirty="0"/>
              <a:t> OR </a:t>
            </a:r>
            <a:r>
              <a:rPr lang="en-US" sz="2000" dirty="0" err="1"/>
              <a:t>intitle:profile</a:t>
            </a:r>
            <a:r>
              <a:rPr lang="en-US" sz="2000" dirty="0"/>
              <a:t> OR </a:t>
            </a:r>
            <a:r>
              <a:rPr lang="en-US" sz="2000" dirty="0" err="1"/>
              <a:t>intitle:team</a:t>
            </a:r>
            <a:r>
              <a:rPr lang="en-US" sz="2000" dirty="0"/>
              <a:t> OR </a:t>
            </a:r>
            <a:r>
              <a:rPr lang="en-US" sz="2000" dirty="0" err="1"/>
              <a:t>intitle:our</a:t>
            </a:r>
            <a:r>
              <a:rPr lang="en-US" sz="2000" dirty="0"/>
              <a:t> OR </a:t>
            </a:r>
            <a:r>
              <a:rPr lang="en-US" sz="2000" dirty="0" err="1"/>
              <a:t>inurl:about</a:t>
            </a:r>
            <a:r>
              <a:rPr lang="en-US" sz="2000" dirty="0"/>
              <a:t> OR </a:t>
            </a:r>
            <a:r>
              <a:rPr lang="en-US" sz="2000" dirty="0" err="1"/>
              <a:t>inurl:bio</a:t>
            </a:r>
            <a:r>
              <a:rPr lang="en-US" sz="2000" dirty="0"/>
              <a:t> OR </a:t>
            </a:r>
            <a:r>
              <a:rPr lang="en-US" sz="2000" dirty="0" err="1"/>
              <a:t>inurl:profile</a:t>
            </a:r>
            <a:r>
              <a:rPr lang="en-US" sz="2000" dirty="0"/>
              <a:t> OR </a:t>
            </a:r>
            <a:r>
              <a:rPr lang="en-US" sz="2000" dirty="0" err="1"/>
              <a:t>inurl:our</a:t>
            </a:r>
            <a:r>
              <a:rPr lang="en-US" sz="2000" dirty="0"/>
              <a:t> OR </a:t>
            </a:r>
            <a:r>
              <a:rPr lang="en-US" sz="2000" dirty="0" err="1"/>
              <a:t>inurl:team</a:t>
            </a:r>
            <a:r>
              <a:rPr lang="en-US" sz="2000" dirty="0"/>
              <a:t> OR </a:t>
            </a:r>
            <a:r>
              <a:rPr lang="en-US" sz="2000" dirty="0" err="1"/>
              <a:t>inurl:alumni</a:t>
            </a:r>
            <a:r>
              <a:rPr lang="en-US" sz="2000" dirty="0"/>
              <a:t> OR </a:t>
            </a:r>
            <a:r>
              <a:rPr lang="en-US" sz="2000" dirty="0" err="1"/>
              <a:t>inurl:people</a:t>
            </a:r>
            <a:r>
              <a:rPr lang="en-US" sz="2000" dirty="0"/>
              <a:t> OR </a:t>
            </a:r>
            <a:r>
              <a:rPr lang="en-US" sz="2000" dirty="0" err="1"/>
              <a:t>inurl:staff</a:t>
            </a:r>
            <a:r>
              <a:rPr lang="en-US" sz="2000" dirty="0"/>
              <a:t>) -</a:t>
            </a:r>
            <a:r>
              <a:rPr lang="en-US" sz="2000" dirty="0" err="1"/>
              <a:t>site:linkedin.com</a:t>
            </a:r>
            <a:r>
              <a:rPr lang="en-US" sz="2000" dirty="0"/>
              <a:t> -</a:t>
            </a:r>
            <a:r>
              <a:rPr lang="en-US" sz="2000" dirty="0" err="1"/>
              <a:t>intitle:vacancies</a:t>
            </a:r>
            <a:r>
              <a:rPr lang="en-US" sz="2000" dirty="0"/>
              <a:t> -</a:t>
            </a:r>
            <a:r>
              <a:rPr lang="en-US" sz="2000" dirty="0" err="1"/>
              <a:t>intitle:jobs</a:t>
            </a:r>
            <a:endParaRPr lang="en-US" sz="2000" dirty="0"/>
          </a:p>
          <a:p>
            <a:r>
              <a:rPr lang="en-US" sz="2000" dirty="0"/>
              <a:t>Then you want it to prompt you to enter a location and/or job title like ("county cork" OR "county </a:t>
            </a:r>
            <a:r>
              <a:rPr lang="en-US" sz="2000" dirty="0" err="1"/>
              <a:t>galway</a:t>
            </a:r>
            <a:r>
              <a:rPr lang="en-US" sz="2000" dirty="0"/>
              <a:t>") neurologist oncologist</a:t>
            </a:r>
          </a:p>
        </p:txBody>
      </p:sp>
      <p:sp>
        <p:nvSpPr>
          <p:cNvPr id="6" name="Slide Number Placeholder 5"/>
          <p:cNvSpPr>
            <a:spLocks noGrp="1"/>
          </p:cNvSpPr>
          <p:nvPr>
            <p:ph type="sldNum" sz="quarter" idx="4"/>
          </p:nvPr>
        </p:nvSpPr>
        <p:spPr>
          <a:prstGeom prst="rect">
            <a:avLst/>
          </a:prstGeom>
        </p:spPr>
        <p:txBody>
          <a:bodyPr/>
          <a:lstStyle/>
          <a:p>
            <a:pPr>
              <a:defRPr/>
            </a:pPr>
            <a:fld id="{37F459FB-2A25-43F8-95BC-27C1211B9C2F}" type="slidenum">
              <a:rPr lang="en-US"/>
              <a:pPr>
                <a:defRPr/>
              </a:pPr>
              <a:t>9</a:t>
            </a:fld>
            <a:endParaRPr lang="en-US"/>
          </a:p>
        </p:txBody>
      </p:sp>
    </p:spTree>
    <p:custDataLst>
      <p:tags r:id="rId1"/>
    </p:custDataLst>
    <p:extLst>
      <p:ext uri="{BB962C8B-B14F-4D97-AF65-F5344CB8AC3E}">
        <p14:creationId xmlns:p14="http://schemas.microsoft.com/office/powerpoint/2010/main" val="210366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CES Educational Webinar Series">
  <a:themeElements>
    <a:clrScheme name="">
      <a:dk1>
        <a:srgbClr val="FFFFFF"/>
      </a:dk1>
      <a:lt1>
        <a:srgbClr val="FFFFFF"/>
      </a:lt1>
      <a:dk2>
        <a:srgbClr val="FFCC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CC00"/>
      </a:hlink>
      <a:folHlink>
        <a:srgbClr val="FF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FF33"/>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ACES Educational Webinar Series</Template>
  <TotalTime>16373</TotalTime>
  <Words>6746</Words>
  <Application>Microsoft Office PowerPoint</Application>
  <PresentationFormat>On-screen Show (4:3)</PresentationFormat>
  <Paragraphs>410</Paragraphs>
  <Slides>34</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ACES Educational Webinar Series</vt:lpstr>
      <vt:lpstr>PowerPoint Presentation</vt:lpstr>
      <vt:lpstr>Who Is Glenn Gutmacher?</vt:lpstr>
      <vt:lpstr>VBA (in Excel)</vt:lpstr>
      <vt:lpstr>What are bookmarklets, anyway?</vt:lpstr>
      <vt:lpstr>Bookmarklets vs. Extensions</vt:lpstr>
      <vt:lpstr>Example: Find All Emails on Page</vt:lpstr>
      <vt:lpstr>Where can you customize bookmarklets &amp; code JavaScript on your computer?</vt:lpstr>
      <vt:lpstr>Coding in the browser console</vt:lpstr>
      <vt:lpstr>Convert your favorite search into a bookmarklet</vt:lpstr>
      <vt:lpstr>Convert your favorite search into a bookmarklet</vt:lpstr>
      <vt:lpstr>Convert your favorite search (cont.)</vt:lpstr>
      <vt:lpstr>Convert your favorite search (cont.)</vt:lpstr>
      <vt:lpstr>Where do you want your output to go?</vt:lpstr>
      <vt:lpstr>Example: Editor and Counter popup</vt:lpstr>
      <vt:lpstr>Editor and Counter popup (cont.)</vt:lpstr>
      <vt:lpstr>Editor popup (cont.)</vt:lpstr>
      <vt:lpstr>How deep would you like to go?</vt:lpstr>
      <vt:lpstr>Custom sets of bookmarklets from Bookmarklet Combiner</vt:lpstr>
      <vt:lpstr>PowerPoint Presentation</vt:lpstr>
      <vt:lpstr>Simple common problems you can avoid</vt:lpstr>
      <vt:lpstr>Scraper software is good</vt:lpstr>
      <vt:lpstr>When is it not worth creating your own?</vt:lpstr>
      <vt:lpstr>More complex script: Winmo results</vt:lpstr>
      <vt:lpstr>Before we go to Q&amp;A and share some final bonuses, enjoy this (switch to PPT slideshow mode &amp; turn on your computer audio):</vt:lpstr>
      <vt:lpstr>Before Q&amp;A + bonuses, enjoy this (world premiere was at SOSU 2020)</vt:lpstr>
      <vt:lpstr>Questions?  (Appendix follows with how-to-learn coding resources &amp; more)</vt:lpstr>
      <vt:lpstr>Basic useful example bookmarklets</vt:lpstr>
      <vt:lpstr>Basic useful example bookmarklets</vt:lpstr>
      <vt:lpstr>Basic useful example bookmarklets (cont.)</vt:lpstr>
      <vt:lpstr>More complex example bookmarklets (copy/paste as is to use)</vt:lpstr>
      <vt:lpstr>2-value prompt search example 1</vt:lpstr>
      <vt:lpstr>Bookmarklet &amp; other coding resources</vt:lpstr>
      <vt:lpstr>If you want to take it further…</vt:lpstr>
      <vt:lpstr>Bonus (breaking my free rule slightly)</vt:lpstr>
    </vt:vector>
  </TitlesOfParts>
  <Company>Arbita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 Maximizing Sourcing, Networking and Branding Effectiveness</dc:title>
  <dc:creator>Glenn Gutmacher</dc:creator>
  <cp:lastModifiedBy>Glenn Gutmacher</cp:lastModifiedBy>
  <cp:revision>301</cp:revision>
  <dcterms:created xsi:type="dcterms:W3CDTF">2009-09-21T16:08:22Z</dcterms:created>
  <dcterms:modified xsi:type="dcterms:W3CDTF">2022-05-16T00:09:15Z</dcterms:modified>
</cp:coreProperties>
</file>