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6" r:id="rId2"/>
    <p:sldId id="271" r:id="rId3"/>
    <p:sldId id="272" r:id="rId4"/>
    <p:sldId id="278" r:id="rId5"/>
    <p:sldId id="280" r:id="rId6"/>
    <p:sldId id="274" r:id="rId7"/>
    <p:sldId id="260" r:id="rId8"/>
    <p:sldId id="277" r:id="rId9"/>
    <p:sldId id="275" r:id="rId10"/>
    <p:sldId id="269" r:id="rId11"/>
    <p:sldId id="265" r:id="rId12"/>
    <p:sldId id="266" r:id="rId13"/>
    <p:sldId id="281" r:id="rId14"/>
    <p:sldId id="279" r:id="rId15"/>
    <p:sldId id="284" r:id="rId16"/>
    <p:sldId id="28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92998" autoAdjust="0"/>
  </p:normalViewPr>
  <p:slideViewPr>
    <p:cSldViewPr snapToGrid="0">
      <p:cViewPr varScale="1">
        <p:scale>
          <a:sx n="55" d="100"/>
          <a:sy n="55" d="100"/>
        </p:scale>
        <p:origin x="664" y="36"/>
      </p:cViewPr>
      <p:guideLst/>
    </p:cSldViewPr>
  </p:slideViewPr>
  <p:notesTextViewPr>
    <p:cViewPr>
      <p:scale>
        <a:sx n="1" d="1"/>
        <a:sy n="1" d="1"/>
      </p:scale>
      <p:origin x="0" y="0"/>
    </p:cViewPr>
  </p:notesTextViewPr>
  <p:sorterViewPr>
    <p:cViewPr>
      <p:scale>
        <a:sx n="100" d="100"/>
        <a:sy n="100" d="100"/>
      </p:scale>
      <p:origin x="0" y="-760"/>
    </p:cViewPr>
  </p:sorterViewPr>
  <p:notesViewPr>
    <p:cSldViewPr snapToGrid="0">
      <p:cViewPr varScale="1">
        <p:scale>
          <a:sx n="45" d="100"/>
          <a:sy n="45" d="100"/>
        </p:scale>
        <p:origin x="2600"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73628F-74EB-47F4-9061-DF50D5C4D6A6}" type="datetimeFigureOut">
              <a:rPr lang="en-US" smtClean="0"/>
              <a:t>6/2/2021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C5A8B2-8FCB-4CDC-B4EC-31DAE8A51E5C}" type="slidenum">
              <a:rPr lang="en-US" smtClean="0"/>
              <a:t>‹#›</a:t>
            </a:fld>
            <a:endParaRPr lang="en-US" dirty="0"/>
          </a:p>
        </p:txBody>
      </p:sp>
    </p:spTree>
    <p:extLst>
      <p:ext uri="{BB962C8B-B14F-4D97-AF65-F5344CB8AC3E}">
        <p14:creationId xmlns:p14="http://schemas.microsoft.com/office/powerpoint/2010/main" val="2820963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www.pewresearch.org/internet/2021/04/07/social-media-use-in-2021/" TargetMode="External"/><Relationship Id="rId3" Type="http://schemas.openxmlformats.org/officeDocument/2006/relationships/hyperlink" Target="https://sproutsocial.com/insights/social-recruiting-guide/" TargetMode="External"/><Relationship Id="rId7" Type="http://schemas.openxmlformats.org/officeDocument/2006/relationships/hyperlink" Target="https://blog.hootsuite.com/social-media-demographics/"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omnicoreagency.com/social-media-statistics/" TargetMode="External"/><Relationship Id="rId5" Type="http://schemas.openxmlformats.org/officeDocument/2006/relationships/hyperlink" Target="https://khoros.com/resources/social-media-demographics-guide" TargetMode="External"/><Relationship Id="rId4" Type="http://schemas.openxmlformats.org/officeDocument/2006/relationships/hyperlink" Target="https://www.smartinsights.com/social-media-marketing/social-media-strategy/new-global-social-media-research/"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channel/UCUApm5FZ_Z523Tr45rWZxog"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blog.hootsuite.com/youtube-stats-marketers/" TargetMode="External"/><Relationship Id="rId4" Type="http://schemas.openxmlformats.org/officeDocument/2006/relationships/hyperlink" Target="https://anchor.fm/tssr"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instagram.com/theinternguy/?hl=en" TargetMode="External"/><Relationship Id="rId7" Type="http://schemas.openxmlformats.org/officeDocument/2006/relationships/hyperlink" Target="https://www.flexjobs.com/blog/post/using-instagram-for-job-searching-v2/"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beamery.com/resources/blogs/recruiting-on-instagram-the-ultimate-playbook" TargetMode="External"/><Relationship Id="rId5" Type="http://schemas.openxmlformats.org/officeDocument/2006/relationships/hyperlink" Target="https://theundercoverrecruiter.com/how-to-recruit-using-instagram-in-5-simple-steps/" TargetMode="External"/><Relationship Id="rId4" Type="http://schemas.openxmlformats.org/officeDocument/2006/relationships/hyperlink" Target="https://blog.hootsuite.com/instagram-statistic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usinessofapps.com/data/spotify-statistics/#5"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tiktok.com/@careerconfidant" TargetMode="External"/><Relationship Id="rId7" Type="http://schemas.openxmlformats.org/officeDocument/2006/relationships/hyperlink" Target="https://www.washingtonpost.com/business/2021/03/26/tiktok-career-advice-job-interview-tips/"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narcity.com/how-to-get-a-job-on-tiktok-instagram-was-revealed-by-recruiter#toggle-gdpr" TargetMode="External"/><Relationship Id="rId5" Type="http://schemas.openxmlformats.org/officeDocument/2006/relationships/hyperlink" Target="https://www.tiktok.com/@emily.the.recruiter?lang=en" TargetMode="External"/><Relationship Id="rId4" Type="http://schemas.openxmlformats.org/officeDocument/2006/relationships/hyperlink" Target="https://www.tiktok.com/@internguy"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lubhouse.com/@careerconfidant"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onezero.medium.com/clubhouse-is-the-anti-twitter-c50ff7acca1a" TargetMode="External"/><Relationship Id="rId5" Type="http://schemas.openxmlformats.org/officeDocument/2006/relationships/hyperlink" Target="https://www.nytimes.com/2021/02/20/at-home/clubhouse-app-explainer.html" TargetMode="External"/><Relationship Id="rId4" Type="http://schemas.openxmlformats.org/officeDocument/2006/relationships/hyperlink" Target="https://www.clubhouse.com/"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https://sproutsocial.com/insights/social-recruiting-guide/</a:t>
            </a:r>
            <a:endParaRPr lang="en-US" dirty="0" smtClean="0"/>
          </a:p>
          <a:p>
            <a:endParaRPr lang="en-US" dirty="0"/>
          </a:p>
          <a:p>
            <a:r>
              <a:rPr lang="en-US" dirty="0" smtClean="0">
                <a:hlinkClick r:id="rId4"/>
              </a:rPr>
              <a:t>https://www.smartinsights.com/social-media-marketing/social-media-strategy/new-global-social-media-research/</a:t>
            </a:r>
            <a:endParaRPr lang="en-US" dirty="0" smtClean="0"/>
          </a:p>
          <a:p>
            <a:endParaRPr lang="en-US" dirty="0"/>
          </a:p>
          <a:p>
            <a:r>
              <a:rPr lang="en-US" dirty="0" smtClean="0">
                <a:hlinkClick r:id="rId5"/>
              </a:rPr>
              <a:t>https://khoros.com/resources/social-media-demographics-guide</a:t>
            </a:r>
            <a:endParaRPr lang="en-US" dirty="0" smtClean="0"/>
          </a:p>
          <a:p>
            <a:endParaRPr lang="en-US" dirty="0"/>
          </a:p>
          <a:p>
            <a:r>
              <a:rPr lang="en-US" dirty="0" smtClean="0">
                <a:hlinkClick r:id="rId6"/>
              </a:rPr>
              <a:t>https://www.omnicoreagency.com/social-media-statistics/</a:t>
            </a:r>
            <a:endParaRPr lang="en-US" dirty="0" smtClean="0"/>
          </a:p>
          <a:p>
            <a:endParaRPr lang="en-US" dirty="0"/>
          </a:p>
          <a:p>
            <a:r>
              <a:rPr lang="en-US" dirty="0" smtClean="0">
                <a:hlinkClick r:id="rId7"/>
              </a:rPr>
              <a:t>https://blog.hootsuite.com/social-media-demographics/</a:t>
            </a:r>
            <a:endParaRPr lang="en-US" dirty="0" smtClean="0"/>
          </a:p>
          <a:p>
            <a:endParaRPr lang="en-US" dirty="0"/>
          </a:p>
          <a:p>
            <a:r>
              <a:rPr lang="en-US" dirty="0" smtClean="0">
                <a:hlinkClick r:id="rId8"/>
              </a:rPr>
              <a:t>https://www.pewresearch.org/internet/2021/04/07/social-media-use-in-2021/</a:t>
            </a:r>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CBC5A8B2-8FCB-4CDC-B4EC-31DAE8A51E5C}" type="slidenum">
              <a:rPr lang="en-US" smtClean="0"/>
              <a:t>2</a:t>
            </a:fld>
            <a:endParaRPr lang="en-US" dirty="0"/>
          </a:p>
        </p:txBody>
      </p:sp>
    </p:spTree>
    <p:extLst>
      <p:ext uri="{BB962C8B-B14F-4D97-AF65-F5344CB8AC3E}">
        <p14:creationId xmlns:p14="http://schemas.microsoft.com/office/powerpoint/2010/main" val="1745197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Stats </a:t>
            </a:r>
          </a:p>
          <a:p>
            <a:r>
              <a:rPr lang="en-US" dirty="0" smtClean="0"/>
              <a:t>https://sproutsocial.com/insights/new-social-media-demographics/</a:t>
            </a:r>
            <a:endParaRPr lang="en-US" dirty="0"/>
          </a:p>
        </p:txBody>
      </p:sp>
      <p:sp>
        <p:nvSpPr>
          <p:cNvPr id="4" name="Slide Number Placeholder 3"/>
          <p:cNvSpPr>
            <a:spLocks noGrp="1"/>
          </p:cNvSpPr>
          <p:nvPr>
            <p:ph type="sldNum" sz="quarter" idx="10"/>
          </p:nvPr>
        </p:nvSpPr>
        <p:spPr/>
        <p:txBody>
          <a:bodyPr/>
          <a:lstStyle/>
          <a:p>
            <a:fld id="{CBC5A8B2-8FCB-4CDC-B4EC-31DAE8A51E5C}" type="slidenum">
              <a:rPr lang="en-US" smtClean="0"/>
              <a:t>13</a:t>
            </a:fld>
            <a:endParaRPr lang="en-US" dirty="0"/>
          </a:p>
        </p:txBody>
      </p:sp>
    </p:spTree>
    <p:extLst>
      <p:ext uri="{BB962C8B-B14F-4D97-AF65-F5344CB8AC3E}">
        <p14:creationId xmlns:p14="http://schemas.microsoft.com/office/powerpoint/2010/main" val="227992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https://www.slideshare.net/ghouston/</a:t>
            </a:r>
            <a:endParaRPr lang="en-US" dirty="0"/>
          </a:p>
        </p:txBody>
      </p:sp>
      <p:sp>
        <p:nvSpPr>
          <p:cNvPr id="4" name="Slide Number Placeholder 3"/>
          <p:cNvSpPr>
            <a:spLocks noGrp="1"/>
          </p:cNvSpPr>
          <p:nvPr>
            <p:ph type="sldNum" sz="quarter" idx="10"/>
          </p:nvPr>
        </p:nvSpPr>
        <p:spPr/>
        <p:txBody>
          <a:bodyPr/>
          <a:lstStyle/>
          <a:p>
            <a:fld id="{CBC5A8B2-8FCB-4CDC-B4EC-31DAE8A51E5C}" type="slidenum">
              <a:rPr lang="en-US" smtClean="0"/>
              <a:t>14</a:t>
            </a:fld>
            <a:endParaRPr lang="en-US" dirty="0"/>
          </a:p>
        </p:txBody>
      </p:sp>
    </p:spTree>
    <p:extLst>
      <p:ext uri="{BB962C8B-B14F-4D97-AF65-F5344CB8AC3E}">
        <p14:creationId xmlns:p14="http://schemas.microsoft.com/office/powerpoint/2010/main" val="2712938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Emily.the.recruiter  on YouTube – also known as the </a:t>
            </a:r>
            <a:r>
              <a:rPr lang="en-US" dirty="0" smtClean="0">
                <a:effectLst/>
                <a:hlinkClick r:id="rId3"/>
              </a:rPr>
              <a:t>TheStraightShooterRecruiter</a:t>
            </a:r>
            <a:endParaRPr lang="en-US" dirty="0" smtClean="0">
              <a:effectLst/>
            </a:endParaRPr>
          </a:p>
          <a:p>
            <a:r>
              <a:rPr lang="en-US" dirty="0" smtClean="0"/>
              <a:t>On YouTube – follow her channel here: https://www.youtube.com/channel/UCUApm5FZ_Z523Tr45rWZxog</a:t>
            </a:r>
            <a:endParaRPr lang="en-US" dirty="0"/>
          </a:p>
          <a:p>
            <a:r>
              <a:rPr lang="en-US" dirty="0" smtClean="0"/>
              <a:t/>
            </a:r>
            <a:br>
              <a:rPr lang="en-US" dirty="0" smtClean="0"/>
            </a:br>
            <a:endParaRPr lang="en-US" dirty="0" smtClean="0"/>
          </a:p>
          <a:p>
            <a:r>
              <a:rPr lang="en-US" dirty="0">
                <a:hlinkClick r:id="rId4"/>
              </a:rPr>
              <a:t>https://</a:t>
            </a:r>
            <a:r>
              <a:rPr lang="en-US" dirty="0" smtClean="0">
                <a:hlinkClick r:id="rId4"/>
              </a:rPr>
              <a:t>anchor.fm/tssr</a:t>
            </a:r>
            <a:endParaRPr lang="en-US" dirty="0" smtClean="0"/>
          </a:p>
          <a:p>
            <a:endParaRPr lang="en-US" dirty="0"/>
          </a:p>
          <a:p>
            <a:endParaRPr lang="en-US" dirty="0" smtClean="0"/>
          </a:p>
          <a:p>
            <a:r>
              <a:rPr lang="en-US" dirty="0" smtClean="0"/>
              <a:t>YouTube Stats</a:t>
            </a:r>
            <a:endParaRPr lang="en-US" b="1" dirty="0" smtClean="0"/>
          </a:p>
          <a:p>
            <a:r>
              <a:rPr lang="en-US" dirty="0" smtClean="0">
                <a:hlinkClick r:id="rId5"/>
              </a:rPr>
              <a:t>https://blog.hootsuite.com/youtube-stats-marketers/</a:t>
            </a:r>
            <a:endParaRPr lang="en-US" dirty="0" smtClean="0"/>
          </a:p>
          <a:p>
            <a:r>
              <a:rPr lang="en-US" dirty="0" smtClean="0"/>
              <a:t>https://www.omnicoreagency.com/youtube-statistics/</a:t>
            </a:r>
            <a:endParaRPr lang="en-US" dirty="0"/>
          </a:p>
        </p:txBody>
      </p:sp>
      <p:sp>
        <p:nvSpPr>
          <p:cNvPr id="4" name="Slide Number Placeholder 3"/>
          <p:cNvSpPr>
            <a:spLocks noGrp="1"/>
          </p:cNvSpPr>
          <p:nvPr>
            <p:ph type="sldNum" sz="quarter" idx="10"/>
          </p:nvPr>
        </p:nvSpPr>
        <p:spPr/>
        <p:txBody>
          <a:bodyPr/>
          <a:lstStyle/>
          <a:p>
            <a:fld id="{CBC5A8B2-8FCB-4CDC-B4EC-31DAE8A51E5C}" type="slidenum">
              <a:rPr lang="en-US" smtClean="0"/>
              <a:t>4</a:t>
            </a:fld>
            <a:endParaRPr lang="en-US" dirty="0"/>
          </a:p>
        </p:txBody>
      </p:sp>
    </p:spTree>
    <p:extLst>
      <p:ext uri="{BB962C8B-B14F-4D97-AF65-F5344CB8AC3E}">
        <p14:creationId xmlns:p14="http://schemas.microsoft.com/office/powerpoint/2010/main" val="1600261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https://www.instagram.com/theinternguy/?hl=en</a:t>
            </a:r>
            <a:r>
              <a:rPr lang="en-US" dirty="0" smtClean="0"/>
              <a:t>   - Charles Martin</a:t>
            </a:r>
          </a:p>
          <a:p>
            <a:endParaRPr lang="en-US" b="1" dirty="0"/>
          </a:p>
          <a:p>
            <a:r>
              <a:rPr lang="en-US" b="1" dirty="0" smtClean="0"/>
              <a:t>Instagram Stats</a:t>
            </a:r>
          </a:p>
          <a:p>
            <a:endParaRPr lang="en-US" dirty="0"/>
          </a:p>
          <a:p>
            <a:r>
              <a:rPr lang="en-US" dirty="0" smtClean="0">
                <a:hlinkClick r:id="rId4"/>
              </a:rPr>
              <a:t>https://blog.hootsuite.com/instagram-statistics/</a:t>
            </a:r>
            <a:r>
              <a:rPr lang="en-US" dirty="0" smtClean="0"/>
              <a:t> - Instagram stats</a:t>
            </a:r>
          </a:p>
          <a:p>
            <a:r>
              <a:rPr lang="en-US" dirty="0" smtClean="0"/>
              <a:t>https://sproutsocial.com/insights/new-social-media-demographics/</a:t>
            </a:r>
          </a:p>
          <a:p>
            <a:endParaRPr lang="en-US" dirty="0"/>
          </a:p>
          <a:p>
            <a:r>
              <a:rPr lang="en-US" b="1" dirty="0" smtClean="0"/>
              <a:t>How To Recruit Using Instagram </a:t>
            </a:r>
          </a:p>
          <a:p>
            <a:endParaRPr lang="en-US" dirty="0"/>
          </a:p>
          <a:p>
            <a:r>
              <a:rPr lang="en-US" dirty="0" smtClean="0">
                <a:hlinkClick r:id="rId5"/>
              </a:rPr>
              <a:t>https://theundercoverrecruiter.com/how-to-recruit-using-instagram-in-5-simple-steps/</a:t>
            </a:r>
            <a:endParaRPr lang="en-US" dirty="0" smtClean="0"/>
          </a:p>
          <a:p>
            <a:endParaRPr lang="en-US" dirty="0"/>
          </a:p>
          <a:p>
            <a:r>
              <a:rPr lang="en-US" dirty="0" smtClean="0">
                <a:hlinkClick r:id="rId6"/>
              </a:rPr>
              <a:t>https://beamery.com/resources/blogs/recruiting-on-instagram-the-ultimate-playbook</a:t>
            </a:r>
            <a:endParaRPr lang="en-US" dirty="0" smtClean="0"/>
          </a:p>
          <a:p>
            <a:endParaRPr lang="en-US" dirty="0"/>
          </a:p>
          <a:p>
            <a:r>
              <a:rPr lang="en-US" dirty="0" smtClean="0"/>
              <a:t>https://recruiterbox.com/blog/recruiting-on-instagram-4-companies-crushing-it</a:t>
            </a:r>
          </a:p>
          <a:p>
            <a:endParaRPr lang="en-US" dirty="0" smtClean="0"/>
          </a:p>
          <a:p>
            <a:r>
              <a:rPr lang="en-US" dirty="0" smtClean="0"/>
              <a:t>https://www.talentlyft.com/en/blog/article/260/how-to-find-candidates-using-instagram</a:t>
            </a:r>
          </a:p>
          <a:p>
            <a:endParaRPr lang="en-US" dirty="0"/>
          </a:p>
          <a:p>
            <a:r>
              <a:rPr lang="en-US" b="1" dirty="0" smtClean="0"/>
              <a:t>How to Job Search Using Instagram</a:t>
            </a:r>
          </a:p>
          <a:p>
            <a:r>
              <a:rPr lang="en-US" dirty="0" smtClean="0">
                <a:hlinkClick r:id="rId7"/>
              </a:rPr>
              <a:t>https://www.flexjobs.com/blog/post/using-instagram-for-job-searching-v2/</a:t>
            </a:r>
            <a:endParaRPr lang="en-US" dirty="0" smtClean="0"/>
          </a:p>
          <a:p>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CBC5A8B2-8FCB-4CDC-B4EC-31DAE8A51E5C}" type="slidenum">
              <a:rPr lang="en-US" smtClean="0"/>
              <a:t>6</a:t>
            </a:fld>
            <a:endParaRPr lang="en-US" dirty="0"/>
          </a:p>
        </p:txBody>
      </p:sp>
    </p:spTree>
    <p:extLst>
      <p:ext uri="{BB962C8B-B14F-4D97-AF65-F5344CB8AC3E}">
        <p14:creationId xmlns:p14="http://schemas.microsoft.com/office/powerpoint/2010/main" val="1370123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C5A8B2-8FCB-4CDC-B4EC-31DAE8A51E5C}" type="slidenum">
              <a:rPr lang="en-US" smtClean="0"/>
              <a:t>7</a:t>
            </a:fld>
            <a:endParaRPr lang="en-US" dirty="0"/>
          </a:p>
        </p:txBody>
      </p:sp>
    </p:spTree>
    <p:extLst>
      <p:ext uri="{BB962C8B-B14F-4D97-AF65-F5344CB8AC3E}">
        <p14:creationId xmlns:p14="http://schemas.microsoft.com/office/powerpoint/2010/main" val="2485670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Stats</a:t>
            </a:r>
          </a:p>
          <a:p>
            <a:endParaRPr lang="en-US" dirty="0"/>
          </a:p>
          <a:p>
            <a:r>
              <a:rPr lang="en-US" dirty="0" smtClean="0">
                <a:hlinkClick r:id="rId3"/>
              </a:rPr>
              <a:t>https://www.businessofapps.com/data/spotify-statistics/#5</a:t>
            </a:r>
            <a:endParaRPr lang="en-US" dirty="0" smtClean="0"/>
          </a:p>
          <a:p>
            <a:endParaRPr lang="en-US" dirty="0" smtClean="0"/>
          </a:p>
          <a:p>
            <a:r>
              <a:rPr lang="en-US" dirty="0" smtClean="0"/>
              <a:t>Link</a:t>
            </a:r>
            <a:r>
              <a:rPr lang="en-US" baseline="0" dirty="0" smtClean="0"/>
              <a:t> to Spotify:</a:t>
            </a:r>
          </a:p>
          <a:p>
            <a:r>
              <a:rPr lang="en-US" baseline="0" dirty="0" smtClean="0"/>
              <a:t> https://open.spotify.com/show/4nojpZBEv29NgUBZ4v3MKZ?si=9d5b316b487940c9</a:t>
            </a:r>
          </a:p>
          <a:p>
            <a:endParaRPr lang="en-US" baseline="0" dirty="0" smtClean="0"/>
          </a:p>
          <a:p>
            <a:endParaRPr lang="en-US" baseline="0" dirty="0" smtClean="0"/>
          </a:p>
          <a:p>
            <a:endParaRPr lang="en-US" baseline="0" dirty="0" smtClean="0"/>
          </a:p>
          <a:p>
            <a:endParaRPr lang="en-US" baseline="0" dirty="0" smtClean="0"/>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CBC5A8B2-8FCB-4CDC-B4EC-31DAE8A51E5C}" type="slidenum">
              <a:rPr lang="en-US" smtClean="0"/>
              <a:t>8</a:t>
            </a:fld>
            <a:endParaRPr lang="en-US" dirty="0"/>
          </a:p>
        </p:txBody>
      </p:sp>
    </p:spTree>
    <p:extLst>
      <p:ext uri="{BB962C8B-B14F-4D97-AF65-F5344CB8AC3E}">
        <p14:creationId xmlns:p14="http://schemas.microsoft.com/office/powerpoint/2010/main" val="516014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71450" y="4400550"/>
            <a:ext cx="6515100" cy="4743450"/>
          </a:xfrm>
        </p:spPr>
        <p:txBody>
          <a:bodyPr/>
          <a:lstStyle/>
          <a:p>
            <a:r>
              <a:rPr lang="en-US" dirty="0" smtClean="0">
                <a:hlinkClick r:id="rId3"/>
              </a:rPr>
              <a:t>https://www.tiktok.com/@careerconfidant</a:t>
            </a:r>
            <a:r>
              <a:rPr lang="en-US" dirty="0" smtClean="0"/>
              <a:t>? – Gabby Wood </a:t>
            </a:r>
          </a:p>
          <a:p>
            <a:endParaRPr lang="en-US" dirty="0"/>
          </a:p>
          <a:p>
            <a:r>
              <a:rPr lang="en-US" dirty="0" smtClean="0">
                <a:hlinkClick r:id="rId4"/>
              </a:rPr>
              <a:t>https://www.tiktok.com/@internguy</a:t>
            </a:r>
            <a:r>
              <a:rPr lang="en-US" dirty="0" smtClean="0"/>
              <a:t>? – Charles Martin </a:t>
            </a:r>
          </a:p>
          <a:p>
            <a:endParaRPr lang="en-US" dirty="0"/>
          </a:p>
          <a:p>
            <a:r>
              <a:rPr lang="en-US" dirty="0" smtClean="0">
                <a:hlinkClick r:id="rId5"/>
              </a:rPr>
              <a:t>https://www.tiktok.com/@emily.the.recruiter?lang=en</a:t>
            </a:r>
            <a:r>
              <a:rPr lang="en-US" dirty="0" smtClean="0"/>
              <a:t> – Emily Durham</a:t>
            </a:r>
          </a:p>
          <a:p>
            <a:endParaRPr lang="en-US" dirty="0"/>
          </a:p>
          <a:p>
            <a:r>
              <a:rPr lang="en-US" b="1" dirty="0" smtClean="0"/>
              <a:t>Article‘s </a:t>
            </a:r>
          </a:p>
          <a:p>
            <a:endParaRPr lang="en-US" dirty="0"/>
          </a:p>
          <a:p>
            <a:r>
              <a:rPr lang="en-US" dirty="0" smtClean="0">
                <a:hlinkClick r:id="rId6"/>
              </a:rPr>
              <a:t>https://www.narcity.com/how-to-get-a-job-on-tiktok-instagram-was-revealed-by-recruiter#toggle-gdpr</a:t>
            </a:r>
            <a:r>
              <a:rPr lang="en-US" dirty="0" smtClean="0"/>
              <a:t>   Emily Durham</a:t>
            </a:r>
          </a:p>
          <a:p>
            <a:endParaRPr lang="en-US" dirty="0"/>
          </a:p>
          <a:p>
            <a:r>
              <a:rPr lang="en-US" dirty="0" smtClean="0">
                <a:hlinkClick r:id="rId7"/>
              </a:rPr>
              <a:t>https://www.washingtonpost.com/business/2021/03/26/tiktok-career-advice-job-interview-tips/</a:t>
            </a:r>
            <a:r>
              <a:rPr lang="en-US" dirty="0" smtClean="0"/>
              <a:t>     </a:t>
            </a:r>
            <a:r>
              <a:rPr lang="en-US" dirty="0" smtClean="0">
                <a:solidFill>
                  <a:srgbClr val="1955A5"/>
                </a:solidFill>
                <a:latin typeface="georgia" panose="02040502050405020303" pitchFamily="18" charset="0"/>
                <a:hlinkClick r:id="rId3"/>
              </a:rPr>
              <a:t>Gabrielle Woody</a:t>
            </a:r>
            <a:r>
              <a:rPr lang="en-US" dirty="0" smtClean="0">
                <a:solidFill>
                  <a:srgbClr val="2A2A2A"/>
                </a:solidFill>
                <a:latin typeface="georgia" panose="02040502050405020303" pitchFamily="18" charset="0"/>
              </a:rPr>
              <a:t>, a recruiter for financial software company Intuit (whom Sorto follows), said she started posting videos in June — after she had more spare time during the pandemic and was no longer traveling for work. Topics include skills not to list on résumés, what questions are legally okay for an interviewer to ask and a four-part series on getting recruiters’ attention.</a:t>
            </a:r>
          </a:p>
          <a:p>
            <a:endParaRPr lang="en-US" dirty="0">
              <a:solidFill>
                <a:srgbClr val="2A2A2A"/>
              </a:solidFill>
              <a:latin typeface="georgia" panose="02040502050405020303" pitchFamily="18" charset="0"/>
            </a:endParaRPr>
          </a:p>
          <a:p>
            <a:r>
              <a:rPr lang="en-US" b="1" dirty="0" smtClean="0">
                <a:solidFill>
                  <a:srgbClr val="2A2A2A"/>
                </a:solidFill>
                <a:latin typeface="georgia" panose="02040502050405020303" pitchFamily="18" charset="0"/>
              </a:rPr>
              <a:t>Stats </a:t>
            </a:r>
          </a:p>
          <a:p>
            <a:r>
              <a:rPr lang="en-US" dirty="0" smtClean="0"/>
              <a:t>https://sproutsocial.com/insights/new-social-media-demographics/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BC5A8B2-8FCB-4CDC-B4EC-31DAE8A51E5C}" type="slidenum">
              <a:rPr lang="en-US" smtClean="0"/>
              <a:t>9</a:t>
            </a:fld>
            <a:endParaRPr lang="en-US" dirty="0"/>
          </a:p>
        </p:txBody>
      </p:sp>
    </p:spTree>
    <p:extLst>
      <p:ext uri="{BB962C8B-B14F-4D97-AF65-F5344CB8AC3E}">
        <p14:creationId xmlns:p14="http://schemas.microsoft.com/office/powerpoint/2010/main" val="4164654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9438" y="973138"/>
            <a:ext cx="5486400" cy="3086100"/>
          </a:xfrm>
        </p:spPr>
      </p:sp>
      <p:sp>
        <p:nvSpPr>
          <p:cNvPr id="3" name="Notes Placeholder 2"/>
          <p:cNvSpPr>
            <a:spLocks noGrp="1"/>
          </p:cNvSpPr>
          <p:nvPr>
            <p:ph type="body" idx="1"/>
          </p:nvPr>
        </p:nvSpPr>
        <p:spPr>
          <a:xfrm>
            <a:off x="100013" y="4400550"/>
            <a:ext cx="6443662" cy="3600450"/>
          </a:xfrm>
        </p:spPr>
        <p:txBody>
          <a:bodyPr/>
          <a:lstStyle/>
          <a:p>
            <a:r>
              <a:rPr lang="en-US" u="sng" dirty="0">
                <a:hlinkClick r:id="rId3"/>
              </a:rPr>
              <a:t>https://www.clubhouse.com/@</a:t>
            </a:r>
            <a:r>
              <a:rPr lang="en-US" u="sng" dirty="0" smtClean="0">
                <a:hlinkClick r:id="rId3"/>
              </a:rPr>
              <a:t>careerconfidant</a:t>
            </a:r>
            <a:endParaRPr lang="en-US" u="sng" dirty="0" smtClean="0"/>
          </a:p>
          <a:p>
            <a:endParaRPr lang="en-US" u="sng" dirty="0"/>
          </a:p>
          <a:p>
            <a:endParaRPr lang="en-US" dirty="0"/>
          </a:p>
          <a:p>
            <a:r>
              <a:rPr lang="en-US" dirty="0" smtClean="0">
                <a:hlinkClick r:id="rId4"/>
              </a:rPr>
              <a:t>https://www.clubhouse.com/</a:t>
            </a:r>
            <a:endParaRPr lang="en-US" dirty="0" smtClean="0"/>
          </a:p>
          <a:p>
            <a:endParaRPr lang="en-US" dirty="0"/>
          </a:p>
          <a:p>
            <a:r>
              <a:rPr lang="en-US" dirty="0" smtClean="0"/>
              <a:t>What is Clubhouse - </a:t>
            </a:r>
            <a:r>
              <a:rPr lang="en-US" dirty="0" smtClean="0">
                <a:hlinkClick r:id="rId5"/>
              </a:rPr>
              <a:t>https://www.nytimes.com/2021/02/20/at-home/clubhouse-app-explainer.html</a:t>
            </a:r>
            <a:endParaRPr lang="en-US" dirty="0" smtClean="0"/>
          </a:p>
          <a:p>
            <a:pPr fontAlgn="base"/>
            <a:r>
              <a:rPr lang="en-US" dirty="0"/>
              <a:t>A social networking app that lets people gather in audio chat rooms to discuss various topics, whether it’s sports, wellness, art or why Bitcoin is headed to $87,000. Rooms are usually divided into two groups: those who are talking and those who are listening (participants can see a list of everyone who is in a conversation, and the numbers sometimes run into the thousands). Unlike Twitter, Clubhouse is </a:t>
            </a:r>
            <a:r>
              <a:rPr lang="en-US" dirty="0">
                <a:hlinkClick r:id="rId6"/>
              </a:rPr>
              <a:t>a closed, hierarchical platform</a:t>
            </a:r>
            <a:r>
              <a:rPr lang="en-US" dirty="0"/>
              <a:t>: A moderator oversees discussions and has the ability to let someone chime in or to kick out the unruly. In addition to the “clubs” sorted by topic, two or more users can join together and start their own chat room.</a:t>
            </a:r>
          </a:p>
          <a:p>
            <a:endParaRPr lang="en-US" dirty="0" smtClean="0"/>
          </a:p>
          <a:p>
            <a:endParaRPr lang="en-US" dirty="0"/>
          </a:p>
          <a:p>
            <a:r>
              <a:rPr lang="en-US" dirty="0" smtClean="0"/>
              <a:t>https://www.cnbc.com/2021/01/10/black-users-turned-social-app-clubhouse-from-drab-to-fun.html</a:t>
            </a:r>
            <a:br>
              <a:rPr lang="en-US" dirty="0" smtClean="0"/>
            </a:br>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CBC5A8B2-8FCB-4CDC-B4EC-31DAE8A51E5C}" type="slidenum">
              <a:rPr lang="en-US" smtClean="0"/>
              <a:t>10</a:t>
            </a:fld>
            <a:endParaRPr lang="en-US" dirty="0"/>
          </a:p>
        </p:txBody>
      </p:sp>
    </p:spTree>
    <p:extLst>
      <p:ext uri="{BB962C8B-B14F-4D97-AF65-F5344CB8AC3E}">
        <p14:creationId xmlns:p14="http://schemas.microsoft.com/office/powerpoint/2010/main" val="2771124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C5A8B2-8FCB-4CDC-B4EC-31DAE8A51E5C}" type="slidenum">
              <a:rPr lang="en-US" smtClean="0"/>
              <a:t>11</a:t>
            </a:fld>
            <a:endParaRPr lang="en-US" dirty="0"/>
          </a:p>
        </p:txBody>
      </p:sp>
    </p:spTree>
    <p:extLst>
      <p:ext uri="{BB962C8B-B14F-4D97-AF65-F5344CB8AC3E}">
        <p14:creationId xmlns:p14="http://schemas.microsoft.com/office/powerpoint/2010/main" val="1470957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C5A8B2-8FCB-4CDC-B4EC-31DAE8A51E5C}" type="slidenum">
              <a:rPr lang="en-US" smtClean="0"/>
              <a:t>12</a:t>
            </a:fld>
            <a:endParaRPr lang="en-US" dirty="0"/>
          </a:p>
        </p:txBody>
      </p:sp>
    </p:spTree>
    <p:extLst>
      <p:ext uri="{BB962C8B-B14F-4D97-AF65-F5344CB8AC3E}">
        <p14:creationId xmlns:p14="http://schemas.microsoft.com/office/powerpoint/2010/main" val="28735910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6/2/2021</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6/2/2021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6/2/2021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6/2/2021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6/2/2021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6/2/2021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6/2/2021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6/2/2021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6/2/2021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6/2/2021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6/2/2021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6/2/2021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6/2/2021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6/2/2021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6/2/2021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6/2/2021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6/2/2021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6/2/2021</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s://www.statista.com/statistics/187549/facebook-distribution-of-users-age-group-usa/" TargetMode="External"/><Relationship Id="rId9"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hyperlink" Target="https://www.tiktok.com/@careerconfidant" TargetMode="External"/><Relationship Id="rId2" Type="http://schemas.openxmlformats.org/officeDocument/2006/relationships/hyperlink" Target="https://www.instagram.com/careerconfidant" TargetMode="External"/><Relationship Id="rId1" Type="http://schemas.openxmlformats.org/officeDocument/2006/relationships/slideLayout" Target="../slideLayouts/slideLayout2.xml"/><Relationship Id="rId4" Type="http://schemas.openxmlformats.org/officeDocument/2006/relationships/hyperlink" Target="https://www.clubhouse.com/@careerconfidant"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www.themuse.com/advice/job-seekers-social-media-is-even-more-important-than-you-though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link.axios.com/click/12453142.25479/aHR0cDovL3d3dy5wZXdpbnRlcm5ldC5vcmcvMjAxOC8wMy8wMS9zb2NpYWwtbWVkaWEtdXNlLWluLTIwMTgvP3V0bV9zb3VyY2U9bmV3c2xldHRlciZ1dG1fbWVkaXVtPWVtYWlsJnV0bV9jYW1wYWlnbj1uZXdzbGV0dGVyX2F4aW9zbWVkaWF0cmVuZHMmc3RyZWFtPXRvcC1zdG9yaWVz/5941610e3f92a43248d701acC0f805873" TargetMode="External"/><Relationship Id="rId5" Type="http://schemas.openxmlformats.org/officeDocument/2006/relationships/hyperlink" Target="http://web.jobvite.com/rs/jobvite/images/2014%20Job%20Seeker%20Survey.pdf" TargetMode="External"/><Relationship Id="rId4" Type="http://schemas.openxmlformats.org/officeDocument/2006/relationships/hyperlink" Target="http://blog.capterra.com/top-15-recruiting-statistics-201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www.statista.com/statistics/398166/us-instagram-user-age-distribution/#:~:text=Instagram%20user%20share%20in%20the%20United%20States%202020%2C%20by%20age%20group&amp;text=As%20of%20November%202020%2C%2033.1,the%20United%20States%20were%20femal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investor.snap.com/overview/default.asp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marketingcharts.com/digital/social-media-115845" TargetMode="Externa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smtClean="0"/>
              <a:t>Get Creative Using Social To Recruit</a:t>
            </a:r>
            <a:endParaRPr lang="en-US" sz="4800" dirty="0"/>
          </a:p>
        </p:txBody>
      </p:sp>
      <p:sp>
        <p:nvSpPr>
          <p:cNvPr id="3" name="Subtitle 2"/>
          <p:cNvSpPr>
            <a:spLocks noGrp="1"/>
          </p:cNvSpPr>
          <p:nvPr>
            <p:ph type="subTitle" idx="1"/>
          </p:nvPr>
        </p:nvSpPr>
        <p:spPr/>
        <p:txBody>
          <a:bodyPr/>
          <a:lstStyle/>
          <a:p>
            <a:r>
              <a:rPr lang="en-US" dirty="0" smtClean="0"/>
              <a:t>Meeting Applicants Where they Hang out</a:t>
            </a:r>
            <a:endParaRPr lang="en-US" dirty="0"/>
          </a:p>
        </p:txBody>
      </p:sp>
    </p:spTree>
    <p:extLst>
      <p:ext uri="{BB962C8B-B14F-4D97-AF65-F5344CB8AC3E}">
        <p14:creationId xmlns:p14="http://schemas.microsoft.com/office/powerpoint/2010/main" val="8228376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381000"/>
            <a:ext cx="10930282" cy="1151965"/>
          </a:xfrm>
        </p:spPr>
        <p:txBody>
          <a:bodyPr/>
          <a:lstStyle/>
          <a:p>
            <a:r>
              <a:rPr lang="en-US" dirty="0" smtClean="0"/>
              <a:t>Recruiting with ClubHouse</a:t>
            </a:r>
            <a:endParaRPr lang="en-US" dirty="0"/>
          </a:p>
        </p:txBody>
      </p:sp>
      <p:pic>
        <p:nvPicPr>
          <p:cNvPr id="4" name="Content Placeholder 3"/>
          <p:cNvPicPr>
            <a:picLocks noGrp="1" noChangeAspect="1"/>
          </p:cNvPicPr>
          <p:nvPr>
            <p:ph sz="quarter" idx="13"/>
          </p:nvPr>
        </p:nvPicPr>
        <p:blipFill>
          <a:blip r:embed="rId3"/>
          <a:stretch>
            <a:fillRect/>
          </a:stretch>
        </p:blipFill>
        <p:spPr>
          <a:xfrm>
            <a:off x="152401" y="1322315"/>
            <a:ext cx="4877051" cy="2813195"/>
          </a:xfrm>
          <a:prstGeom prst="rect">
            <a:avLst/>
          </a:prstGeom>
        </p:spPr>
      </p:pic>
      <p:sp>
        <p:nvSpPr>
          <p:cNvPr id="5" name="TextBox 4"/>
          <p:cNvSpPr txBox="1"/>
          <p:nvPr/>
        </p:nvSpPr>
        <p:spPr>
          <a:xfrm>
            <a:off x="489857" y="5767663"/>
            <a:ext cx="10820399" cy="461665"/>
          </a:xfrm>
          <a:prstGeom prst="rect">
            <a:avLst/>
          </a:prstGeom>
          <a:noFill/>
        </p:spPr>
        <p:txBody>
          <a:bodyPr wrap="square" rtlCol="0">
            <a:spAutoFit/>
          </a:bodyPr>
          <a:lstStyle/>
          <a:p>
            <a:pPr algn="ctr"/>
            <a:r>
              <a:rPr lang="en-US" sz="2400" b="1" dirty="0" smtClean="0">
                <a:solidFill>
                  <a:schemeClr val="bg1"/>
                </a:solidFill>
              </a:rPr>
              <a:t>10m downloads | App is in Beta | Supported by Celebrities and Tech Leaders </a:t>
            </a:r>
            <a:endParaRPr lang="en-US" sz="2400" b="1" dirty="0">
              <a:solidFill>
                <a:schemeClr val="bg1"/>
              </a:solidFill>
            </a:endParaRPr>
          </a:p>
        </p:txBody>
      </p:sp>
      <p:sp>
        <p:nvSpPr>
          <p:cNvPr id="8" name="TextBox 7"/>
          <p:cNvSpPr txBox="1"/>
          <p:nvPr/>
        </p:nvSpPr>
        <p:spPr>
          <a:xfrm>
            <a:off x="152401" y="5148943"/>
            <a:ext cx="11288485" cy="646331"/>
          </a:xfrm>
          <a:prstGeom prst="rect">
            <a:avLst/>
          </a:prstGeom>
          <a:noFill/>
        </p:spPr>
        <p:txBody>
          <a:bodyPr wrap="square" rtlCol="0">
            <a:spAutoFit/>
          </a:bodyPr>
          <a:lstStyle/>
          <a:p>
            <a:r>
              <a:rPr lang="en-US" dirty="0"/>
              <a:t>Examples of Clubhouse content </a:t>
            </a:r>
            <a:r>
              <a:rPr lang="en-US" dirty="0" smtClean="0"/>
              <a:t>includes: Job </a:t>
            </a:r>
            <a:r>
              <a:rPr lang="en-US" dirty="0"/>
              <a:t>search </a:t>
            </a:r>
            <a:r>
              <a:rPr lang="en-US" dirty="0" smtClean="0"/>
              <a:t>strategies; Networking; Interview prep; (Reverse</a:t>
            </a:r>
            <a:r>
              <a:rPr lang="en-US" dirty="0"/>
              <a:t>) Career Fairs</a:t>
            </a:r>
          </a:p>
          <a:p>
            <a:endParaRPr lang="en-US" dirty="0"/>
          </a:p>
        </p:txBody>
      </p:sp>
      <p:pic>
        <p:nvPicPr>
          <p:cNvPr id="9" name="Picture 8"/>
          <p:cNvPicPr>
            <a:picLocks noChangeAspect="1"/>
          </p:cNvPicPr>
          <p:nvPr/>
        </p:nvPicPr>
        <p:blipFill>
          <a:blip r:embed="rId4"/>
          <a:stretch>
            <a:fillRect/>
          </a:stretch>
        </p:blipFill>
        <p:spPr>
          <a:xfrm>
            <a:off x="2515905" y="3266008"/>
            <a:ext cx="5410380" cy="1764254"/>
          </a:xfrm>
          <a:prstGeom prst="rect">
            <a:avLst/>
          </a:prstGeom>
        </p:spPr>
      </p:pic>
      <p:pic>
        <p:nvPicPr>
          <p:cNvPr id="7" name="Picture 6"/>
          <p:cNvPicPr>
            <a:picLocks noChangeAspect="1"/>
          </p:cNvPicPr>
          <p:nvPr/>
        </p:nvPicPr>
        <p:blipFill>
          <a:blip r:embed="rId5"/>
          <a:stretch>
            <a:fillRect/>
          </a:stretch>
        </p:blipFill>
        <p:spPr>
          <a:xfrm>
            <a:off x="6100379" y="1322315"/>
            <a:ext cx="5101021" cy="2370726"/>
          </a:xfrm>
          <a:prstGeom prst="rect">
            <a:avLst/>
          </a:prstGeom>
        </p:spPr>
      </p:pic>
    </p:spTree>
    <p:extLst>
      <p:ext uri="{BB962C8B-B14F-4D97-AF65-F5344CB8AC3E}">
        <p14:creationId xmlns:p14="http://schemas.microsoft.com/office/powerpoint/2010/main" val="29024937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897" y="54428"/>
            <a:ext cx="10835786" cy="1151965"/>
          </a:xfrm>
        </p:spPr>
        <p:txBody>
          <a:bodyPr/>
          <a:lstStyle/>
          <a:p>
            <a:r>
              <a:rPr lang="en-US" dirty="0" smtClean="0"/>
              <a:t>Recruiting using VR</a:t>
            </a:r>
            <a:endParaRPr lang="en-US" dirty="0"/>
          </a:p>
        </p:txBody>
      </p:sp>
      <p:sp>
        <p:nvSpPr>
          <p:cNvPr id="3" name="Content Placeholder 2"/>
          <p:cNvSpPr>
            <a:spLocks noGrp="1"/>
          </p:cNvSpPr>
          <p:nvPr>
            <p:ph sz="quarter" idx="13"/>
          </p:nvPr>
        </p:nvSpPr>
        <p:spPr>
          <a:xfrm>
            <a:off x="7176655" y="1366710"/>
            <a:ext cx="3903852" cy="3311189"/>
          </a:xfrm>
        </p:spPr>
        <p:txBody>
          <a:bodyPr>
            <a:normAutofit fontScale="92500"/>
          </a:bodyPr>
          <a:lstStyle/>
          <a:p>
            <a:r>
              <a:rPr lang="en-US" dirty="0"/>
              <a:t>“We heard from many students that they wanted to know more about our design culture” says Gabrielle Woody, one of our university recruiters. “We saw this as a way to show the type of technology we work on while delivering a unique candidate experience at our booth.”</a:t>
            </a:r>
          </a:p>
        </p:txBody>
      </p:sp>
      <p:pic>
        <p:nvPicPr>
          <p:cNvPr id="4" name="Picture 3"/>
          <p:cNvPicPr>
            <a:picLocks noChangeAspect="1"/>
          </p:cNvPicPr>
          <p:nvPr/>
        </p:nvPicPr>
        <p:blipFill>
          <a:blip r:embed="rId3"/>
          <a:stretch>
            <a:fillRect/>
          </a:stretch>
        </p:blipFill>
        <p:spPr>
          <a:xfrm>
            <a:off x="105383" y="1403755"/>
            <a:ext cx="6858352" cy="3270418"/>
          </a:xfrm>
          <a:prstGeom prst="rect">
            <a:avLst/>
          </a:prstGeom>
        </p:spPr>
      </p:pic>
      <p:sp>
        <p:nvSpPr>
          <p:cNvPr id="5" name="Rectangle 4"/>
          <p:cNvSpPr/>
          <p:nvPr/>
        </p:nvSpPr>
        <p:spPr>
          <a:xfrm>
            <a:off x="1256145" y="5571947"/>
            <a:ext cx="7887855" cy="369332"/>
          </a:xfrm>
          <a:prstGeom prst="rect">
            <a:avLst/>
          </a:prstGeom>
        </p:spPr>
        <p:txBody>
          <a:bodyPr wrap="square">
            <a:spAutoFit/>
          </a:bodyPr>
          <a:lstStyle/>
          <a:p>
            <a:r>
              <a:rPr lang="en-US" dirty="0"/>
              <a:t>https://www.ere.net/how-we-at-intuit-changed-our-recruiting-game-in-10-days/</a:t>
            </a:r>
          </a:p>
        </p:txBody>
      </p:sp>
    </p:spTree>
    <p:extLst>
      <p:ext uri="{BB962C8B-B14F-4D97-AF65-F5344CB8AC3E}">
        <p14:creationId xmlns:p14="http://schemas.microsoft.com/office/powerpoint/2010/main" val="34589910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85056"/>
            <a:ext cx="10396882" cy="1151965"/>
          </a:xfrm>
        </p:spPr>
        <p:txBody>
          <a:bodyPr>
            <a:normAutofit/>
          </a:bodyPr>
          <a:lstStyle/>
          <a:p>
            <a:r>
              <a:rPr lang="en-US" sz="4400" dirty="0" smtClean="0"/>
              <a:t>Recruiting and Career Advice using Blogs</a:t>
            </a:r>
            <a:endParaRPr lang="en-US" sz="4400" dirty="0"/>
          </a:p>
        </p:txBody>
      </p:sp>
      <p:pic>
        <p:nvPicPr>
          <p:cNvPr id="4" name="Content Placeholder 3"/>
          <p:cNvPicPr>
            <a:picLocks noGrp="1" noChangeAspect="1"/>
          </p:cNvPicPr>
          <p:nvPr>
            <p:ph sz="quarter" idx="13"/>
          </p:nvPr>
        </p:nvPicPr>
        <p:blipFill>
          <a:blip r:embed="rId3"/>
          <a:stretch>
            <a:fillRect/>
          </a:stretch>
        </p:blipFill>
        <p:spPr>
          <a:xfrm>
            <a:off x="1215186" y="1149350"/>
            <a:ext cx="8701699" cy="3827245"/>
          </a:xfrm>
          <a:prstGeom prst="rect">
            <a:avLst/>
          </a:prstGeom>
        </p:spPr>
      </p:pic>
      <p:sp>
        <p:nvSpPr>
          <p:cNvPr id="5" name="Rectangle 4"/>
          <p:cNvSpPr/>
          <p:nvPr/>
        </p:nvSpPr>
        <p:spPr>
          <a:xfrm>
            <a:off x="2687843" y="5040475"/>
            <a:ext cx="5880136" cy="369332"/>
          </a:xfrm>
          <a:prstGeom prst="rect">
            <a:avLst/>
          </a:prstGeom>
        </p:spPr>
        <p:txBody>
          <a:bodyPr wrap="none">
            <a:spAutoFit/>
          </a:bodyPr>
          <a:lstStyle/>
          <a:p>
            <a:r>
              <a:rPr lang="en-US" dirty="0"/>
              <a:t>https://blog.powertofly.com/advice-from-an-intuit-recruiter</a:t>
            </a:r>
          </a:p>
        </p:txBody>
      </p:sp>
      <p:sp>
        <p:nvSpPr>
          <p:cNvPr id="3" name="TextBox 2"/>
          <p:cNvSpPr txBox="1"/>
          <p:nvPr/>
        </p:nvSpPr>
        <p:spPr>
          <a:xfrm>
            <a:off x="1545116" y="5756223"/>
            <a:ext cx="9581919" cy="584775"/>
          </a:xfrm>
          <a:prstGeom prst="rect">
            <a:avLst/>
          </a:prstGeom>
          <a:noFill/>
        </p:spPr>
        <p:txBody>
          <a:bodyPr wrap="square" rtlCol="0">
            <a:spAutoFit/>
          </a:bodyPr>
          <a:lstStyle/>
          <a:p>
            <a:r>
              <a:rPr lang="en-US" sz="3200" b="1" dirty="0" smtClean="0">
                <a:solidFill>
                  <a:schemeClr val="bg1"/>
                </a:solidFill>
              </a:rPr>
              <a:t>You Can Create Your Own Blog or Participate as a Guest</a:t>
            </a:r>
            <a:endParaRPr lang="en-US" sz="3200" b="1" dirty="0">
              <a:solidFill>
                <a:schemeClr val="bg1"/>
              </a:solidFill>
            </a:endParaRPr>
          </a:p>
        </p:txBody>
      </p:sp>
    </p:spTree>
    <p:extLst>
      <p:ext uri="{BB962C8B-B14F-4D97-AF65-F5344CB8AC3E}">
        <p14:creationId xmlns:p14="http://schemas.microsoft.com/office/powerpoint/2010/main" val="31529613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43" y="228599"/>
            <a:ext cx="11103428" cy="1151965"/>
          </a:xfrm>
        </p:spPr>
        <p:txBody>
          <a:bodyPr>
            <a:normAutofit fontScale="90000"/>
          </a:bodyPr>
          <a:lstStyle/>
          <a:p>
            <a:r>
              <a:rPr lang="en-US" dirty="0" smtClean="0"/>
              <a:t>Recruiting &amp; Career Advice on Facebook</a:t>
            </a:r>
            <a:endParaRPr lang="en-US" dirty="0"/>
          </a:p>
        </p:txBody>
      </p:sp>
      <p:pic>
        <p:nvPicPr>
          <p:cNvPr id="6" name="Content Placeholder 5"/>
          <p:cNvPicPr>
            <a:picLocks noGrp="1" noChangeAspect="1"/>
          </p:cNvPicPr>
          <p:nvPr>
            <p:ph sz="quarter" idx="13"/>
          </p:nvPr>
        </p:nvPicPr>
        <p:blipFill>
          <a:blip r:embed="rId3"/>
          <a:stretch>
            <a:fillRect/>
          </a:stretch>
        </p:blipFill>
        <p:spPr>
          <a:xfrm>
            <a:off x="616655" y="1316715"/>
            <a:ext cx="2419474" cy="774740"/>
          </a:xfrm>
          <a:prstGeom prst="rect">
            <a:avLst/>
          </a:prstGeom>
        </p:spPr>
      </p:pic>
      <p:sp>
        <p:nvSpPr>
          <p:cNvPr id="4" name="TextBox 3"/>
          <p:cNvSpPr txBox="1"/>
          <p:nvPr/>
        </p:nvSpPr>
        <p:spPr>
          <a:xfrm>
            <a:off x="0" y="5704115"/>
            <a:ext cx="12558982" cy="677108"/>
          </a:xfrm>
          <a:prstGeom prst="rect">
            <a:avLst/>
          </a:prstGeom>
          <a:noFill/>
        </p:spPr>
        <p:txBody>
          <a:bodyPr wrap="square" rtlCol="0">
            <a:spAutoFit/>
          </a:bodyPr>
          <a:lstStyle/>
          <a:p>
            <a:r>
              <a:rPr lang="en-US" sz="2000" dirty="0" smtClean="0">
                <a:solidFill>
                  <a:schemeClr val="bg1"/>
                </a:solidFill>
              </a:rPr>
              <a:t>2.</a:t>
            </a:r>
            <a:r>
              <a:rPr lang="en-US" sz="2000" b="1" dirty="0" smtClean="0">
                <a:solidFill>
                  <a:schemeClr val="bg1"/>
                </a:solidFill>
              </a:rPr>
              <a:t>7b monthly users | 44% female, 56% male | </a:t>
            </a:r>
            <a:r>
              <a:rPr lang="en-US" sz="2000" b="1" dirty="0">
                <a:solidFill>
                  <a:schemeClr val="bg1"/>
                </a:solidFill>
              </a:rPr>
              <a:t>Largest age group: </a:t>
            </a:r>
            <a:r>
              <a:rPr lang="en-US" sz="2000" b="1" u="sng" dirty="0">
                <a:solidFill>
                  <a:schemeClr val="bg1"/>
                </a:solidFill>
                <a:hlinkClick r:id="rId4"/>
              </a:rPr>
              <a:t>25-34 (26.3</a:t>
            </a:r>
            <a:r>
              <a:rPr lang="en-US" sz="2000" b="1" u="sng" dirty="0" smtClean="0">
                <a:solidFill>
                  <a:schemeClr val="bg1"/>
                </a:solidFill>
                <a:hlinkClick r:id="rId4"/>
              </a:rPr>
              <a:t>%)</a:t>
            </a:r>
            <a:r>
              <a:rPr lang="en-US" sz="2000" b="1" u="sng" dirty="0">
                <a:solidFill>
                  <a:schemeClr val="bg1"/>
                </a:solidFill>
              </a:rPr>
              <a:t> </a:t>
            </a:r>
            <a:r>
              <a:rPr lang="en-US" sz="2000" b="1" u="sng" dirty="0" smtClean="0">
                <a:solidFill>
                  <a:schemeClr val="bg1"/>
                </a:solidFill>
              </a:rPr>
              <a:t>|  74% Black and 72% Hispanics USE</a:t>
            </a:r>
            <a:r>
              <a:rPr lang="en-US" b="1" u="sng" dirty="0" smtClean="0">
                <a:solidFill>
                  <a:schemeClr val="bg1"/>
                </a:solidFill>
              </a:rPr>
              <a:t> </a:t>
            </a:r>
            <a:endParaRPr lang="en-US" b="1" dirty="0">
              <a:solidFill>
                <a:schemeClr val="bg1"/>
              </a:solidFill>
            </a:endParaRPr>
          </a:p>
          <a:p>
            <a:r>
              <a:rPr lang="en-US" b="1" dirty="0" smtClean="0">
                <a:solidFill>
                  <a:schemeClr val="bg1"/>
                </a:solidFill>
              </a:rPr>
              <a:t> </a:t>
            </a:r>
            <a:endParaRPr lang="en-US" b="1" dirty="0">
              <a:solidFill>
                <a:schemeClr val="bg1"/>
              </a:solidFill>
            </a:endParaRPr>
          </a:p>
        </p:txBody>
      </p:sp>
      <p:pic>
        <p:nvPicPr>
          <p:cNvPr id="7" name="Picture 6"/>
          <p:cNvPicPr>
            <a:picLocks noChangeAspect="1"/>
          </p:cNvPicPr>
          <p:nvPr/>
        </p:nvPicPr>
        <p:blipFill>
          <a:blip r:embed="rId5"/>
          <a:stretch>
            <a:fillRect/>
          </a:stretch>
        </p:blipFill>
        <p:spPr>
          <a:xfrm>
            <a:off x="289724" y="2659612"/>
            <a:ext cx="3443453" cy="2726716"/>
          </a:xfrm>
          <a:prstGeom prst="rect">
            <a:avLst/>
          </a:prstGeom>
        </p:spPr>
      </p:pic>
      <p:pic>
        <p:nvPicPr>
          <p:cNvPr id="8" name="Picture 7"/>
          <p:cNvPicPr>
            <a:picLocks noChangeAspect="1"/>
          </p:cNvPicPr>
          <p:nvPr/>
        </p:nvPicPr>
        <p:blipFill>
          <a:blip r:embed="rId6"/>
          <a:stretch>
            <a:fillRect/>
          </a:stretch>
        </p:blipFill>
        <p:spPr>
          <a:xfrm>
            <a:off x="4361177" y="1342264"/>
            <a:ext cx="2400423" cy="673135"/>
          </a:xfrm>
          <a:prstGeom prst="rect">
            <a:avLst/>
          </a:prstGeom>
        </p:spPr>
      </p:pic>
      <p:pic>
        <p:nvPicPr>
          <p:cNvPr id="9" name="Picture 8"/>
          <p:cNvPicPr>
            <a:picLocks noChangeAspect="1"/>
          </p:cNvPicPr>
          <p:nvPr/>
        </p:nvPicPr>
        <p:blipFill>
          <a:blip r:embed="rId7"/>
          <a:stretch>
            <a:fillRect/>
          </a:stretch>
        </p:blipFill>
        <p:spPr>
          <a:xfrm>
            <a:off x="4143698" y="2642918"/>
            <a:ext cx="3207917" cy="2661277"/>
          </a:xfrm>
          <a:prstGeom prst="rect">
            <a:avLst/>
          </a:prstGeom>
        </p:spPr>
      </p:pic>
      <p:pic>
        <p:nvPicPr>
          <p:cNvPr id="11" name="Picture 10"/>
          <p:cNvPicPr>
            <a:picLocks noChangeAspect="1"/>
          </p:cNvPicPr>
          <p:nvPr/>
        </p:nvPicPr>
        <p:blipFill>
          <a:blip r:embed="rId8"/>
          <a:stretch>
            <a:fillRect/>
          </a:stretch>
        </p:blipFill>
        <p:spPr>
          <a:xfrm>
            <a:off x="8086648" y="1342264"/>
            <a:ext cx="2876698" cy="704886"/>
          </a:xfrm>
          <a:prstGeom prst="rect">
            <a:avLst/>
          </a:prstGeom>
        </p:spPr>
      </p:pic>
      <p:pic>
        <p:nvPicPr>
          <p:cNvPr id="12" name="Picture 11"/>
          <p:cNvPicPr>
            <a:picLocks noChangeAspect="1"/>
          </p:cNvPicPr>
          <p:nvPr/>
        </p:nvPicPr>
        <p:blipFill>
          <a:blip r:embed="rId9"/>
          <a:stretch>
            <a:fillRect/>
          </a:stretch>
        </p:blipFill>
        <p:spPr>
          <a:xfrm>
            <a:off x="7848045" y="2642918"/>
            <a:ext cx="3451326" cy="2507471"/>
          </a:xfrm>
          <a:prstGeom prst="rect">
            <a:avLst/>
          </a:prstGeom>
        </p:spPr>
      </p:pic>
    </p:spTree>
    <p:extLst>
      <p:ext uri="{BB962C8B-B14F-4D97-AF65-F5344CB8AC3E}">
        <p14:creationId xmlns:p14="http://schemas.microsoft.com/office/powerpoint/2010/main" val="33346016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340" y="130628"/>
            <a:ext cx="10774343" cy="1151965"/>
          </a:xfrm>
        </p:spPr>
        <p:txBody>
          <a:bodyPr>
            <a:noAutofit/>
          </a:bodyPr>
          <a:lstStyle/>
          <a:p>
            <a:r>
              <a:rPr lang="en-US" sz="3600" dirty="0" smtClean="0"/>
              <a:t>Recruiting and Career Advice Using Slideshare.net</a:t>
            </a:r>
            <a:endParaRPr lang="en-US" sz="3600" dirty="0"/>
          </a:p>
        </p:txBody>
      </p:sp>
      <p:pic>
        <p:nvPicPr>
          <p:cNvPr id="4" name="Content Placeholder 3"/>
          <p:cNvPicPr>
            <a:picLocks noGrp="1" noChangeAspect="1"/>
          </p:cNvPicPr>
          <p:nvPr>
            <p:ph sz="quarter" idx="13"/>
          </p:nvPr>
        </p:nvPicPr>
        <p:blipFill>
          <a:blip r:embed="rId3"/>
          <a:stretch>
            <a:fillRect/>
          </a:stretch>
        </p:blipFill>
        <p:spPr>
          <a:xfrm>
            <a:off x="204654" y="1584111"/>
            <a:ext cx="5293546" cy="3817403"/>
          </a:xfrm>
          <a:prstGeom prst="rect">
            <a:avLst/>
          </a:prstGeom>
        </p:spPr>
      </p:pic>
      <p:sp>
        <p:nvSpPr>
          <p:cNvPr id="5" name="TextBox 4"/>
          <p:cNvSpPr txBox="1"/>
          <p:nvPr/>
        </p:nvSpPr>
        <p:spPr>
          <a:xfrm>
            <a:off x="3839028" y="1778000"/>
            <a:ext cx="1179875" cy="369332"/>
          </a:xfrm>
          <a:prstGeom prst="rect">
            <a:avLst/>
          </a:prstGeom>
          <a:noFill/>
        </p:spPr>
        <p:txBody>
          <a:bodyPr wrap="none" rtlCol="0">
            <a:spAutoFit/>
          </a:bodyPr>
          <a:lstStyle/>
          <a:p>
            <a:r>
              <a:rPr lang="en-US" dirty="0" smtClean="0"/>
              <a:t>1415 views</a:t>
            </a:r>
            <a:endParaRPr lang="en-US" dirty="0"/>
          </a:p>
        </p:txBody>
      </p:sp>
      <p:pic>
        <p:nvPicPr>
          <p:cNvPr id="8" name="Picture 7"/>
          <p:cNvPicPr>
            <a:picLocks noChangeAspect="1"/>
          </p:cNvPicPr>
          <p:nvPr/>
        </p:nvPicPr>
        <p:blipFill>
          <a:blip r:embed="rId4"/>
          <a:stretch>
            <a:fillRect/>
          </a:stretch>
        </p:blipFill>
        <p:spPr>
          <a:xfrm>
            <a:off x="6049714" y="1456790"/>
            <a:ext cx="4871285" cy="3817402"/>
          </a:xfrm>
          <a:prstGeom prst="rect">
            <a:avLst/>
          </a:prstGeom>
        </p:spPr>
      </p:pic>
      <p:sp>
        <p:nvSpPr>
          <p:cNvPr id="9" name="TextBox 8"/>
          <p:cNvSpPr txBox="1"/>
          <p:nvPr/>
        </p:nvSpPr>
        <p:spPr>
          <a:xfrm>
            <a:off x="6276110" y="1859787"/>
            <a:ext cx="1220206" cy="369332"/>
          </a:xfrm>
          <a:prstGeom prst="rect">
            <a:avLst/>
          </a:prstGeom>
          <a:noFill/>
        </p:spPr>
        <p:txBody>
          <a:bodyPr wrap="none" rtlCol="0">
            <a:spAutoFit/>
          </a:bodyPr>
          <a:lstStyle/>
          <a:p>
            <a:r>
              <a:rPr lang="en-US" dirty="0" smtClean="0"/>
              <a:t>1405 views</a:t>
            </a:r>
            <a:endParaRPr lang="en-US" dirty="0"/>
          </a:p>
        </p:txBody>
      </p:sp>
    </p:spTree>
    <p:extLst>
      <p:ext uri="{BB962C8B-B14F-4D97-AF65-F5344CB8AC3E}">
        <p14:creationId xmlns:p14="http://schemas.microsoft.com/office/powerpoint/2010/main" val="17026586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93914"/>
            <a:ext cx="10396882" cy="729343"/>
          </a:xfrm>
        </p:spPr>
        <p:txBody>
          <a:bodyPr>
            <a:normAutofit fontScale="90000"/>
          </a:bodyPr>
          <a:lstStyle/>
          <a:p>
            <a:r>
              <a:rPr lang="en-US" dirty="0"/>
              <a:t>Follow Charles and Gabby</a:t>
            </a: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2109404874"/>
              </p:ext>
            </p:extLst>
          </p:nvPr>
        </p:nvGraphicFramePr>
        <p:xfrm>
          <a:off x="76200" y="1175655"/>
          <a:ext cx="11560629" cy="4763922"/>
        </p:xfrm>
        <a:graphic>
          <a:graphicData uri="http://schemas.openxmlformats.org/drawingml/2006/table">
            <a:tbl>
              <a:tblPr firstRow="1" bandRow="1">
                <a:tableStyleId>{5C22544A-7EE6-4342-B048-85BDC9FD1C3A}</a:tableStyleId>
              </a:tblPr>
              <a:tblGrid>
                <a:gridCol w="3853543">
                  <a:extLst>
                    <a:ext uri="{9D8B030D-6E8A-4147-A177-3AD203B41FA5}">
                      <a16:colId xmlns:a16="http://schemas.microsoft.com/office/drawing/2014/main" val="3149031223"/>
                    </a:ext>
                  </a:extLst>
                </a:gridCol>
                <a:gridCol w="3853543">
                  <a:extLst>
                    <a:ext uri="{9D8B030D-6E8A-4147-A177-3AD203B41FA5}">
                      <a16:colId xmlns:a16="http://schemas.microsoft.com/office/drawing/2014/main" val="2775520798"/>
                    </a:ext>
                  </a:extLst>
                </a:gridCol>
                <a:gridCol w="3853543">
                  <a:extLst>
                    <a:ext uri="{9D8B030D-6E8A-4147-A177-3AD203B41FA5}">
                      <a16:colId xmlns:a16="http://schemas.microsoft.com/office/drawing/2014/main" val="1455903490"/>
                    </a:ext>
                  </a:extLst>
                </a:gridCol>
              </a:tblGrid>
              <a:tr h="371481">
                <a:tc>
                  <a:txBody>
                    <a:bodyPr/>
                    <a:lstStyle/>
                    <a:p>
                      <a:r>
                        <a:rPr lang="en-US" dirty="0" smtClean="0"/>
                        <a:t>Site</a:t>
                      </a:r>
                      <a:endParaRPr lang="en-US" dirty="0"/>
                    </a:p>
                  </a:txBody>
                  <a:tcPr/>
                </a:tc>
                <a:tc>
                  <a:txBody>
                    <a:bodyPr/>
                    <a:lstStyle/>
                    <a:p>
                      <a:r>
                        <a:rPr lang="en-US" dirty="0" smtClean="0"/>
                        <a:t>Follow Charles Martin</a:t>
                      </a:r>
                      <a:endParaRPr lang="en-US" dirty="0"/>
                    </a:p>
                  </a:txBody>
                  <a:tcPr/>
                </a:tc>
                <a:tc>
                  <a:txBody>
                    <a:bodyPr/>
                    <a:lstStyle/>
                    <a:p>
                      <a:r>
                        <a:rPr lang="en-US" dirty="0" smtClean="0"/>
                        <a:t>Follow Gabrielle</a:t>
                      </a:r>
                      <a:r>
                        <a:rPr lang="en-US" baseline="0" dirty="0" smtClean="0"/>
                        <a:t> Woody</a:t>
                      </a:r>
                      <a:endParaRPr lang="en-US" dirty="0"/>
                    </a:p>
                  </a:txBody>
                  <a:tcPr/>
                </a:tc>
                <a:extLst>
                  <a:ext uri="{0D108BD9-81ED-4DB2-BD59-A6C34878D82A}">
                    <a16:rowId xmlns:a16="http://schemas.microsoft.com/office/drawing/2014/main" val="2832132801"/>
                  </a:ext>
                </a:extLst>
              </a:tr>
              <a:tr h="641187">
                <a:tc>
                  <a:txBody>
                    <a:bodyPr/>
                    <a:lstStyle/>
                    <a:p>
                      <a:r>
                        <a:rPr lang="en-US" dirty="0" smtClean="0"/>
                        <a:t>YouTube</a:t>
                      </a:r>
                      <a:endParaRPr lang="en-US" dirty="0"/>
                    </a:p>
                  </a:txBody>
                  <a:tcPr/>
                </a:tc>
                <a:tc>
                  <a:txBody>
                    <a:bodyPr/>
                    <a:lstStyle/>
                    <a:p>
                      <a:r>
                        <a:rPr lang="en-US" dirty="0" smtClean="0">
                          <a:solidFill>
                            <a:schemeClr val="accent1"/>
                          </a:solidFill>
                        </a:rPr>
                        <a:t>https://www.youtube.com/channel/UC8t2h9N1IJ3DAKM92CF3nYw</a:t>
                      </a:r>
                      <a:endParaRPr lang="en-US" dirty="0">
                        <a:solidFill>
                          <a:schemeClr val="accent1"/>
                        </a:solidFill>
                      </a:endParaRPr>
                    </a:p>
                  </a:txBody>
                  <a:tcPr/>
                </a:tc>
                <a:tc>
                  <a:txBody>
                    <a:bodyPr/>
                    <a:lstStyle/>
                    <a:p>
                      <a:r>
                        <a:rPr lang="en-US" dirty="0" smtClean="0">
                          <a:solidFill>
                            <a:schemeClr val="accent1"/>
                          </a:solidFill>
                        </a:rPr>
                        <a:t>https://youtube.com/channel/UCClWYUZTrBi4d9cJNDnDRnw</a:t>
                      </a:r>
                      <a:endParaRPr lang="en-US" dirty="0">
                        <a:solidFill>
                          <a:schemeClr val="accent1"/>
                        </a:solidFill>
                      </a:endParaRPr>
                    </a:p>
                  </a:txBody>
                  <a:tcPr/>
                </a:tc>
                <a:extLst>
                  <a:ext uri="{0D108BD9-81ED-4DB2-BD59-A6C34878D82A}">
                    <a16:rowId xmlns:a16="http://schemas.microsoft.com/office/drawing/2014/main" val="1366857613"/>
                  </a:ext>
                </a:extLst>
              </a:tr>
              <a:tr h="641187">
                <a:tc>
                  <a:txBody>
                    <a:bodyPr/>
                    <a:lstStyle/>
                    <a:p>
                      <a:r>
                        <a:rPr lang="en-US" dirty="0" smtClean="0"/>
                        <a:t>Instagram</a:t>
                      </a:r>
                      <a:endParaRPr lang="en-US" dirty="0"/>
                    </a:p>
                  </a:txBody>
                  <a:tcPr/>
                </a:tc>
                <a:tc>
                  <a:txBody>
                    <a:bodyPr/>
                    <a:lstStyle/>
                    <a:p>
                      <a:r>
                        <a:rPr lang="en-US" dirty="0" smtClean="0">
                          <a:solidFill>
                            <a:schemeClr val="accent1"/>
                          </a:solidFill>
                        </a:rPr>
                        <a:t>https://www.instagram.com/theinternguy/?hl=en</a:t>
                      </a:r>
                      <a:endParaRPr lang="en-US" dirty="0">
                        <a:solidFill>
                          <a:schemeClr val="accent1"/>
                        </a:solidFill>
                      </a:endParaRPr>
                    </a:p>
                  </a:txBody>
                  <a:tcPr/>
                </a:tc>
                <a:tc>
                  <a:txBody>
                    <a:bodyPr/>
                    <a:lstStyle/>
                    <a:p>
                      <a:r>
                        <a:rPr lang="en-US" sz="1800" i="0" u="sng" kern="1200" dirty="0" smtClean="0">
                          <a:solidFill>
                            <a:schemeClr val="accent1"/>
                          </a:solidFill>
                          <a:effectLst/>
                          <a:latin typeface="+mn-lt"/>
                          <a:ea typeface="+mn-ea"/>
                          <a:cs typeface="+mn-cs"/>
                          <a:hlinkClick r:id="rId2"/>
                        </a:rPr>
                        <a:t>https://www.instagram.com/careerconfidant</a:t>
                      </a:r>
                      <a:r>
                        <a:rPr lang="en-US" sz="1800" b="0" i="0" kern="1200" dirty="0" smtClean="0">
                          <a:solidFill>
                            <a:schemeClr val="accent1"/>
                          </a:solidFill>
                          <a:effectLst/>
                          <a:latin typeface="+mn-lt"/>
                          <a:ea typeface="+mn-ea"/>
                          <a:cs typeface="+mn-cs"/>
                        </a:rPr>
                        <a:t>/ </a:t>
                      </a:r>
                      <a:endParaRPr lang="en-US" dirty="0">
                        <a:solidFill>
                          <a:schemeClr val="accent1"/>
                        </a:solidFill>
                      </a:endParaRPr>
                    </a:p>
                  </a:txBody>
                  <a:tcPr/>
                </a:tc>
                <a:extLst>
                  <a:ext uri="{0D108BD9-81ED-4DB2-BD59-A6C34878D82A}">
                    <a16:rowId xmlns:a16="http://schemas.microsoft.com/office/drawing/2014/main" val="2342091108"/>
                  </a:ext>
                </a:extLst>
              </a:tr>
              <a:tr h="641187">
                <a:tc>
                  <a:txBody>
                    <a:bodyPr/>
                    <a:lstStyle/>
                    <a:p>
                      <a:r>
                        <a:rPr lang="en-US" dirty="0" smtClean="0"/>
                        <a:t>TikTok</a:t>
                      </a:r>
                      <a:endParaRPr lang="en-US" dirty="0"/>
                    </a:p>
                  </a:txBody>
                  <a:tcPr/>
                </a:tc>
                <a:tc>
                  <a:txBody>
                    <a:bodyPr/>
                    <a:lstStyle/>
                    <a:p>
                      <a:r>
                        <a:rPr lang="en-US" dirty="0" smtClean="0">
                          <a:solidFill>
                            <a:schemeClr val="accent1"/>
                          </a:solidFill>
                        </a:rPr>
                        <a:t>https://www.tiktok.com/@internguy?lang=en</a:t>
                      </a:r>
                      <a:endParaRPr lang="en-US" dirty="0">
                        <a:solidFill>
                          <a:schemeClr val="accent1"/>
                        </a:solidFill>
                      </a:endParaRPr>
                    </a:p>
                  </a:txBody>
                  <a:tcPr/>
                </a:tc>
                <a:tc>
                  <a:txBody>
                    <a:bodyPr/>
                    <a:lstStyle/>
                    <a:p>
                      <a:r>
                        <a:rPr lang="en-US" sz="1800" i="0" u="sng" kern="1200" dirty="0" smtClean="0">
                          <a:solidFill>
                            <a:schemeClr val="accent1"/>
                          </a:solidFill>
                          <a:effectLst/>
                          <a:latin typeface="+mn-lt"/>
                          <a:ea typeface="+mn-ea"/>
                          <a:cs typeface="+mn-cs"/>
                          <a:hlinkClick r:id="rId3"/>
                        </a:rPr>
                        <a:t>https://www.tiktok.com/@careerconfidant</a:t>
                      </a:r>
                      <a:r>
                        <a:rPr lang="en-US" sz="1800" b="0" i="0" kern="1200" dirty="0" smtClean="0">
                          <a:solidFill>
                            <a:schemeClr val="accent1"/>
                          </a:solidFill>
                          <a:effectLst/>
                          <a:latin typeface="+mn-lt"/>
                          <a:ea typeface="+mn-ea"/>
                          <a:cs typeface="+mn-cs"/>
                        </a:rPr>
                        <a:t>?</a:t>
                      </a:r>
                      <a:endParaRPr lang="en-US" dirty="0">
                        <a:solidFill>
                          <a:schemeClr val="accent1"/>
                        </a:solidFill>
                      </a:endParaRPr>
                    </a:p>
                  </a:txBody>
                  <a:tcPr/>
                </a:tc>
                <a:extLst>
                  <a:ext uri="{0D108BD9-81ED-4DB2-BD59-A6C34878D82A}">
                    <a16:rowId xmlns:a16="http://schemas.microsoft.com/office/drawing/2014/main" val="3389708094"/>
                  </a:ext>
                </a:extLst>
              </a:tr>
              <a:tr h="371481">
                <a:tc>
                  <a:txBody>
                    <a:bodyPr/>
                    <a:lstStyle/>
                    <a:p>
                      <a:r>
                        <a:rPr lang="en-US" dirty="0" smtClean="0"/>
                        <a:t>SnapChat</a:t>
                      </a:r>
                      <a:endParaRPr lang="en-US" dirty="0"/>
                    </a:p>
                  </a:txBody>
                  <a:tcPr/>
                </a:tc>
                <a:tc>
                  <a:txBody>
                    <a:bodyPr/>
                    <a:lstStyle/>
                    <a:p>
                      <a:r>
                        <a:rPr lang="en-US" dirty="0" smtClean="0">
                          <a:solidFill>
                            <a:schemeClr val="accent1"/>
                          </a:solidFill>
                        </a:rPr>
                        <a:t>https://www.snapchat.com/add/internguy</a:t>
                      </a:r>
                      <a:endParaRPr lang="en-US" dirty="0">
                        <a:solidFill>
                          <a:schemeClr val="accent1"/>
                        </a:solidFill>
                      </a:endParaRPr>
                    </a:p>
                  </a:txBody>
                  <a:tcPr/>
                </a:tc>
                <a:tc>
                  <a:txBody>
                    <a:bodyPr/>
                    <a:lstStyle/>
                    <a:p>
                      <a:r>
                        <a:rPr lang="en-US" dirty="0" smtClean="0">
                          <a:solidFill>
                            <a:schemeClr val="accent1"/>
                          </a:solidFill>
                        </a:rPr>
                        <a:t>n/a</a:t>
                      </a:r>
                      <a:endParaRPr lang="en-US" dirty="0">
                        <a:solidFill>
                          <a:schemeClr val="accent1"/>
                        </a:solidFill>
                      </a:endParaRPr>
                    </a:p>
                  </a:txBody>
                  <a:tcPr/>
                </a:tc>
                <a:extLst>
                  <a:ext uri="{0D108BD9-81ED-4DB2-BD59-A6C34878D82A}">
                    <a16:rowId xmlns:a16="http://schemas.microsoft.com/office/drawing/2014/main" val="104164035"/>
                  </a:ext>
                </a:extLst>
              </a:tr>
              <a:tr h="371481">
                <a:tc>
                  <a:txBody>
                    <a:bodyPr/>
                    <a:lstStyle/>
                    <a:p>
                      <a:r>
                        <a:rPr lang="en-US" dirty="0" smtClean="0"/>
                        <a:t>Spotify</a:t>
                      </a:r>
                      <a:endParaRPr lang="en-US" dirty="0"/>
                    </a:p>
                  </a:txBody>
                  <a:tcPr/>
                </a:tc>
                <a:tc>
                  <a:txBody>
                    <a:bodyPr/>
                    <a:lstStyle/>
                    <a:p>
                      <a:r>
                        <a:rPr lang="en-US" dirty="0" smtClean="0">
                          <a:solidFill>
                            <a:schemeClr val="accent1"/>
                          </a:solidFill>
                        </a:rPr>
                        <a:t>https://open.spotify.com/show/4nojpZBEv29NgUBZ4v3MKZ?si=FGenHll-SVueTJW6k8w4wA&amp;nd=1</a:t>
                      </a:r>
                      <a:endParaRPr lang="en-US" dirty="0">
                        <a:solidFill>
                          <a:schemeClr val="accent1"/>
                        </a:solidFill>
                      </a:endParaRPr>
                    </a:p>
                  </a:txBody>
                  <a:tcPr/>
                </a:tc>
                <a:tc>
                  <a:txBody>
                    <a:bodyPr/>
                    <a:lstStyle/>
                    <a:p>
                      <a:r>
                        <a:rPr lang="en-US" dirty="0" smtClean="0">
                          <a:solidFill>
                            <a:schemeClr val="accent1"/>
                          </a:solidFill>
                        </a:rPr>
                        <a:t>n/a</a:t>
                      </a:r>
                      <a:endParaRPr lang="en-US" dirty="0">
                        <a:solidFill>
                          <a:schemeClr val="accent1"/>
                        </a:solidFill>
                      </a:endParaRPr>
                    </a:p>
                  </a:txBody>
                  <a:tcPr/>
                </a:tc>
                <a:extLst>
                  <a:ext uri="{0D108BD9-81ED-4DB2-BD59-A6C34878D82A}">
                    <a16:rowId xmlns:a16="http://schemas.microsoft.com/office/drawing/2014/main" val="3135166551"/>
                  </a:ext>
                </a:extLst>
              </a:tr>
              <a:tr h="641187">
                <a:tc>
                  <a:txBody>
                    <a:bodyPr/>
                    <a:lstStyle/>
                    <a:p>
                      <a:r>
                        <a:rPr lang="en-US" dirty="0" smtClean="0"/>
                        <a:t>Clubhouse</a:t>
                      </a:r>
                      <a:endParaRPr lang="en-US" dirty="0"/>
                    </a:p>
                  </a:txBody>
                  <a:tcPr/>
                </a:tc>
                <a:tc>
                  <a:txBody>
                    <a:bodyPr/>
                    <a:lstStyle/>
                    <a:p>
                      <a:r>
                        <a:rPr lang="en-US" dirty="0" smtClean="0">
                          <a:solidFill>
                            <a:schemeClr val="accent1"/>
                          </a:solidFill>
                        </a:rPr>
                        <a:t>https://clubhousedb.com/user/theinternguy</a:t>
                      </a:r>
                      <a:endParaRPr lang="en-US" dirty="0">
                        <a:solidFill>
                          <a:schemeClr val="accent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smtClean="0">
                          <a:solidFill>
                            <a:schemeClr val="accent1"/>
                          </a:solidFill>
                          <a:hlinkClick r:id="rId4"/>
                        </a:rPr>
                        <a:t>https://www.clubhouse.com/@careerconfidant</a:t>
                      </a:r>
                      <a:endParaRPr lang="en-US" u="sng" dirty="0" smtClean="0">
                        <a:solidFill>
                          <a:schemeClr val="accent1"/>
                        </a:solidFill>
                      </a:endParaRPr>
                    </a:p>
                    <a:p>
                      <a:endParaRPr lang="en-US" dirty="0">
                        <a:solidFill>
                          <a:schemeClr val="accent1"/>
                        </a:solidFill>
                      </a:endParaRPr>
                    </a:p>
                  </a:txBody>
                  <a:tcPr/>
                </a:tc>
                <a:extLst>
                  <a:ext uri="{0D108BD9-81ED-4DB2-BD59-A6C34878D82A}">
                    <a16:rowId xmlns:a16="http://schemas.microsoft.com/office/drawing/2014/main" val="3159975025"/>
                  </a:ext>
                </a:extLst>
              </a:tr>
            </a:tbl>
          </a:graphicData>
        </a:graphic>
      </p:graphicFrame>
    </p:spTree>
    <p:extLst>
      <p:ext uri="{BB962C8B-B14F-4D97-AF65-F5344CB8AC3E}">
        <p14:creationId xmlns:p14="http://schemas.microsoft.com/office/powerpoint/2010/main" val="2750875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2840168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Social Media To Recruit?</a:t>
            </a:r>
            <a:endParaRPr lang="en-US" dirty="0"/>
          </a:p>
        </p:txBody>
      </p:sp>
      <p:sp>
        <p:nvSpPr>
          <p:cNvPr id="3" name="Content Placeholder 2"/>
          <p:cNvSpPr>
            <a:spLocks noGrp="1"/>
          </p:cNvSpPr>
          <p:nvPr>
            <p:ph sz="quarter" idx="13"/>
          </p:nvPr>
        </p:nvSpPr>
        <p:spPr/>
        <p:txBody>
          <a:bodyPr>
            <a:normAutofit fontScale="85000" lnSpcReduction="10000"/>
          </a:bodyPr>
          <a:lstStyle/>
          <a:p>
            <a:r>
              <a:rPr lang="en-US" dirty="0"/>
              <a:t> </a:t>
            </a:r>
            <a:r>
              <a:rPr lang="en-US" b="1" u="sng" dirty="0">
                <a:hlinkClick r:id="rId3"/>
              </a:rPr>
              <a:t>25% of all job seekers</a:t>
            </a:r>
            <a:r>
              <a:rPr lang="en-US" dirty="0"/>
              <a:t> use social media to do more than just find and connect with friends—they use it to pinpoint their next career opportunities as well</a:t>
            </a:r>
            <a:r>
              <a:rPr lang="en-US" dirty="0" smtClean="0"/>
              <a:t>.</a:t>
            </a:r>
          </a:p>
          <a:p>
            <a:r>
              <a:rPr lang="en-US" dirty="0"/>
              <a:t>73% of 18-34 year-olds found their last job through social media. (</a:t>
            </a:r>
            <a:r>
              <a:rPr lang="en-US" b="1" dirty="0">
                <a:hlinkClick r:id="rId4"/>
              </a:rPr>
              <a:t>Capterra</a:t>
            </a:r>
            <a:r>
              <a:rPr lang="en-US" dirty="0"/>
              <a:t>)</a:t>
            </a:r>
          </a:p>
          <a:p>
            <a:r>
              <a:rPr lang="en-US" dirty="0"/>
              <a:t>59% of recruiters rated candidates sourced through social media as “highest quality.” (</a:t>
            </a:r>
            <a:r>
              <a:rPr lang="en-US" b="1" dirty="0">
                <a:hlinkClick r:id="rId5"/>
              </a:rPr>
              <a:t>Jobvite</a:t>
            </a:r>
            <a:r>
              <a:rPr lang="en-US" dirty="0"/>
              <a:t>)</a:t>
            </a:r>
          </a:p>
          <a:p>
            <a:r>
              <a:rPr lang="en-US" dirty="0"/>
              <a:t>21% of candidates said they found their dream job through social media (Jobvite</a:t>
            </a:r>
            <a:r>
              <a:rPr lang="en-US" dirty="0" smtClean="0"/>
              <a:t>)</a:t>
            </a:r>
          </a:p>
          <a:p>
            <a:r>
              <a:rPr lang="en-US" dirty="0"/>
              <a:t>83% of job seekers prefer Facebook over any other social network</a:t>
            </a:r>
            <a:r>
              <a:rPr lang="en-US" dirty="0" smtClean="0"/>
              <a:t>.</a:t>
            </a:r>
          </a:p>
          <a:p>
            <a:r>
              <a:rPr lang="en-US" dirty="0" smtClean="0"/>
              <a:t>56.3 % of Worlds Population uses Social Media (4.66 b)</a:t>
            </a:r>
          </a:p>
          <a:p>
            <a:r>
              <a:rPr lang="en-US" dirty="0" smtClean="0"/>
              <a:t>Diversify Your Recruiting Efforts </a:t>
            </a:r>
            <a:endParaRPr lang="en-US" dirty="0"/>
          </a:p>
          <a:p>
            <a:pPr marL="0" indent="0">
              <a:buNone/>
            </a:pPr>
            <a:endParaRPr lang="en-US" dirty="0"/>
          </a:p>
        </p:txBody>
      </p:sp>
      <p:sp>
        <p:nvSpPr>
          <p:cNvPr id="4" name="TextBox 3"/>
          <p:cNvSpPr txBox="1"/>
          <p:nvPr/>
        </p:nvSpPr>
        <p:spPr>
          <a:xfrm>
            <a:off x="228600" y="5867400"/>
            <a:ext cx="10996728" cy="369332"/>
          </a:xfrm>
          <a:prstGeom prst="rect">
            <a:avLst/>
          </a:prstGeom>
          <a:noFill/>
        </p:spPr>
        <p:txBody>
          <a:bodyPr wrap="none" rtlCol="0">
            <a:spAutoFit/>
          </a:bodyPr>
          <a:lstStyle/>
          <a:p>
            <a:pPr algn="ctr"/>
            <a:r>
              <a:rPr lang="en-US" dirty="0">
                <a:solidFill>
                  <a:schemeClr val="bg1"/>
                </a:solidFill>
              </a:rPr>
              <a:t>New Pew Research </a:t>
            </a:r>
            <a:r>
              <a:rPr lang="en-US" dirty="0">
                <a:solidFill>
                  <a:schemeClr val="bg1"/>
                </a:solidFill>
                <a:hlinkClick r:id="rId6"/>
              </a:rPr>
              <a:t>data</a:t>
            </a:r>
            <a:r>
              <a:rPr lang="en-US" dirty="0">
                <a:solidFill>
                  <a:schemeClr val="bg1"/>
                </a:solidFill>
              </a:rPr>
              <a:t> shows that minority groups tend to over-index in their use of many social media </a:t>
            </a:r>
            <a:r>
              <a:rPr lang="en-US" dirty="0" smtClean="0">
                <a:solidFill>
                  <a:schemeClr val="bg1"/>
                </a:solidFill>
              </a:rPr>
              <a:t>platforms</a:t>
            </a:r>
            <a:r>
              <a:rPr lang="en-US" dirty="0">
                <a:solidFill>
                  <a:schemeClr val="bg1"/>
                </a:solidFill>
              </a:rPr>
              <a:t> </a:t>
            </a:r>
          </a:p>
        </p:txBody>
      </p:sp>
    </p:spTree>
    <p:extLst>
      <p:ext uri="{BB962C8B-B14F-4D97-AF65-F5344CB8AC3E}">
        <p14:creationId xmlns:p14="http://schemas.microsoft.com/office/powerpoint/2010/main" val="1457657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828" y="228599"/>
            <a:ext cx="11223171" cy="1151965"/>
          </a:xfrm>
        </p:spPr>
        <p:txBody>
          <a:bodyPr>
            <a:normAutofit/>
          </a:bodyPr>
          <a:lstStyle/>
          <a:p>
            <a:r>
              <a:rPr lang="en-US" sz="3600" dirty="0" smtClean="0"/>
              <a:t>Let’s Chat with Recruiters Who use Social Successfully </a:t>
            </a:r>
            <a:endParaRPr lang="en-US" sz="3600" dirty="0"/>
          </a:p>
        </p:txBody>
      </p:sp>
      <p:pic>
        <p:nvPicPr>
          <p:cNvPr id="4" name="Content Placeholder 3"/>
          <p:cNvPicPr>
            <a:picLocks noGrp="1" noChangeAspect="1"/>
          </p:cNvPicPr>
          <p:nvPr>
            <p:ph sz="quarter" idx="13"/>
          </p:nvPr>
        </p:nvPicPr>
        <p:blipFill>
          <a:blip r:embed="rId2"/>
          <a:stretch>
            <a:fillRect/>
          </a:stretch>
        </p:blipFill>
        <p:spPr>
          <a:xfrm>
            <a:off x="5884242" y="1542474"/>
            <a:ext cx="4872028" cy="4026588"/>
          </a:xfrm>
          <a:prstGeom prst="rect">
            <a:avLst/>
          </a:prstGeom>
        </p:spPr>
      </p:pic>
      <p:sp>
        <p:nvSpPr>
          <p:cNvPr id="5" name="TextBox 4"/>
          <p:cNvSpPr txBox="1"/>
          <p:nvPr/>
        </p:nvSpPr>
        <p:spPr>
          <a:xfrm>
            <a:off x="5732152" y="5635159"/>
            <a:ext cx="5087739" cy="830997"/>
          </a:xfrm>
          <a:prstGeom prst="rect">
            <a:avLst/>
          </a:prstGeom>
          <a:noFill/>
        </p:spPr>
        <p:txBody>
          <a:bodyPr wrap="none" rtlCol="0">
            <a:spAutoFit/>
          </a:bodyPr>
          <a:lstStyle/>
          <a:p>
            <a:pPr algn="ctr"/>
            <a:r>
              <a:rPr lang="en-US" sz="2400" b="1" dirty="0" smtClean="0">
                <a:solidFill>
                  <a:schemeClr val="bg1"/>
                </a:solidFill>
              </a:rPr>
              <a:t>Gabrielle Woody – careerconfidant</a:t>
            </a:r>
          </a:p>
          <a:p>
            <a:pPr algn="ctr"/>
            <a:r>
              <a:rPr lang="en-US" sz="2400" b="1" dirty="0" smtClean="0">
                <a:solidFill>
                  <a:schemeClr val="bg1"/>
                </a:solidFill>
              </a:rPr>
              <a:t>University Relations and Diversity Lead</a:t>
            </a:r>
            <a:endParaRPr lang="en-US" sz="2400" b="1" dirty="0">
              <a:solidFill>
                <a:schemeClr val="bg1"/>
              </a:solidFill>
            </a:endParaRPr>
          </a:p>
        </p:txBody>
      </p:sp>
      <p:pic>
        <p:nvPicPr>
          <p:cNvPr id="6" name="Picture 5"/>
          <p:cNvPicPr>
            <a:picLocks noChangeAspect="1"/>
          </p:cNvPicPr>
          <p:nvPr/>
        </p:nvPicPr>
        <p:blipFill>
          <a:blip r:embed="rId3"/>
          <a:stretch>
            <a:fillRect/>
          </a:stretch>
        </p:blipFill>
        <p:spPr>
          <a:xfrm>
            <a:off x="793683" y="1542475"/>
            <a:ext cx="4414827" cy="4026588"/>
          </a:xfrm>
          <a:prstGeom prst="rect">
            <a:avLst/>
          </a:prstGeom>
        </p:spPr>
      </p:pic>
      <p:sp>
        <p:nvSpPr>
          <p:cNvPr id="7" name="TextBox 6"/>
          <p:cNvSpPr txBox="1"/>
          <p:nvPr/>
        </p:nvSpPr>
        <p:spPr>
          <a:xfrm>
            <a:off x="845549" y="5612998"/>
            <a:ext cx="3955699" cy="830997"/>
          </a:xfrm>
          <a:prstGeom prst="rect">
            <a:avLst/>
          </a:prstGeom>
          <a:noFill/>
        </p:spPr>
        <p:txBody>
          <a:bodyPr wrap="none" rtlCol="0">
            <a:spAutoFit/>
          </a:bodyPr>
          <a:lstStyle/>
          <a:p>
            <a:pPr algn="ctr"/>
            <a:r>
              <a:rPr lang="en-US" sz="2400" b="1" dirty="0" smtClean="0">
                <a:solidFill>
                  <a:schemeClr val="bg1"/>
                </a:solidFill>
              </a:rPr>
              <a:t>Charles Martin  - theinternguy</a:t>
            </a:r>
          </a:p>
          <a:p>
            <a:pPr algn="ctr"/>
            <a:r>
              <a:rPr lang="en-US" sz="2400" b="1" dirty="0" smtClean="0">
                <a:solidFill>
                  <a:schemeClr val="bg1"/>
                </a:solidFill>
              </a:rPr>
              <a:t>University Recruiter </a:t>
            </a:r>
            <a:endParaRPr lang="en-US" sz="2400" b="1" dirty="0">
              <a:solidFill>
                <a:schemeClr val="bg1"/>
              </a:solidFill>
            </a:endParaRPr>
          </a:p>
        </p:txBody>
      </p:sp>
    </p:spTree>
    <p:extLst>
      <p:ext uri="{BB962C8B-B14F-4D97-AF65-F5344CB8AC3E}">
        <p14:creationId xmlns:p14="http://schemas.microsoft.com/office/powerpoint/2010/main" val="3278395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541" y="119742"/>
            <a:ext cx="10717142" cy="1151965"/>
          </a:xfrm>
        </p:spPr>
        <p:txBody>
          <a:bodyPr>
            <a:normAutofit/>
          </a:bodyPr>
          <a:lstStyle/>
          <a:p>
            <a:r>
              <a:rPr lang="en-US" sz="4400" dirty="0" smtClean="0"/>
              <a:t>Recruiting and Career Advice on Youtube</a:t>
            </a:r>
            <a:endParaRPr lang="en-US" sz="4400" dirty="0"/>
          </a:p>
        </p:txBody>
      </p:sp>
      <p:sp>
        <p:nvSpPr>
          <p:cNvPr id="5" name="TextBox 4"/>
          <p:cNvSpPr txBox="1"/>
          <p:nvPr/>
        </p:nvSpPr>
        <p:spPr>
          <a:xfrm>
            <a:off x="568738" y="5856514"/>
            <a:ext cx="10480754" cy="369332"/>
          </a:xfrm>
          <a:prstGeom prst="rect">
            <a:avLst/>
          </a:prstGeom>
          <a:noFill/>
        </p:spPr>
        <p:txBody>
          <a:bodyPr wrap="none" rtlCol="0">
            <a:spAutoFit/>
          </a:bodyPr>
          <a:lstStyle/>
          <a:p>
            <a:r>
              <a:rPr lang="en-US" b="1" dirty="0" smtClean="0">
                <a:solidFill>
                  <a:schemeClr val="bg1"/>
                </a:solidFill>
              </a:rPr>
              <a:t>2b monthly users | 44% female 56% male | 84% of African Americans &amp; 85% of Hispanics Use  |  2</a:t>
            </a:r>
            <a:r>
              <a:rPr lang="en-US" b="1" baseline="30000" dirty="0" smtClean="0">
                <a:solidFill>
                  <a:schemeClr val="bg1"/>
                </a:solidFill>
              </a:rPr>
              <a:t>nd</a:t>
            </a:r>
            <a:r>
              <a:rPr lang="en-US" b="1" dirty="0" smtClean="0">
                <a:solidFill>
                  <a:schemeClr val="bg1"/>
                </a:solidFill>
              </a:rPr>
              <a:t> most visited </a:t>
            </a:r>
            <a:endParaRPr lang="en-US" b="1" dirty="0">
              <a:solidFill>
                <a:schemeClr val="bg1"/>
              </a:solidFill>
            </a:endParaRPr>
          </a:p>
        </p:txBody>
      </p:sp>
      <p:pic>
        <p:nvPicPr>
          <p:cNvPr id="7" name="Content Placeholder 6"/>
          <p:cNvPicPr>
            <a:picLocks noGrp="1" noChangeAspect="1"/>
          </p:cNvPicPr>
          <p:nvPr>
            <p:ph sz="quarter" idx="13"/>
          </p:nvPr>
        </p:nvPicPr>
        <p:blipFill>
          <a:blip r:embed="rId3"/>
          <a:stretch>
            <a:fillRect/>
          </a:stretch>
        </p:blipFill>
        <p:spPr>
          <a:xfrm>
            <a:off x="365541" y="1271707"/>
            <a:ext cx="4547582" cy="3311525"/>
          </a:xfrm>
          <a:prstGeom prst="rect">
            <a:avLst/>
          </a:prstGeom>
        </p:spPr>
      </p:pic>
      <p:sp>
        <p:nvSpPr>
          <p:cNvPr id="8" name="Rectangle 7"/>
          <p:cNvSpPr/>
          <p:nvPr/>
        </p:nvSpPr>
        <p:spPr>
          <a:xfrm>
            <a:off x="239631" y="5127561"/>
            <a:ext cx="4767652" cy="369332"/>
          </a:xfrm>
          <a:prstGeom prst="rect">
            <a:avLst/>
          </a:prstGeom>
        </p:spPr>
        <p:txBody>
          <a:bodyPr wrap="none">
            <a:spAutoFit/>
          </a:bodyPr>
          <a:lstStyle/>
          <a:p>
            <a:r>
              <a:rPr lang="en-US" dirty="0"/>
              <a:t>https://www.youtube.com/watch?v=esvlT5tHjPg</a:t>
            </a:r>
          </a:p>
        </p:txBody>
      </p:sp>
      <p:pic>
        <p:nvPicPr>
          <p:cNvPr id="9" name="Picture 8"/>
          <p:cNvPicPr>
            <a:picLocks noChangeAspect="1"/>
          </p:cNvPicPr>
          <p:nvPr/>
        </p:nvPicPr>
        <p:blipFill>
          <a:blip r:embed="rId4"/>
          <a:stretch>
            <a:fillRect/>
          </a:stretch>
        </p:blipFill>
        <p:spPr>
          <a:xfrm>
            <a:off x="5665705" y="1271707"/>
            <a:ext cx="5024640" cy="3498297"/>
          </a:xfrm>
          <a:prstGeom prst="rect">
            <a:avLst/>
          </a:prstGeom>
        </p:spPr>
      </p:pic>
      <p:sp>
        <p:nvSpPr>
          <p:cNvPr id="10" name="Rectangle 9"/>
          <p:cNvSpPr/>
          <p:nvPr/>
        </p:nvSpPr>
        <p:spPr>
          <a:xfrm>
            <a:off x="5720011" y="5129625"/>
            <a:ext cx="4910319" cy="369332"/>
          </a:xfrm>
          <a:prstGeom prst="rect">
            <a:avLst/>
          </a:prstGeom>
        </p:spPr>
        <p:txBody>
          <a:bodyPr wrap="none">
            <a:spAutoFit/>
          </a:bodyPr>
          <a:lstStyle/>
          <a:p>
            <a:r>
              <a:rPr lang="en-US" dirty="0"/>
              <a:t>https://www.youtube.com/watch?v=QblACYPQ464</a:t>
            </a:r>
          </a:p>
        </p:txBody>
      </p:sp>
      <p:pic>
        <p:nvPicPr>
          <p:cNvPr id="4" name="Picture 3"/>
          <p:cNvPicPr>
            <a:picLocks noChangeAspect="1"/>
          </p:cNvPicPr>
          <p:nvPr/>
        </p:nvPicPr>
        <p:blipFill>
          <a:blip r:embed="rId5"/>
          <a:stretch>
            <a:fillRect/>
          </a:stretch>
        </p:blipFill>
        <p:spPr>
          <a:xfrm>
            <a:off x="365540" y="1259436"/>
            <a:ext cx="5214885" cy="3508503"/>
          </a:xfrm>
          <a:prstGeom prst="rect">
            <a:avLst/>
          </a:prstGeom>
        </p:spPr>
      </p:pic>
    </p:spTree>
    <p:extLst>
      <p:ext uri="{BB962C8B-B14F-4D97-AF65-F5344CB8AC3E}">
        <p14:creationId xmlns:p14="http://schemas.microsoft.com/office/powerpoint/2010/main" val="315479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873" y="337457"/>
            <a:ext cx="10657810" cy="1151965"/>
          </a:xfrm>
        </p:spPr>
        <p:txBody>
          <a:bodyPr>
            <a:normAutofit/>
          </a:bodyPr>
          <a:lstStyle/>
          <a:p>
            <a:r>
              <a:rPr lang="en-US" dirty="0" smtClean="0"/>
              <a:t>Corporate YouTube Video Examples</a:t>
            </a:r>
            <a:endParaRPr lang="en-US" dirty="0"/>
          </a:p>
        </p:txBody>
      </p:sp>
      <p:pic>
        <p:nvPicPr>
          <p:cNvPr id="4" name="Content Placeholder 3"/>
          <p:cNvPicPr>
            <a:picLocks noGrp="1" noChangeAspect="1"/>
          </p:cNvPicPr>
          <p:nvPr>
            <p:ph sz="quarter" idx="13"/>
          </p:nvPr>
        </p:nvPicPr>
        <p:blipFill>
          <a:blip r:embed="rId2"/>
          <a:stretch>
            <a:fillRect/>
          </a:stretch>
        </p:blipFill>
        <p:spPr>
          <a:xfrm>
            <a:off x="6578095" y="2155372"/>
            <a:ext cx="4199673" cy="3311525"/>
          </a:xfrm>
          <a:prstGeom prst="rect">
            <a:avLst/>
          </a:prstGeom>
        </p:spPr>
      </p:pic>
      <p:pic>
        <p:nvPicPr>
          <p:cNvPr id="5" name="Content Placeholder 3"/>
          <p:cNvPicPr>
            <a:picLocks noChangeAspect="1"/>
          </p:cNvPicPr>
          <p:nvPr/>
        </p:nvPicPr>
        <p:blipFill>
          <a:blip r:embed="rId3"/>
          <a:stretch>
            <a:fillRect/>
          </a:stretch>
        </p:blipFill>
        <p:spPr>
          <a:xfrm>
            <a:off x="572139" y="2109932"/>
            <a:ext cx="4138346" cy="3311525"/>
          </a:xfrm>
          <a:prstGeom prst="rect">
            <a:avLst/>
          </a:prstGeom>
        </p:spPr>
      </p:pic>
      <p:sp>
        <p:nvSpPr>
          <p:cNvPr id="6" name="TextBox 5"/>
          <p:cNvSpPr txBox="1"/>
          <p:nvPr/>
        </p:nvSpPr>
        <p:spPr>
          <a:xfrm>
            <a:off x="2797629" y="2155372"/>
            <a:ext cx="1762021" cy="369332"/>
          </a:xfrm>
          <a:prstGeom prst="rect">
            <a:avLst/>
          </a:prstGeom>
          <a:noFill/>
        </p:spPr>
        <p:txBody>
          <a:bodyPr wrap="none" rtlCol="0">
            <a:spAutoFit/>
          </a:bodyPr>
          <a:lstStyle/>
          <a:p>
            <a:r>
              <a:rPr lang="en-US" dirty="0" smtClean="0"/>
              <a:t>Over 1.16m views</a:t>
            </a:r>
            <a:endParaRPr lang="en-US" dirty="0"/>
          </a:p>
        </p:txBody>
      </p:sp>
      <p:sp>
        <p:nvSpPr>
          <p:cNvPr id="7" name="TextBox 6"/>
          <p:cNvSpPr txBox="1"/>
          <p:nvPr/>
        </p:nvSpPr>
        <p:spPr>
          <a:xfrm>
            <a:off x="9220200" y="2155372"/>
            <a:ext cx="1555234" cy="369332"/>
          </a:xfrm>
          <a:prstGeom prst="rect">
            <a:avLst/>
          </a:prstGeom>
          <a:noFill/>
        </p:spPr>
        <p:txBody>
          <a:bodyPr wrap="none" rtlCol="0">
            <a:spAutoFit/>
          </a:bodyPr>
          <a:lstStyle/>
          <a:p>
            <a:r>
              <a:rPr lang="en-US" dirty="0" smtClean="0"/>
              <a:t>Over 27k views</a:t>
            </a:r>
            <a:endParaRPr lang="en-US" dirty="0"/>
          </a:p>
        </p:txBody>
      </p:sp>
      <p:sp>
        <p:nvSpPr>
          <p:cNvPr id="9" name="TextBox 8"/>
          <p:cNvSpPr txBox="1"/>
          <p:nvPr/>
        </p:nvSpPr>
        <p:spPr>
          <a:xfrm>
            <a:off x="315686" y="5823855"/>
            <a:ext cx="4961615" cy="430887"/>
          </a:xfrm>
          <a:prstGeom prst="rect">
            <a:avLst/>
          </a:prstGeom>
          <a:noFill/>
        </p:spPr>
        <p:txBody>
          <a:bodyPr wrap="none" rtlCol="0">
            <a:spAutoFit/>
          </a:bodyPr>
          <a:lstStyle/>
          <a:p>
            <a:r>
              <a:rPr lang="en-US" sz="2000" b="1" dirty="0" smtClean="0">
                <a:solidFill>
                  <a:schemeClr val="bg1"/>
                </a:solidFill>
              </a:rPr>
              <a:t>Position | Skill Related Videos </a:t>
            </a:r>
            <a:r>
              <a:rPr lang="en-US" sz="2200" b="1" dirty="0" smtClean="0">
                <a:solidFill>
                  <a:schemeClr val="bg1"/>
                </a:solidFill>
              </a:rPr>
              <a:t>Do</a:t>
            </a:r>
            <a:r>
              <a:rPr lang="en-US" sz="2000" b="1" dirty="0" smtClean="0">
                <a:solidFill>
                  <a:schemeClr val="bg1"/>
                </a:solidFill>
              </a:rPr>
              <a:t>  Really Well </a:t>
            </a:r>
            <a:endParaRPr lang="en-US" sz="2000" b="1" dirty="0">
              <a:solidFill>
                <a:schemeClr val="bg1"/>
              </a:solidFill>
            </a:endParaRPr>
          </a:p>
        </p:txBody>
      </p:sp>
      <p:sp>
        <p:nvSpPr>
          <p:cNvPr id="10" name="TextBox 9"/>
          <p:cNvSpPr txBox="1"/>
          <p:nvPr/>
        </p:nvSpPr>
        <p:spPr>
          <a:xfrm>
            <a:off x="6032016" y="5812972"/>
            <a:ext cx="5291833" cy="430887"/>
          </a:xfrm>
          <a:prstGeom prst="rect">
            <a:avLst/>
          </a:prstGeom>
          <a:noFill/>
        </p:spPr>
        <p:txBody>
          <a:bodyPr wrap="none" rtlCol="0">
            <a:spAutoFit/>
          </a:bodyPr>
          <a:lstStyle/>
          <a:p>
            <a:r>
              <a:rPr lang="en-US" sz="2200" dirty="0" smtClean="0">
                <a:solidFill>
                  <a:schemeClr val="bg1"/>
                </a:solidFill>
              </a:rPr>
              <a:t>Information on Recruiting Process is Helpful</a:t>
            </a:r>
            <a:endParaRPr lang="en-US" sz="2200" dirty="0">
              <a:solidFill>
                <a:schemeClr val="bg1"/>
              </a:solidFill>
            </a:endParaRPr>
          </a:p>
        </p:txBody>
      </p:sp>
    </p:spTree>
    <p:extLst>
      <p:ext uri="{BB962C8B-B14F-4D97-AF65-F5344CB8AC3E}">
        <p14:creationId xmlns:p14="http://schemas.microsoft.com/office/powerpoint/2010/main" val="9727456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164" y="214749"/>
            <a:ext cx="11109036" cy="1151965"/>
          </a:xfrm>
        </p:spPr>
        <p:txBody>
          <a:bodyPr>
            <a:normAutofit/>
          </a:bodyPr>
          <a:lstStyle/>
          <a:p>
            <a:r>
              <a:rPr lang="en-US" sz="4400" dirty="0" smtClean="0"/>
              <a:t>Recruiting and Career Advice on InstAGram</a:t>
            </a:r>
            <a:endParaRPr lang="en-US" sz="4400" dirty="0"/>
          </a:p>
        </p:txBody>
      </p:sp>
      <p:pic>
        <p:nvPicPr>
          <p:cNvPr id="6" name="Picture 5"/>
          <p:cNvPicPr>
            <a:picLocks noChangeAspect="1"/>
          </p:cNvPicPr>
          <p:nvPr/>
        </p:nvPicPr>
        <p:blipFill>
          <a:blip r:embed="rId3"/>
          <a:stretch>
            <a:fillRect/>
          </a:stretch>
        </p:blipFill>
        <p:spPr>
          <a:xfrm>
            <a:off x="270164" y="1673570"/>
            <a:ext cx="5726566" cy="3613311"/>
          </a:xfrm>
          <a:prstGeom prst="rect">
            <a:avLst/>
          </a:prstGeom>
        </p:spPr>
      </p:pic>
      <p:sp>
        <p:nvSpPr>
          <p:cNvPr id="7" name="TextBox 6"/>
          <p:cNvSpPr txBox="1"/>
          <p:nvPr/>
        </p:nvSpPr>
        <p:spPr>
          <a:xfrm>
            <a:off x="110836" y="5673433"/>
            <a:ext cx="11563928" cy="707886"/>
          </a:xfrm>
          <a:prstGeom prst="rect">
            <a:avLst/>
          </a:prstGeom>
          <a:noFill/>
        </p:spPr>
        <p:txBody>
          <a:bodyPr wrap="square" rtlCol="0">
            <a:spAutoFit/>
          </a:bodyPr>
          <a:lstStyle/>
          <a:p>
            <a:pPr algn="ctr"/>
            <a:r>
              <a:rPr lang="en-US" sz="2000" b="1" dirty="0" smtClean="0">
                <a:solidFill>
                  <a:schemeClr val="bg1"/>
                </a:solidFill>
              </a:rPr>
              <a:t>1b Monthly Users  |  51% female, 49% male  | </a:t>
            </a:r>
            <a:r>
              <a:rPr lang="en-US" sz="2000" b="1" dirty="0">
                <a:solidFill>
                  <a:schemeClr val="bg1"/>
                </a:solidFill>
              </a:rPr>
              <a:t>Largest age group: </a:t>
            </a:r>
            <a:r>
              <a:rPr lang="en-US" sz="2000" b="1" dirty="0">
                <a:solidFill>
                  <a:schemeClr val="bg1"/>
                </a:solidFill>
                <a:hlinkClick r:id="rId4"/>
              </a:rPr>
              <a:t>25-34 (33.1</a:t>
            </a:r>
            <a:r>
              <a:rPr lang="en-US" sz="2000" b="1" dirty="0" smtClean="0">
                <a:solidFill>
                  <a:schemeClr val="bg1"/>
                </a:solidFill>
                <a:hlinkClick r:id="rId4"/>
              </a:rPr>
              <a:t>%)</a:t>
            </a:r>
            <a:r>
              <a:rPr lang="en-US" sz="2000" b="1" dirty="0" smtClean="0">
                <a:solidFill>
                  <a:schemeClr val="bg1"/>
                </a:solidFill>
              </a:rPr>
              <a:t> </a:t>
            </a:r>
            <a:r>
              <a:rPr lang="en-US" sz="2000" b="1" dirty="0">
                <a:solidFill>
                  <a:schemeClr val="bg1"/>
                </a:solidFill>
              </a:rPr>
              <a:t>| 6</a:t>
            </a:r>
            <a:r>
              <a:rPr lang="en-US" sz="2000" b="1" baseline="30000" dirty="0">
                <a:solidFill>
                  <a:schemeClr val="bg1"/>
                </a:solidFill>
              </a:rPr>
              <a:t>th</a:t>
            </a:r>
            <a:r>
              <a:rPr lang="en-US" sz="2000" b="1" dirty="0">
                <a:solidFill>
                  <a:schemeClr val="bg1"/>
                </a:solidFill>
              </a:rPr>
              <a:t> most </a:t>
            </a:r>
            <a:r>
              <a:rPr lang="en-US" sz="2000" b="1" dirty="0" smtClean="0">
                <a:solidFill>
                  <a:schemeClr val="bg1"/>
                </a:solidFill>
              </a:rPr>
              <a:t>visited</a:t>
            </a:r>
            <a:endParaRPr lang="en-US" sz="2000" b="1" dirty="0">
              <a:solidFill>
                <a:schemeClr val="bg1"/>
              </a:solidFill>
            </a:endParaRPr>
          </a:p>
          <a:p>
            <a:pPr algn="ctr"/>
            <a:r>
              <a:rPr lang="en-US" sz="2000" b="1" dirty="0" smtClean="0">
                <a:solidFill>
                  <a:schemeClr val="bg1"/>
                </a:solidFill>
              </a:rPr>
              <a:t>|  43% African American ; 38% Hispanic; 32% White User Base</a:t>
            </a:r>
            <a:endParaRPr lang="en-US" sz="2000" b="1" dirty="0">
              <a:solidFill>
                <a:schemeClr val="bg1"/>
              </a:solidFill>
            </a:endParaRPr>
          </a:p>
        </p:txBody>
      </p:sp>
      <p:pic>
        <p:nvPicPr>
          <p:cNvPr id="8" name="Picture 7"/>
          <p:cNvPicPr>
            <a:picLocks noChangeAspect="1"/>
          </p:cNvPicPr>
          <p:nvPr/>
        </p:nvPicPr>
        <p:blipFill>
          <a:blip r:embed="rId5"/>
          <a:stretch>
            <a:fillRect/>
          </a:stretch>
        </p:blipFill>
        <p:spPr>
          <a:xfrm>
            <a:off x="6284580" y="1673570"/>
            <a:ext cx="4927706" cy="3613312"/>
          </a:xfrm>
          <a:prstGeom prst="rect">
            <a:avLst/>
          </a:prstGeom>
        </p:spPr>
      </p:pic>
    </p:spTree>
    <p:extLst>
      <p:ext uri="{BB962C8B-B14F-4D97-AF65-F5344CB8AC3E}">
        <p14:creationId xmlns:p14="http://schemas.microsoft.com/office/powerpoint/2010/main" val="1477780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0629" y="5660571"/>
            <a:ext cx="11353800" cy="1107996"/>
          </a:xfrm>
          <a:prstGeom prst="rect">
            <a:avLst/>
          </a:prstGeom>
          <a:noFill/>
        </p:spPr>
        <p:txBody>
          <a:bodyPr wrap="square" rtlCol="0">
            <a:spAutoFit/>
          </a:bodyPr>
          <a:lstStyle/>
          <a:p>
            <a:pPr algn="ctr"/>
            <a:r>
              <a:rPr lang="en-US" sz="2400" b="1" dirty="0" smtClean="0">
                <a:solidFill>
                  <a:schemeClr val="bg1"/>
                </a:solidFill>
              </a:rPr>
              <a:t>381m active monthly users |  58%  female 40% male | </a:t>
            </a:r>
            <a:r>
              <a:rPr lang="en-US" sz="2400" b="1" dirty="0">
                <a:solidFill>
                  <a:schemeClr val="bg1"/>
                </a:solidFill>
              </a:rPr>
              <a:t>Largest age group: </a:t>
            </a:r>
            <a:r>
              <a:rPr lang="en-US" sz="2400" b="1" dirty="0">
                <a:solidFill>
                  <a:schemeClr val="bg1"/>
                </a:solidFill>
                <a:hlinkClick r:id="rId3"/>
              </a:rPr>
              <a:t>13-34 (75</a:t>
            </a:r>
            <a:r>
              <a:rPr lang="en-US" sz="2400" b="1" dirty="0" smtClean="0">
                <a:solidFill>
                  <a:schemeClr val="bg1"/>
                </a:solidFill>
                <a:hlinkClick r:id="rId3"/>
              </a:rPr>
              <a:t>%)</a:t>
            </a:r>
            <a:r>
              <a:rPr lang="en-US" sz="2400" b="1" dirty="0" smtClean="0">
                <a:solidFill>
                  <a:schemeClr val="bg1"/>
                </a:solidFill>
              </a:rPr>
              <a:t> </a:t>
            </a:r>
          </a:p>
          <a:p>
            <a:pPr algn="ctr"/>
            <a:r>
              <a:rPr lang="en-US" sz="2400" b="1" dirty="0" smtClean="0">
                <a:solidFill>
                  <a:schemeClr val="bg1"/>
                </a:solidFill>
              </a:rPr>
              <a:t>| 26% Black &amp; 31% Hispanics Use</a:t>
            </a:r>
            <a:endParaRPr lang="en-US" sz="2400" b="1" dirty="0">
              <a:solidFill>
                <a:schemeClr val="bg1"/>
              </a:solidFill>
            </a:endParaRPr>
          </a:p>
          <a:p>
            <a:pPr algn="ctr"/>
            <a:endParaRPr lang="en-US" b="1" dirty="0">
              <a:solidFill>
                <a:schemeClr val="bg1"/>
              </a:solidFill>
            </a:endParaRPr>
          </a:p>
        </p:txBody>
      </p:sp>
      <p:sp>
        <p:nvSpPr>
          <p:cNvPr id="8" name="Title 7"/>
          <p:cNvSpPr>
            <a:spLocks noGrp="1"/>
          </p:cNvSpPr>
          <p:nvPr>
            <p:ph type="title"/>
          </p:nvPr>
        </p:nvSpPr>
        <p:spPr>
          <a:xfrm>
            <a:off x="685801" y="163284"/>
            <a:ext cx="10396882" cy="1151965"/>
          </a:xfrm>
        </p:spPr>
        <p:txBody>
          <a:bodyPr>
            <a:normAutofit/>
          </a:bodyPr>
          <a:lstStyle/>
          <a:p>
            <a:r>
              <a:rPr lang="en-US" sz="4400" dirty="0" smtClean="0"/>
              <a:t>Recruiting &amp; Career Advice on Snapchat</a:t>
            </a:r>
            <a:endParaRPr lang="en-US" sz="4400" dirty="0"/>
          </a:p>
        </p:txBody>
      </p:sp>
      <p:pic>
        <p:nvPicPr>
          <p:cNvPr id="10" name="Content Placeholder 9"/>
          <p:cNvPicPr>
            <a:picLocks noGrp="1" noChangeAspect="1"/>
          </p:cNvPicPr>
          <p:nvPr>
            <p:ph sz="quarter" idx="13"/>
          </p:nvPr>
        </p:nvPicPr>
        <p:blipFill>
          <a:blip r:embed="rId4"/>
          <a:stretch>
            <a:fillRect/>
          </a:stretch>
        </p:blipFill>
        <p:spPr>
          <a:xfrm>
            <a:off x="881617" y="1104616"/>
            <a:ext cx="9601326" cy="4310038"/>
          </a:xfrm>
          <a:prstGeom prst="rect">
            <a:avLst/>
          </a:prstGeom>
        </p:spPr>
      </p:pic>
    </p:spTree>
    <p:extLst>
      <p:ext uri="{BB962C8B-B14F-4D97-AF65-F5344CB8AC3E}">
        <p14:creationId xmlns:p14="http://schemas.microsoft.com/office/powerpoint/2010/main" val="20219424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Recruiting and Career Advice on Spotify</a:t>
            </a:r>
            <a:endParaRPr lang="en-US" sz="4400" dirty="0"/>
          </a:p>
        </p:txBody>
      </p:sp>
      <p:sp>
        <p:nvSpPr>
          <p:cNvPr id="5" name="TextBox 4"/>
          <p:cNvSpPr txBox="1"/>
          <p:nvPr/>
        </p:nvSpPr>
        <p:spPr>
          <a:xfrm>
            <a:off x="511628" y="5802084"/>
            <a:ext cx="10791416" cy="461665"/>
          </a:xfrm>
          <a:prstGeom prst="rect">
            <a:avLst/>
          </a:prstGeom>
          <a:noFill/>
        </p:spPr>
        <p:txBody>
          <a:bodyPr wrap="none" rtlCol="0">
            <a:spAutoFit/>
          </a:bodyPr>
          <a:lstStyle/>
          <a:p>
            <a:r>
              <a:rPr lang="en-US" sz="2400" b="1" dirty="0" smtClean="0">
                <a:solidFill>
                  <a:schemeClr val="bg1"/>
                </a:solidFill>
              </a:rPr>
              <a:t>345m subscribers  | 56% female, 44% male | </a:t>
            </a:r>
            <a:r>
              <a:rPr lang="en-US" sz="2400" dirty="0" smtClean="0">
                <a:solidFill>
                  <a:schemeClr val="bg1"/>
                </a:solidFill>
              </a:rPr>
              <a:t>55</a:t>
            </a:r>
            <a:r>
              <a:rPr lang="en-US" sz="2400" dirty="0">
                <a:solidFill>
                  <a:schemeClr val="bg1"/>
                </a:solidFill>
              </a:rPr>
              <a:t>% of US Spotify users under age of </a:t>
            </a:r>
            <a:r>
              <a:rPr lang="en-US" sz="2400" dirty="0" smtClean="0">
                <a:solidFill>
                  <a:schemeClr val="bg1"/>
                </a:solidFill>
              </a:rPr>
              <a:t>35  </a:t>
            </a:r>
            <a:endParaRPr lang="en-US" sz="2400" b="1" dirty="0">
              <a:solidFill>
                <a:schemeClr val="bg1"/>
              </a:solidFill>
            </a:endParaRPr>
          </a:p>
        </p:txBody>
      </p:sp>
      <p:pic>
        <p:nvPicPr>
          <p:cNvPr id="3" name="Picture 2"/>
          <p:cNvPicPr>
            <a:picLocks noChangeAspect="1"/>
          </p:cNvPicPr>
          <p:nvPr/>
        </p:nvPicPr>
        <p:blipFill>
          <a:blip r:embed="rId3"/>
          <a:stretch>
            <a:fillRect/>
          </a:stretch>
        </p:blipFill>
        <p:spPr>
          <a:xfrm>
            <a:off x="2424074" y="1697221"/>
            <a:ext cx="6918158" cy="3891114"/>
          </a:xfrm>
          <a:prstGeom prst="rect">
            <a:avLst/>
          </a:prstGeom>
        </p:spPr>
      </p:pic>
      <p:pic>
        <p:nvPicPr>
          <p:cNvPr id="8" name="Picture 7"/>
          <p:cNvPicPr>
            <a:picLocks noChangeAspect="1"/>
          </p:cNvPicPr>
          <p:nvPr/>
        </p:nvPicPr>
        <p:blipFill>
          <a:blip r:embed="rId4"/>
          <a:stretch>
            <a:fillRect/>
          </a:stretch>
        </p:blipFill>
        <p:spPr>
          <a:xfrm>
            <a:off x="2424074" y="1697221"/>
            <a:ext cx="1859168" cy="1743811"/>
          </a:xfrm>
          <a:prstGeom prst="rect">
            <a:avLst/>
          </a:prstGeom>
        </p:spPr>
      </p:pic>
    </p:spTree>
    <p:extLst>
      <p:ext uri="{BB962C8B-B14F-4D97-AF65-F5344CB8AC3E}">
        <p14:creationId xmlns:p14="http://schemas.microsoft.com/office/powerpoint/2010/main" val="35916143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167" y="107871"/>
            <a:ext cx="11533905" cy="1151965"/>
          </a:xfrm>
        </p:spPr>
        <p:txBody>
          <a:bodyPr>
            <a:normAutofit/>
          </a:bodyPr>
          <a:lstStyle/>
          <a:p>
            <a:r>
              <a:rPr lang="en-US" sz="4400" b="1" dirty="0" smtClean="0"/>
              <a:t>Recruiting &amp; Career Advice on TikTok</a:t>
            </a:r>
            <a:endParaRPr lang="en-US" sz="4400" dirty="0"/>
          </a:p>
        </p:txBody>
      </p:sp>
      <p:pic>
        <p:nvPicPr>
          <p:cNvPr id="4" name="Content Placeholder 3"/>
          <p:cNvPicPr>
            <a:picLocks noGrp="1" noChangeAspect="1"/>
          </p:cNvPicPr>
          <p:nvPr>
            <p:ph sz="quarter" idx="13"/>
          </p:nvPr>
        </p:nvPicPr>
        <p:blipFill>
          <a:blip r:embed="rId3"/>
          <a:stretch>
            <a:fillRect/>
          </a:stretch>
        </p:blipFill>
        <p:spPr>
          <a:xfrm>
            <a:off x="169591" y="1666587"/>
            <a:ext cx="3668821" cy="3311525"/>
          </a:xfrm>
          <a:prstGeom prst="rect">
            <a:avLst/>
          </a:prstGeom>
        </p:spPr>
      </p:pic>
      <p:pic>
        <p:nvPicPr>
          <p:cNvPr id="5" name="Picture 4"/>
          <p:cNvPicPr>
            <a:picLocks noChangeAspect="1"/>
          </p:cNvPicPr>
          <p:nvPr/>
        </p:nvPicPr>
        <p:blipFill>
          <a:blip r:embed="rId4"/>
          <a:stretch>
            <a:fillRect/>
          </a:stretch>
        </p:blipFill>
        <p:spPr>
          <a:xfrm>
            <a:off x="4725187" y="1262855"/>
            <a:ext cx="2202086" cy="3915825"/>
          </a:xfrm>
          <a:prstGeom prst="rect">
            <a:avLst/>
          </a:prstGeom>
        </p:spPr>
      </p:pic>
      <p:pic>
        <p:nvPicPr>
          <p:cNvPr id="6" name="Picture 5"/>
          <p:cNvPicPr>
            <a:picLocks noChangeAspect="1"/>
          </p:cNvPicPr>
          <p:nvPr/>
        </p:nvPicPr>
        <p:blipFill>
          <a:blip r:embed="rId5"/>
          <a:stretch>
            <a:fillRect/>
          </a:stretch>
        </p:blipFill>
        <p:spPr>
          <a:xfrm>
            <a:off x="8478324" y="1366900"/>
            <a:ext cx="2032657" cy="3621977"/>
          </a:xfrm>
          <a:prstGeom prst="rect">
            <a:avLst/>
          </a:prstGeom>
        </p:spPr>
      </p:pic>
      <p:sp>
        <p:nvSpPr>
          <p:cNvPr id="7" name="TextBox 6"/>
          <p:cNvSpPr txBox="1"/>
          <p:nvPr/>
        </p:nvSpPr>
        <p:spPr>
          <a:xfrm>
            <a:off x="1191491" y="4978112"/>
            <a:ext cx="1729961" cy="369332"/>
          </a:xfrm>
          <a:prstGeom prst="rect">
            <a:avLst/>
          </a:prstGeom>
          <a:noFill/>
        </p:spPr>
        <p:txBody>
          <a:bodyPr wrap="none" rtlCol="0">
            <a:spAutoFit/>
          </a:bodyPr>
          <a:lstStyle/>
          <a:p>
            <a:r>
              <a:rPr lang="en-US" dirty="0" smtClean="0"/>
              <a:t>careerconfidant</a:t>
            </a:r>
            <a:endParaRPr lang="en-US" dirty="0"/>
          </a:p>
        </p:txBody>
      </p:sp>
      <p:sp>
        <p:nvSpPr>
          <p:cNvPr id="8" name="TextBox 7"/>
          <p:cNvSpPr txBox="1"/>
          <p:nvPr/>
        </p:nvSpPr>
        <p:spPr>
          <a:xfrm>
            <a:off x="5119145" y="5178680"/>
            <a:ext cx="1414170" cy="369332"/>
          </a:xfrm>
          <a:prstGeom prst="rect">
            <a:avLst/>
          </a:prstGeom>
          <a:noFill/>
        </p:spPr>
        <p:txBody>
          <a:bodyPr wrap="none" rtlCol="0">
            <a:spAutoFit/>
          </a:bodyPr>
          <a:lstStyle/>
          <a:p>
            <a:r>
              <a:rPr lang="en-US" dirty="0" smtClean="0"/>
              <a:t>theinternguy</a:t>
            </a:r>
            <a:endParaRPr lang="en-US" dirty="0"/>
          </a:p>
        </p:txBody>
      </p:sp>
      <p:sp>
        <p:nvSpPr>
          <p:cNvPr id="9" name="TextBox 8"/>
          <p:cNvSpPr txBox="1"/>
          <p:nvPr/>
        </p:nvSpPr>
        <p:spPr>
          <a:xfrm>
            <a:off x="8608295" y="5080000"/>
            <a:ext cx="1934184" cy="369332"/>
          </a:xfrm>
          <a:prstGeom prst="rect">
            <a:avLst/>
          </a:prstGeom>
          <a:noFill/>
        </p:spPr>
        <p:txBody>
          <a:bodyPr wrap="none" rtlCol="0">
            <a:spAutoFit/>
          </a:bodyPr>
          <a:lstStyle/>
          <a:p>
            <a:r>
              <a:rPr lang="en-US" dirty="0" smtClean="0"/>
              <a:t>Emily.the.recruiter</a:t>
            </a:r>
            <a:endParaRPr lang="en-US" dirty="0"/>
          </a:p>
        </p:txBody>
      </p:sp>
      <p:sp>
        <p:nvSpPr>
          <p:cNvPr id="10" name="TextBox 9"/>
          <p:cNvSpPr txBox="1"/>
          <p:nvPr/>
        </p:nvSpPr>
        <p:spPr>
          <a:xfrm>
            <a:off x="337610" y="5812971"/>
            <a:ext cx="11039048" cy="707886"/>
          </a:xfrm>
          <a:prstGeom prst="rect">
            <a:avLst/>
          </a:prstGeom>
          <a:noFill/>
        </p:spPr>
        <p:txBody>
          <a:bodyPr wrap="none" rtlCol="0">
            <a:spAutoFit/>
          </a:bodyPr>
          <a:lstStyle/>
          <a:p>
            <a:r>
              <a:rPr lang="en-US" sz="2000" b="1" dirty="0" smtClean="0">
                <a:solidFill>
                  <a:schemeClr val="bg1"/>
                </a:solidFill>
              </a:rPr>
              <a:t>100m monthly | 59% female 41% male </a:t>
            </a:r>
            <a:r>
              <a:rPr lang="en-US" sz="2000" dirty="0" smtClean="0">
                <a:solidFill>
                  <a:schemeClr val="bg1"/>
                </a:solidFill>
              </a:rPr>
              <a:t>|  </a:t>
            </a:r>
            <a:r>
              <a:rPr lang="en-US" sz="2000" dirty="0">
                <a:solidFill>
                  <a:schemeClr val="bg1"/>
                </a:solidFill>
              </a:rPr>
              <a:t>Largest age group: </a:t>
            </a:r>
            <a:r>
              <a:rPr lang="en-US" sz="2000" dirty="0" smtClean="0">
                <a:solidFill>
                  <a:schemeClr val="bg1"/>
                </a:solidFill>
                <a:hlinkClick r:id="rId6"/>
              </a:rPr>
              <a:t>18-24</a:t>
            </a:r>
            <a:r>
              <a:rPr lang="en-US" sz="2000" dirty="0" smtClean="0">
                <a:solidFill>
                  <a:schemeClr val="bg1"/>
                </a:solidFill>
              </a:rPr>
              <a:t>  | 30% of Blacks &amp; 31% of Hispanics Use</a:t>
            </a:r>
            <a:endParaRPr lang="en-US" sz="2000" dirty="0">
              <a:solidFill>
                <a:schemeClr val="bg1"/>
              </a:solidFill>
            </a:endParaRPr>
          </a:p>
          <a:p>
            <a:endParaRPr lang="en-US" sz="2000" b="1" dirty="0">
              <a:solidFill>
                <a:schemeClr val="bg1"/>
              </a:solidFill>
            </a:endParaRPr>
          </a:p>
        </p:txBody>
      </p:sp>
    </p:spTree>
    <p:extLst>
      <p:ext uri="{BB962C8B-B14F-4D97-AF65-F5344CB8AC3E}">
        <p14:creationId xmlns:p14="http://schemas.microsoft.com/office/powerpoint/2010/main" val="11648759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TM04033927[[fn=Main Event]]</Template>
  <TotalTime>4549</TotalTime>
  <Words>1009</Words>
  <Application>Microsoft Office PowerPoint</Application>
  <PresentationFormat>Widescreen</PresentationFormat>
  <Paragraphs>173</Paragraphs>
  <Slides>16</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Georgia</vt:lpstr>
      <vt:lpstr>Impact</vt:lpstr>
      <vt:lpstr>Main Event</vt:lpstr>
      <vt:lpstr>Get Creative Using Social To Recruit</vt:lpstr>
      <vt:lpstr>Why Use Social Media To Recruit?</vt:lpstr>
      <vt:lpstr>Let’s Chat with Recruiters Who use Social Successfully </vt:lpstr>
      <vt:lpstr>Recruiting and Career Advice on Youtube</vt:lpstr>
      <vt:lpstr>Corporate YouTube Video Examples</vt:lpstr>
      <vt:lpstr>Recruiting and Career Advice on InstAGram</vt:lpstr>
      <vt:lpstr>Recruiting &amp; Career Advice on Snapchat</vt:lpstr>
      <vt:lpstr>Recruiting and Career Advice on Spotify</vt:lpstr>
      <vt:lpstr>Recruiting &amp; Career Advice on TikTok</vt:lpstr>
      <vt:lpstr>Recruiting with ClubHouse</vt:lpstr>
      <vt:lpstr>Recruiting using VR</vt:lpstr>
      <vt:lpstr>Recruiting and Career Advice using Blogs</vt:lpstr>
      <vt:lpstr>Recruiting &amp; Career Advice on Facebook</vt:lpstr>
      <vt:lpstr>Recruiting and Career Advice Using Slideshare.net</vt:lpstr>
      <vt:lpstr>Follow Charles and Gabby</vt:lpstr>
      <vt:lpstr>Questions?</vt:lpstr>
    </vt:vector>
  </TitlesOfParts>
  <Company>Intuit,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Creative</dc:title>
  <dc:creator>Houston, Gail</dc:creator>
  <cp:lastModifiedBy>Houston, Gail</cp:lastModifiedBy>
  <cp:revision>51</cp:revision>
  <dcterms:created xsi:type="dcterms:W3CDTF">2021-05-24T23:48:30Z</dcterms:created>
  <dcterms:modified xsi:type="dcterms:W3CDTF">2021-06-03T04:34:50Z</dcterms:modified>
</cp:coreProperties>
</file>