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814" r:id="rId4"/>
    <p:sldMasterId id="2147483835" r:id="rId5"/>
    <p:sldMasterId id="2147483828" r:id="rId6"/>
    <p:sldMasterId id="2147483833" r:id="rId7"/>
    <p:sldMasterId id="2147483845" r:id="rId8"/>
  </p:sldMasterIdLst>
  <p:notesMasterIdLst>
    <p:notesMasterId r:id="rId32"/>
  </p:notesMasterIdLst>
  <p:handoutMasterIdLst>
    <p:handoutMasterId r:id="rId33"/>
  </p:handoutMasterIdLst>
  <p:sldIdLst>
    <p:sldId id="615" r:id="rId9"/>
    <p:sldId id="576" r:id="rId10"/>
    <p:sldId id="623" r:id="rId11"/>
    <p:sldId id="616" r:id="rId12"/>
    <p:sldId id="590" r:id="rId13"/>
    <p:sldId id="612" r:id="rId14"/>
    <p:sldId id="600" r:id="rId15"/>
    <p:sldId id="595" r:id="rId16"/>
    <p:sldId id="602" r:id="rId17"/>
    <p:sldId id="598" r:id="rId18"/>
    <p:sldId id="593" r:id="rId19"/>
    <p:sldId id="604" r:id="rId20"/>
    <p:sldId id="605" r:id="rId21"/>
    <p:sldId id="606" r:id="rId22"/>
    <p:sldId id="618" r:id="rId23"/>
    <p:sldId id="617" r:id="rId24"/>
    <p:sldId id="624" r:id="rId25"/>
    <p:sldId id="625" r:id="rId26"/>
    <p:sldId id="619" r:id="rId27"/>
    <p:sldId id="620" r:id="rId28"/>
    <p:sldId id="622" r:id="rId29"/>
    <p:sldId id="621" r:id="rId30"/>
    <p:sldId id="611" r:id="rId3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2">
          <p15:clr>
            <a:srgbClr val="A4A3A4"/>
          </p15:clr>
        </p15:guide>
        <p15:guide id="2" orient="horz" pos="2531">
          <p15:clr>
            <a:srgbClr val="A4A3A4"/>
          </p15:clr>
        </p15:guide>
        <p15:guide id="3" orient="horz" pos="981">
          <p15:clr>
            <a:srgbClr val="A4A3A4"/>
          </p15:clr>
        </p15:guide>
        <p15:guide id="4" orient="horz" pos="2039">
          <p15:clr>
            <a:srgbClr val="A4A3A4"/>
          </p15:clr>
        </p15:guide>
        <p15:guide id="5" pos="2880">
          <p15:clr>
            <a:srgbClr val="A4A3A4"/>
          </p15:clr>
        </p15:guide>
        <p15:guide id="6" pos="2332">
          <p15:clr>
            <a:srgbClr val="A4A3A4"/>
          </p15:clr>
        </p15:guide>
        <p15:guide id="7" pos="5432">
          <p15:clr>
            <a:srgbClr val="A4A3A4"/>
          </p15:clr>
        </p15:guide>
        <p15:guide id="8" pos="3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tza Ruddy" initials="" lastIdx="3" clrIdx="0"/>
  <p:cmAuthor id="1" name="iPad" initials="i" lastIdx="3" clrIdx="1"/>
  <p:cmAuthor id="2" name="Kristin Shulman" initials="" lastIdx="1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3B2256"/>
    <a:srgbClr val="0000FF"/>
    <a:srgbClr val="19272C"/>
    <a:srgbClr val="23343A"/>
    <a:srgbClr val="58676D"/>
    <a:srgbClr val="D8D8D8"/>
    <a:srgbClr val="6D0404"/>
    <a:srgbClr val="0A3127"/>
    <a:srgbClr val="063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FFA4E-B44F-42D6-8711-D1F6DD17E719}" v="17" dt="2019-11-27T13:46:26.761"/>
  </p1510:revLst>
</p1510:revInfo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2" autoAdjust="0"/>
    <p:restoredTop sz="90126" autoAdjust="0"/>
  </p:normalViewPr>
  <p:slideViewPr>
    <p:cSldViewPr snapToGrid="0">
      <p:cViewPr varScale="1">
        <p:scale>
          <a:sx n="69" d="100"/>
          <a:sy n="69" d="100"/>
        </p:scale>
        <p:origin x="192" y="48"/>
      </p:cViewPr>
      <p:guideLst>
        <p:guide orient="horz" pos="702"/>
        <p:guide orient="horz" pos="2531"/>
        <p:guide orient="horz" pos="981"/>
        <p:guide orient="horz" pos="2039"/>
        <p:guide pos="2880"/>
        <p:guide pos="2332"/>
        <p:guide pos="5432"/>
        <p:guide pos="3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-121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39E9D8-FB85-48D9-9BE0-E471BB1EFF5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ca_r_1cr_grey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140619" y="161137"/>
            <a:ext cx="495893" cy="4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4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9BE09F-839A-4E46-AA96-6B1F206C89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a_r_1cr_grey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6200728" y="148742"/>
            <a:ext cx="435785" cy="3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5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This slide provides an opportunity to talk about market disruption – that is happening across every industry. It provides a way to transition into a discussion of our original research around digital disrupters (key findings and an explanation of the research are on slides to follow).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81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"Paying your dues, moving up slowly and getting the corner office — that's going away. In 10 years, it will be gone," says Bruce Tulgan, head of the consulting firm Rainmaker Thinking, based in New Haven, Conn., and author of a new book about managing Gen Y called </a:t>
            </a:r>
            <a:r>
              <a:rPr lang="en-US" i="1" dirty="0">
                <a:solidFill>
                  <a:srgbClr val="FFFF00"/>
                </a:solidFill>
              </a:rPr>
              <a:t>Not Everyone Gets a Trophy.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E09F-839A-4E46-AA96-6B1F206C891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8751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9509" y="1046253"/>
            <a:ext cx="8224982" cy="3385337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08644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628" y="644653"/>
            <a:ext cx="6456114" cy="120032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Always In Title Case; </a:t>
            </a:r>
            <a:br>
              <a:rPr lang="en-US" dirty="0"/>
            </a:br>
            <a:r>
              <a:rPr lang="en-US" dirty="0"/>
              <a:t>2 Lines Preferred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33627" y="2154173"/>
            <a:ext cx="6456116" cy="5955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presenter name [sentence or title case as needed </a:t>
            </a:r>
            <a:br>
              <a:rPr lang="en-US" dirty="0"/>
            </a:br>
            <a:r>
              <a:rPr lang="en-US" dirty="0"/>
              <a:t>Calibri 18 pt]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33628" y="2766390"/>
            <a:ext cx="6456116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  <p:pic>
        <p:nvPicPr>
          <p:cNvPr id="37" name="Picture 36" descr="ca_r_1cr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8178799" y="4438852"/>
            <a:ext cx="672084" cy="5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_r_1cr_grey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334" y="4438852"/>
            <a:ext cx="672084" cy="55740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33628" y="644653"/>
            <a:ext cx="6456114" cy="120032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Always In Title Case; </a:t>
            </a:r>
            <a:br>
              <a:rPr lang="en-US" dirty="0"/>
            </a:br>
            <a:r>
              <a:rPr lang="en-US" dirty="0"/>
              <a:t>2 Lines Preferred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33627" y="2154173"/>
            <a:ext cx="6456116" cy="59554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presenter name [sentence or title case as needed </a:t>
            </a:r>
            <a:br>
              <a:rPr lang="en-US" dirty="0"/>
            </a:br>
            <a:r>
              <a:rPr lang="en-US" dirty="0"/>
              <a:t>Calibri 18 pt]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33628" y="2766390"/>
            <a:ext cx="6456116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Insert Date Here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1783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E440B24-9BF9-4189-837A-BCF25F363A7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EFD1E-100F-40CE-9C49-B09318346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0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E440B24-9BF9-4189-837A-BCF25F363A71}" type="datetimeFigureOut">
              <a:rPr lang="en-US" smtClean="0"/>
              <a:t>12/4/2019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45EFD1E-100F-40CE-9C49-B093183465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8"/>
            <a:ext cx="8229600" cy="81851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- Title Case, Calibri 28 pt bold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37471040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43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223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a_r_1c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779506" y="1719961"/>
            <a:ext cx="1911096" cy="1703578"/>
          </a:xfrm>
          <a:prstGeom prst="rect">
            <a:avLst/>
          </a:prstGeom>
        </p:spPr>
      </p:pic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96501" y="1891382"/>
            <a:ext cx="3533106" cy="16927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596501" y="2077929"/>
            <a:ext cx="3533106" cy="16927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First.Last@ca.com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96501" y="1630214"/>
            <a:ext cx="3533106" cy="24622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887784" y="2411902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cainc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887784" y="2663874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slideshare.net</a:t>
            </a:r>
            <a:r>
              <a:rPr lang="en-US" dirty="0"/>
              <a:t>/</a:t>
            </a:r>
            <a:r>
              <a:rPr lang="en-US" dirty="0" err="1"/>
              <a:t>CAinc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887784" y="2915847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linkedin.com</a:t>
            </a:r>
            <a:r>
              <a:rPr lang="en-US" dirty="0"/>
              <a:t>/company/</a:t>
            </a:r>
            <a:r>
              <a:rPr lang="en-US" dirty="0" err="1"/>
              <a:t>ca</a:t>
            </a:r>
            <a:r>
              <a:rPr lang="en-US" dirty="0"/>
              <a:t>-technologies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96501" y="3249558"/>
            <a:ext cx="3533106" cy="21544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1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ca.com</a:t>
            </a:r>
            <a:endParaRPr lang="en-US" dirty="0"/>
          </a:p>
        </p:txBody>
      </p:sp>
      <p:pic>
        <p:nvPicPr>
          <p:cNvPr id="27" name="Picture Placeholder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4597127" y="2401856"/>
            <a:ext cx="19812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Placeholder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597127" y="2656137"/>
            <a:ext cx="19812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Placeholder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black">
          <a:xfrm>
            <a:off x="4597127" y="2910419"/>
            <a:ext cx="198120" cy="209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Connector 13"/>
          <p:cNvCxnSpPr/>
          <p:nvPr userDrawn="1"/>
        </p:nvCxnSpPr>
        <p:spPr>
          <a:xfrm>
            <a:off x="3971860" y="1336326"/>
            <a:ext cx="0" cy="2470849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0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losing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_r_1cr_grey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892" y="2068439"/>
            <a:ext cx="1216152" cy="1008634"/>
          </a:xfrm>
          <a:prstGeom prst="rect">
            <a:avLst/>
          </a:prstGeom>
        </p:spPr>
      </p:pic>
      <p:pic>
        <p:nvPicPr>
          <p:cNvPr id="15" name="Picture Placeholder 2"/>
          <p:cNvPicPr>
            <a:picLocks noChangeAspect="1"/>
          </p:cNvPicPr>
          <p:nvPr userDrawn="1"/>
        </p:nvPicPr>
        <p:blipFill>
          <a:blip r:embed="rId3">
            <a:lum bright="-40000"/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 bwMode="black">
          <a:xfrm>
            <a:off x="4597127" y="2401856"/>
            <a:ext cx="19812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Placeholder 6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bg2">
                <a:tint val="45000"/>
                <a:satMod val="400000"/>
              </a:schemeClr>
            </a:duotone>
            <a:lum bright="-40000"/>
          </a:blip>
          <a:stretch>
            <a:fillRect/>
          </a:stretch>
        </p:blipFill>
        <p:spPr bwMode="black">
          <a:xfrm>
            <a:off x="4597127" y="2656137"/>
            <a:ext cx="198120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Placeholder 11"/>
          <p:cNvPicPr>
            <a:picLocks noChangeAspect="1"/>
          </p:cNvPicPr>
          <p:nvPr userDrawn="1"/>
        </p:nvPicPr>
        <p:blipFill>
          <a:blip r:embed="rId5">
            <a:lum bright="-40000"/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 bwMode="black">
          <a:xfrm>
            <a:off x="4597127" y="2910419"/>
            <a:ext cx="19812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596501" y="1891382"/>
            <a:ext cx="3533106" cy="16927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596501" y="2077929"/>
            <a:ext cx="3533106" cy="169277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First.Last@ca.com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596501" y="1630214"/>
            <a:ext cx="3533106" cy="246221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887784" y="2411902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cainc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4887784" y="2663874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slideshare.net</a:t>
            </a:r>
            <a:r>
              <a:rPr lang="en-US" dirty="0"/>
              <a:t>/</a:t>
            </a:r>
            <a:r>
              <a:rPr lang="en-US" dirty="0" err="1"/>
              <a:t>CAinc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887784" y="2915847"/>
            <a:ext cx="3241822" cy="16927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linkedin.com</a:t>
            </a:r>
            <a:r>
              <a:rPr lang="en-US" dirty="0"/>
              <a:t>/company/</a:t>
            </a:r>
            <a:r>
              <a:rPr lang="en-US" dirty="0" err="1"/>
              <a:t>ca</a:t>
            </a:r>
            <a:r>
              <a:rPr lang="en-US" dirty="0"/>
              <a:t>-technologies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4596501" y="3249558"/>
            <a:ext cx="3533106" cy="215444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baseline="0">
                <a:solidFill>
                  <a:schemeClr val="bg2"/>
                </a:solidFill>
              </a:defRPr>
            </a:lvl1pPr>
            <a:lvl2pPr marL="393700" indent="0">
              <a:buNone/>
              <a:defRPr>
                <a:solidFill>
                  <a:srgbClr val="20343A"/>
                </a:solidFill>
              </a:defRPr>
            </a:lvl2pPr>
            <a:lvl3pPr marL="749300" indent="0">
              <a:buNone/>
              <a:defRPr>
                <a:solidFill>
                  <a:srgbClr val="20343A"/>
                </a:solidFill>
              </a:defRPr>
            </a:lvl3pPr>
            <a:lvl4pPr marL="1092200" indent="0">
              <a:buNone/>
              <a:defRPr>
                <a:solidFill>
                  <a:srgbClr val="20343A"/>
                </a:solidFill>
              </a:defRPr>
            </a:lvl4pPr>
            <a:lvl5pPr marL="1371600" indent="0">
              <a:buNone/>
              <a:defRPr>
                <a:solidFill>
                  <a:srgbClr val="20343A"/>
                </a:solidFill>
              </a:defRPr>
            </a:lvl5pPr>
          </a:lstStyle>
          <a:p>
            <a:pPr lvl="0"/>
            <a:r>
              <a:rPr lang="en-US" dirty="0" err="1"/>
              <a:t>ca.com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971860" y="1336326"/>
            <a:ext cx="0" cy="2470849"/>
          </a:xfrm>
          <a:prstGeom prst="line">
            <a:avLst/>
          </a:prstGeom>
          <a:noFill/>
          <a:ln w="25400" cap="flat" cmpd="sng" algn="ctr">
            <a:gradFill flip="none" rotWithShape="1">
              <a:gsLst>
                <a:gs pos="0">
                  <a:sysClr val="window" lastClr="FFFFFF"/>
                </a:gs>
                <a:gs pos="100000">
                  <a:prstClr val="white"/>
                </a:gs>
                <a:gs pos="47000">
                  <a:sysClr val="window" lastClr="FFFFFF">
                    <a:lumMod val="85000"/>
                  </a:sysClr>
                </a:gs>
              </a:gsLst>
              <a:lin ang="16200000" scaled="0"/>
              <a:tileRect/>
            </a:gra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4362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Divider Slide - Title Case, Calibri 36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28895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Divider Slide - Title Case, Calibri 36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3935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48731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9509" y="1046253"/>
            <a:ext cx="8224982" cy="3385337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9743" y="649411"/>
            <a:ext cx="8224521" cy="253916"/>
          </a:xfrm>
        </p:spPr>
        <p:txBody>
          <a:bodyPr vert="horz" lIns="91440" tIns="0" rIns="91440" bIns="0" rtlCol="0" anchor="t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18 </a:t>
            </a:r>
            <a:r>
              <a:rPr lang="en-US" dirty="0" err="1"/>
              <a:t>Pt</a:t>
            </a:r>
            <a:r>
              <a:rPr lang="en-US" dirty="0"/>
              <a:t> | Max 2 Lines | Max Character: 100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7655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8751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6253"/>
            <a:ext cx="4038600" cy="3385337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6253"/>
            <a:ext cx="4038600" cy="3385337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270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48731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9743" y="649411"/>
            <a:ext cx="8224521" cy="253916"/>
          </a:xfrm>
        </p:spPr>
        <p:txBody>
          <a:bodyPr vert="horz" lIns="91440" tIns="0" rIns="91440" bIns="0" rtlCol="0" anchor="t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18 </a:t>
            </a:r>
            <a:r>
              <a:rPr lang="en-US" dirty="0" err="1"/>
              <a:t>Pt</a:t>
            </a:r>
            <a:r>
              <a:rPr lang="en-US" dirty="0"/>
              <a:t> | Max 2 Lines | Max Character: 100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6253"/>
            <a:ext cx="4038600" cy="3385337"/>
          </a:xfrm>
          <a:prstGeom prst="rect">
            <a:avLst/>
          </a:prstGeom>
        </p:spPr>
        <p:txBody>
          <a:bodyPr/>
          <a:lstStyle>
            <a:lvl1pPr>
              <a:lnSpc>
                <a:spcPts val="2880"/>
              </a:lnSpc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6253"/>
            <a:ext cx="4038600" cy="3385337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67560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8751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1730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487313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59743" y="649411"/>
            <a:ext cx="8224521" cy="253916"/>
          </a:xfrm>
        </p:spPr>
        <p:txBody>
          <a:bodyPr vert="horz" lIns="91440" tIns="0" rIns="91440" bIns="0" rtlCol="0" anchor="t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Subtitle | 18 </a:t>
            </a:r>
            <a:r>
              <a:rPr lang="en-US" dirty="0" err="1"/>
              <a:t>Pt</a:t>
            </a:r>
            <a:r>
              <a:rPr lang="en-US" dirty="0"/>
              <a:t> | Max 2 Lines | Max Character: 100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9615" y="4443505"/>
            <a:ext cx="8224770" cy="200055"/>
          </a:xfrm>
        </p:spPr>
        <p:txBody>
          <a:bodyPr tIns="4572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2"/>
                </a:solidFill>
              </a:defRPr>
            </a:lvl1pPr>
            <a:lvl2pPr marL="393700" indent="0">
              <a:buNone/>
              <a:defRPr sz="1100"/>
            </a:lvl2pPr>
            <a:lvl3pPr marL="749300" indent="0">
              <a:buNone/>
              <a:defRPr sz="1100"/>
            </a:lvl3pPr>
            <a:lvl4pPr marL="1092200" indent="0">
              <a:buNone/>
              <a:defRPr sz="1100"/>
            </a:lvl4pPr>
            <a:lvl5pPr marL="1371600" indent="0">
              <a:buNone/>
              <a:defRPr sz="1100"/>
            </a:lvl5pPr>
          </a:lstStyle>
          <a:p>
            <a:pPr lvl="0"/>
            <a:r>
              <a:rPr lang="en-US" dirty="0"/>
              <a:t>Click to add a Source or Note</a:t>
            </a:r>
          </a:p>
        </p:txBody>
      </p:sp>
    </p:spTree>
    <p:extLst>
      <p:ext uri="{BB962C8B-B14F-4D97-AF65-F5344CB8AC3E}">
        <p14:creationId xmlns:p14="http://schemas.microsoft.com/office/powerpoint/2010/main" val="36815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274320" tIns="365760" rIns="91440" bIns="1280160" anchor="t" anchorCtr="0"/>
          <a:lstStyle>
            <a:lvl1pPr algn="l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60787" y="1"/>
            <a:ext cx="2167128" cy="3672487"/>
          </a:xfrm>
          <a:solidFill>
            <a:srgbClr val="19272C">
              <a:alpha val="95000"/>
            </a:srgbClr>
          </a:solidFill>
        </p:spPr>
        <p:txBody>
          <a:bodyPr vert="horz" lIns="182880" tIns="182880" rIns="91440" bIns="182880" rtlCol="0" anchor="b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14960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7735"/>
            <a:ext cx="8229600" cy="8751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41027" y="991451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41027" y="1577515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41027" y="3921772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41027" y="2163579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41027" y="2749643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41027" y="3335708"/>
            <a:ext cx="8230215" cy="457463"/>
          </a:xfrm>
          <a:prstGeom prst="rect">
            <a:avLst/>
          </a:prstGeom>
          <a:solidFill>
            <a:srgbClr val="19272C"/>
          </a:solidFill>
        </p:spPr>
        <p:txBody>
          <a:bodyPr lIns="914400" bIns="137160" anchor="ctr" anchorCtr="0"/>
          <a:lstStyle>
            <a:lvl1pPr marL="0" indent="0" algn="l">
              <a:lnSpc>
                <a:spcPts val="2880"/>
              </a:lnSpc>
              <a:buNone/>
              <a:defRPr sz="1600" b="1" cap="all">
                <a:solidFill>
                  <a:srgbClr val="FFFFFF"/>
                </a:solidFill>
              </a:defRPr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 b="0">
                <a:solidFill>
                  <a:schemeClr val="tx1"/>
                </a:solidFill>
              </a:defRPr>
            </a:lvl3pPr>
            <a:lvl4pPr>
              <a:defRPr sz="16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9671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0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157735"/>
            <a:ext cx="8229600" cy="87511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Title - Title Case, Calibri 28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45390"/>
            <a:ext cx="8229600" cy="3394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Bullet 1, Calibri regular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Sub-bullet, Calibri regular 20 </a:t>
            </a:r>
            <a:r>
              <a:rPr lang="en-US" dirty="0" err="1"/>
              <a:t>pt</a:t>
            </a:r>
            <a:endParaRPr lang="en-US" dirty="0"/>
          </a:p>
          <a:p>
            <a:pPr lvl="2"/>
            <a:r>
              <a:rPr lang="en-US" dirty="0"/>
              <a:t>Sub-sub-bullet, Calibri regular 18pt</a:t>
            </a:r>
          </a:p>
          <a:p>
            <a:pPr lvl="3"/>
            <a:r>
              <a:rPr lang="en-US" dirty="0"/>
              <a:t>Sub-sub-sub bullet, Calibri regular 16 </a:t>
            </a:r>
            <a:r>
              <a:rPr lang="en-US" dirty="0" err="1"/>
              <a:t>pt</a:t>
            </a:r>
            <a:endParaRPr lang="en-US" dirty="0"/>
          </a:p>
          <a:p>
            <a:pPr lvl="4"/>
            <a:r>
              <a:rPr lang="en-US" dirty="0"/>
              <a:t>Sub-sub-sub-sub bullet, Calibri regular 14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 bwMode="black">
          <a:xfrm>
            <a:off x="393809" y="4851950"/>
            <a:ext cx="527125" cy="25079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22D67-B6E1-4BFD-B491-C53D2455AE9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Arial Unicode MS" pitchFamily="34" charset="-128"/>
                <a:cs typeface="Arial Unicode MS" pitchFamily="34" charset="-128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 bwMode="black">
          <a:xfrm>
            <a:off x="1251787" y="4851950"/>
            <a:ext cx="6649154" cy="25079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all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Arial Unicode MS" pitchFamily="34" charset="-128"/>
                <a:cs typeface="Arial Unicode MS" pitchFamily="34" charset="-128"/>
              </a:rPr>
              <a:t>© 2015 CA. All rights reserved.</a:t>
            </a:r>
          </a:p>
        </p:txBody>
      </p:sp>
      <p:pic>
        <p:nvPicPr>
          <p:cNvPr id="22" name="Picture 21" descr="ca_r_1cr_grey.eps"/>
          <p:cNvPicPr>
            <a:picLocks noChangeAspect="1"/>
          </p:cNvPicPr>
          <p:nvPr/>
        </p:nvPicPr>
        <p:blipFill>
          <a:blip r:embed="rId11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6633" y="4678058"/>
            <a:ext cx="512064" cy="4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99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tx1"/>
        </a:buClr>
        <a:buFont typeface="Wingdings" charset="2"/>
        <a:buChar char="§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Arial"/>
        <a:buChar char="–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SzTx/>
        <a:buFont typeface="Arial"/>
        <a:buChar char="–"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/>
        </a:buClr>
        <a:buFont typeface="Wingdings" charset="2"/>
        <a:buChar char="§"/>
        <a:tabLst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9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40" r:id="rId2"/>
    <p:sldLayoutId id="2147483858" r:id="rId3"/>
    <p:sldLayoutId id="2147483859" r:id="rId4"/>
    <p:sldLayoutId id="2147483862" r:id="rId5"/>
    <p:sldLayoutId id="21474838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9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4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black">
          <a:xfrm>
            <a:off x="438193" y="873003"/>
            <a:ext cx="8229600" cy="1080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Divider Slide - Title Case, Calibri 36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273709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0" lang="en-US" sz="3600" b="0" i="0" u="none" strike="noStrike" kern="120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+mn-lt"/>
          <a:ea typeface="+mn-ea"/>
          <a:cs typeface="+mn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black">
          <a:xfrm>
            <a:off x="438193" y="873003"/>
            <a:ext cx="8229600" cy="10805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Divider Slide - Title Case, Calibri 36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2 Line Max</a:t>
            </a:r>
          </a:p>
        </p:txBody>
      </p:sp>
    </p:spTree>
    <p:extLst>
      <p:ext uri="{BB962C8B-B14F-4D97-AF65-F5344CB8AC3E}">
        <p14:creationId xmlns:p14="http://schemas.microsoft.com/office/powerpoint/2010/main" val="34710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kumimoji="0" lang="en-US" sz="3600" b="0" i="0" u="none" strike="noStrike" kern="1200" cap="none" spc="0" normalizeH="0" baseline="0" noProof="0" dirty="0">
          <a:ln>
            <a:noFill/>
          </a:ln>
          <a:solidFill>
            <a:srgbClr val="22343A"/>
          </a:solidFill>
          <a:effectLst/>
          <a:uLnTx/>
          <a:uFillTx/>
          <a:latin typeface="+mn-lt"/>
          <a:ea typeface="+mn-ea"/>
          <a:cs typeface="+mn-cs"/>
        </a:defRPr>
      </a:lvl1pPr>
    </p:titleStyle>
    <p:bodyStyle>
      <a:lvl1pPr marL="342900" indent="-342900" algn="l" defTabSz="457200" rtl="0" eaLnBrk="1" latinLnBrk="0" hangingPunct="1">
        <a:lnSpc>
          <a:spcPts val="2880"/>
        </a:lnSpc>
        <a:spcBef>
          <a:spcPts val="1200"/>
        </a:spcBef>
        <a:spcAft>
          <a:spcPts val="200"/>
        </a:spcAft>
        <a:buClr>
          <a:schemeClr val="bg1"/>
        </a:buClr>
        <a:buFont typeface="Wingdings" charset="2"/>
        <a:buChar char="§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79450" indent="-28575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Arial"/>
        <a:buChar char="–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9779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320800" marR="0" indent="-228600" algn="l" defTabSz="457200" rtl="0" eaLnBrk="1" fontAlgn="auto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SzTx/>
        <a:buFont typeface="Arial"/>
        <a:buChar char="–"/>
        <a:tabLst/>
        <a:defRPr sz="16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1600200" indent="-228600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bg1"/>
        </a:buClr>
        <a:buFont typeface="Wingdings" charset="2"/>
        <a:buChar char="§"/>
        <a:tabLst/>
        <a:defRPr sz="1600" b="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745" y="592400"/>
            <a:ext cx="7828408" cy="1294766"/>
          </a:xfrm>
        </p:spPr>
        <p:txBody>
          <a:bodyPr/>
          <a:lstStyle/>
          <a:p>
            <a:r>
              <a:rPr lang="en-US" sz="6600" dirty="0">
                <a:solidFill>
                  <a:srgbClr val="FFFF00"/>
                </a:solidFill>
              </a:rPr>
              <a:t>The Future of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7B7E8-AB49-4A82-A0A6-7CB9B42C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472" y="2090737"/>
            <a:ext cx="5202816" cy="281463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121" y="2371686"/>
            <a:ext cx="6062230" cy="2036157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Today’s Professionals working with/for/among </a:t>
            </a:r>
          </a:p>
          <a:p>
            <a:r>
              <a:rPr lang="en-US" sz="4000" dirty="0">
                <a:solidFill>
                  <a:schemeClr val="bg1"/>
                </a:solidFill>
              </a:rPr>
              <a:t>Millennials</a:t>
            </a:r>
          </a:p>
        </p:txBody>
      </p:sp>
    </p:spTree>
    <p:extLst>
      <p:ext uri="{BB962C8B-B14F-4D97-AF65-F5344CB8AC3E}">
        <p14:creationId xmlns:p14="http://schemas.microsoft.com/office/powerpoint/2010/main" val="16450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millionclues.com/wp-content/uploads/work-from-anywhere-with-mobile-broadb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2" y="3347097"/>
            <a:ext cx="3173095" cy="16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encrypted-tbn3.gstatic.com/images?q=tbn:ANd9GcSutkniBAz-4G717-eFk_NgMiHYuInZloT63hSFeKQtw3kogrUzow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70" y="1112735"/>
            <a:ext cx="3854321" cy="169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Mobility and “Connecting to work”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38" y="832435"/>
            <a:ext cx="5143454" cy="4105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Mobility is not just about being able to work and get access to people and information from a mobile device.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It’s also about being a </a:t>
            </a:r>
            <a:r>
              <a:rPr lang="en-US" sz="2000" b="1" u="sng" dirty="0"/>
              <a:t>mobile worker </a:t>
            </a:r>
            <a:r>
              <a:rPr lang="en-US" sz="2000" dirty="0"/>
              <a:t>which means you can work from anywhere, anytime, and on any device.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6FF"/>
                </a:solidFill>
              </a:rPr>
              <a:t>The idea of “</a:t>
            </a:r>
            <a:r>
              <a:rPr lang="en-US" sz="2000" u="sng" dirty="0">
                <a:solidFill>
                  <a:srgbClr val="FF66FF"/>
                </a:solidFill>
              </a:rPr>
              <a:t>connecting to work</a:t>
            </a:r>
            <a:r>
              <a:rPr lang="en-US" sz="2000" dirty="0">
                <a:solidFill>
                  <a:srgbClr val="FF66FF"/>
                </a:solidFill>
              </a:rPr>
              <a:t>” is become more prevalent within organizations as they are starting to allow for more flexible work environments.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6FF"/>
                </a:solidFill>
              </a:rPr>
              <a:t>The notion of having to work 9-5 and commuting to an office is dead.</a:t>
            </a:r>
          </a:p>
          <a:p>
            <a:endParaRPr lang="en-US" sz="2000" dirty="0"/>
          </a:p>
        </p:txBody>
      </p:sp>
      <p:pic>
        <p:nvPicPr>
          <p:cNvPr id="8200" name="Picture 8" descr="https://encrypted-tbn1.gstatic.com/images?q=tbn:ANd9GcQskD4t7BRkwaJb8naOoY2D6cPyzEXMoBotvK6jwsUYs7otXblm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79" y="1245206"/>
            <a:ext cx="2149266" cy="14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encrypted-tbn0.gstatic.com/images?q=tbn:ANd9GcSgOojjtt0fnxFElcNpXPCpd74Qai-_PU7a0_Do3ITA4LVFu8tU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01" y="3010689"/>
            <a:ext cx="3498542" cy="166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2.gstatic.com/images?q=tbn:ANd9GcRSnUJbwMe94qD-FrqSR9njHUtbNxZK9fto3Y0jLu3pgVqgw_0A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45" y="3007461"/>
            <a:ext cx="1560064" cy="166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296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37" y="157738"/>
            <a:ext cx="7929154" cy="1098404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Traditional Work is Dying…</a:t>
            </a: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FREELANCING is here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0297" y="1256142"/>
            <a:ext cx="5692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We’ve seen glimpses of the looming changes already: freelancers now make up 34%—that's 53 million people—of the U.S. workforce, according to a 2015 survey by Edelman Berland.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 the next 10 years, </a:t>
            </a:r>
            <a:r>
              <a:rPr lang="en-US" sz="2000" b="1" u="sng" dirty="0"/>
              <a:t>this shift will accelerate in a major way towards entrepreneurship</a:t>
            </a:r>
            <a:r>
              <a:rPr lang="en-US" sz="2000" u="sng" dirty="0"/>
              <a:t>, </a:t>
            </a:r>
            <a:r>
              <a:rPr lang="en-US" sz="2000" b="1" u="sng" dirty="0"/>
              <a:t>independent contracting, and "peer-to-peer" work</a:t>
            </a:r>
            <a:r>
              <a:rPr lang="en-US" sz="2000" b="1" dirty="0"/>
              <a:t> </a:t>
            </a:r>
            <a:r>
              <a:rPr lang="en-US" sz="2000" dirty="0"/>
              <a:t>on platforms like TaskRabbit or TopTechJobs.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will be major diversification of entrepreneurship as new platforms like crowdfunding and relocalized production become increasingly popular.</a:t>
            </a:r>
          </a:p>
        </p:txBody>
      </p:sp>
      <p:pic>
        <p:nvPicPr>
          <p:cNvPr id="9220" name="Picture 4" descr="http://www.clean-cut-web-design-kent.co.uk/cms/images/stories/freel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191618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pixel77.com/wp-content/uploads/2013/05/Successful-freelance-web-worker-increase-productivity-reduce-stress-81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645" y="3007738"/>
            <a:ext cx="3066416" cy="20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60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s://encrypted-tbn0.gstatic.com/images?q=tbn:ANd9GcRQsM0ey4UOrNv-4ZWUZ5e2sgo0Nsy5z6eWREy81G5ReUkmwGso4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2" y="3242283"/>
            <a:ext cx="2783478" cy="18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FF00"/>
                </a:solidFill>
              </a:rPr>
              <a:t>Work Will Consist Of Many "Short-Term" Assignments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337" y="611694"/>
            <a:ext cx="87759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career will be  hundreds of short-term assignments spread out over a lifetime.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2025, the majority of the job market will consist of part-time assignments, portfolio careers, and entrepreneurialism.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Instead of day-in, day-out work consisting of much of the same responsibilities, a "career, then, will be composed of hundreds of [short-term] assignments spread out over a lifetime".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other words, </a:t>
            </a:r>
            <a:r>
              <a:rPr lang="en-US" u="sng" dirty="0"/>
              <a:t>workers will work on short-term assignments ranging from several days to multiple years, and will </a:t>
            </a:r>
            <a:r>
              <a:rPr lang="en-US" u="sng" dirty="0">
                <a:solidFill>
                  <a:srgbClr val="FF66FF"/>
                </a:solidFill>
              </a:rPr>
              <a:t>become employees for their own firms</a:t>
            </a:r>
            <a:r>
              <a:rPr lang="en-US" u="sng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this becomes the norm, the vast majority of job growth in 2030 will come from small businesses.</a:t>
            </a:r>
          </a:p>
          <a:p>
            <a:endParaRPr lang="en-US" dirty="0"/>
          </a:p>
        </p:txBody>
      </p:sp>
      <p:pic>
        <p:nvPicPr>
          <p:cNvPr id="10242" name="Picture 2" descr="http://www.sagennext.com/wp-content/uploads/2014/06/work-visa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14" y="3200191"/>
            <a:ext cx="3350531" cy="194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Small-Business Growth Will Lead To A Boost In Wages</a:t>
            </a:r>
            <a:br>
              <a:rPr lang="en-US" sz="3600" b="1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63" y="1322642"/>
            <a:ext cx="6078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rise in self-employment will inevitably increase wages.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Additionally, as the aging population retires and with a birthrate below replacement, the labor supply will decrease, which will also play a role   in boosting wages.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Just remember, now you are paying for your own insurance, benefits, PTO, 401k, training, etc.</a:t>
            </a:r>
          </a:p>
        </p:txBody>
      </p:sp>
      <p:pic>
        <p:nvPicPr>
          <p:cNvPr id="20482" name="Picture 2" descr="https://encrypted-tbn0.gstatic.com/images?q=tbn:ANd9GcTuEAQeTY68pTtTpQnyDLznzJFH3XMwB02QHMre83-8unrKDCoY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465" y="1025298"/>
            <a:ext cx="1589858" cy="11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encrypted-tbn2.gstatic.com/images?q=tbn:ANd9GcTpY2Y0NmBqZs94srp7p415ONRsj2oqj9PaZLSwhd7eIuGHKyVR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83" y="4239222"/>
            <a:ext cx="2783477" cy="90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dy.h-cdn.co/assets/cm/15/09/54f0fbd48fba0_-_1-couple-vacation-tropical-lgn.jpg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584" y="3818391"/>
            <a:ext cx="1449432" cy="108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blogs-images.forbes.com/jamiehopkins/files/2014/03/7027606047_cac49c3b79_b.jpg">
            <a:hlinkClick r:id="rId2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454" y="2325189"/>
            <a:ext cx="1435130" cy="125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encrypted-tbn0.gstatic.com/images?q=tbn:ANd9GcTYseQmsgV17kvnh7Y20cpSDo9ADe7LHpwT8RLT0y4zQvNj788a2g">
            <a:hlinkClick r:id="rId2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2412025"/>
            <a:ext cx="1624610" cy="10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://www.hydroassoc.org/wp-content/uploads/2012/11/health-insurance1.jpg">
            <a:hlinkClick r:id="rId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94" y="3818391"/>
            <a:ext cx="1330706" cy="11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66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7410"/>
            <a:ext cx="8533960" cy="818515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Everyone Is Responsible For Their Own Success</a:t>
            </a:r>
            <a:br>
              <a:rPr lang="en-US" sz="2800" b="1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4" y="1001761"/>
            <a:ext cx="54467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u="sng" dirty="0">
                <a:solidFill>
                  <a:srgbClr val="FF66FF"/>
                </a:solidFill>
              </a:rPr>
              <a:t>Your career success relies solely on you. </a:t>
            </a:r>
          </a:p>
          <a:p>
            <a:r>
              <a:rPr lang="en-US" sz="2000" b="1" u="sng" dirty="0">
                <a:solidFill>
                  <a:srgbClr val="FF66FF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Workers will be forced to think constantly about their next assignment, the skills required for that assignment, and the education and credentials required to gain those skills.</a:t>
            </a:r>
          </a:p>
          <a:p>
            <a:r>
              <a:rPr lang="en-US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</a:rPr>
              <a:t>To be successful, individuals will have to be more </a:t>
            </a:r>
            <a:r>
              <a:rPr lang="en-US" sz="2000" b="1" u="sng" dirty="0">
                <a:solidFill>
                  <a:srgbClr val="FFC000"/>
                </a:solidFill>
              </a:rPr>
              <a:t>entrepreneurial in thinking </a:t>
            </a:r>
            <a:r>
              <a:rPr lang="en-US" sz="2000" b="1" dirty="0">
                <a:solidFill>
                  <a:srgbClr val="FFC000"/>
                </a:solidFill>
              </a:rPr>
              <a:t>and planning their lives, meaning constantly selling themselves, defining one’s own work, and educating themselves for future assignments. </a:t>
            </a:r>
          </a:p>
        </p:txBody>
      </p:sp>
      <p:pic>
        <p:nvPicPr>
          <p:cNvPr id="19460" name="Picture 4" descr="http://www.progressiveimpact.org/wp-content/uploads/2013/07/Screen-shot-2013-07-20-at-12.15.52-PM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03" y="1506583"/>
            <a:ext cx="3523356" cy="23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92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5D9F0D-98A0-4D45-A2E5-EFA68AA82CD6}"/>
              </a:ext>
            </a:extLst>
          </p:cNvPr>
          <p:cNvSpPr txBox="1"/>
          <p:nvPr/>
        </p:nvSpPr>
        <p:spPr>
          <a:xfrm>
            <a:off x="871869" y="1318439"/>
            <a:ext cx="70948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  <a:latin typeface="Algerian" panose="04020705040A02060702" pitchFamily="82" charset="0"/>
              </a:rPr>
              <a:t>MILLENIAL PANEL</a:t>
            </a:r>
          </a:p>
          <a:p>
            <a:pPr algn="ctr"/>
            <a:r>
              <a:rPr lang="en-US" sz="6000" dirty="0">
                <a:solidFill>
                  <a:srgbClr val="FFFF00"/>
                </a:solidFill>
                <a:latin typeface="Algerian" panose="04020705040A02060702" pitchFamily="82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950118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CF5E-A4AE-4074-BBEF-F8F929C2BF06}"/>
              </a:ext>
            </a:extLst>
          </p:cNvPr>
          <p:cNvSpPr txBox="1">
            <a:spLocks/>
          </p:cNvSpPr>
          <p:nvPr/>
        </p:nvSpPr>
        <p:spPr>
          <a:xfrm>
            <a:off x="388087" y="1"/>
            <a:ext cx="3716080" cy="1754372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KATT ANDERSON</a:t>
            </a:r>
          </a:p>
        </p:txBody>
      </p:sp>
      <p:pic>
        <p:nvPicPr>
          <p:cNvPr id="3" name="ED6E1DE8-2041-4753-ADB6-67A0CF36802D" descr="image1.jpeg">
            <a:extLst>
              <a:ext uri="{FF2B5EF4-FFF2-40B4-BE49-F238E27FC236}">
                <a16:creationId xmlns:a16="http://schemas.microsoft.com/office/drawing/2014/main" id="{40811C5F-35E2-4286-9744-91FE87FA9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33" y="223291"/>
            <a:ext cx="3392646" cy="468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257F5-52A0-4779-95A9-698A04A2E28A}"/>
              </a:ext>
            </a:extLst>
          </p:cNvPr>
          <p:cNvSpPr txBox="1">
            <a:spLocks/>
          </p:cNvSpPr>
          <p:nvPr/>
        </p:nvSpPr>
        <p:spPr>
          <a:xfrm>
            <a:off x="116959" y="1977655"/>
            <a:ext cx="4774018" cy="30621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r>
              <a:rPr lang="en-US" kern="0" dirty="0">
                <a:solidFill>
                  <a:srgbClr val="FFFF00"/>
                </a:solidFill>
              </a:rPr>
              <a:t>Network Manager | Public Relations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Catalyst Health Network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Employed by: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Catalyst Health, </a:t>
            </a:r>
            <a:r>
              <a:rPr lang="en-US" kern="0" dirty="0" err="1">
                <a:solidFill>
                  <a:srgbClr val="FFFF00"/>
                </a:solidFill>
              </a:rPr>
              <a:t>StratiFi</a:t>
            </a:r>
            <a:r>
              <a:rPr lang="en-US" kern="0" dirty="0">
                <a:solidFill>
                  <a:srgbClr val="FFFF00"/>
                </a:solidFill>
              </a:rPr>
              <a:t> Health, Village Health Partners, Dr. Kevin Conner, MD, Starbucks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University: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Dallas Baptist University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Bachelor of Arts, Political Science</a:t>
            </a:r>
          </a:p>
        </p:txBody>
      </p:sp>
    </p:spTree>
    <p:extLst>
      <p:ext uri="{BB962C8B-B14F-4D97-AF65-F5344CB8AC3E}">
        <p14:creationId xmlns:p14="http://schemas.microsoft.com/office/powerpoint/2010/main" val="260465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626A-AE20-40FB-A152-8762C328F3B2}"/>
              </a:ext>
            </a:extLst>
          </p:cNvPr>
          <p:cNvSpPr txBox="1">
            <a:spLocks/>
          </p:cNvSpPr>
          <p:nvPr/>
        </p:nvSpPr>
        <p:spPr>
          <a:xfrm>
            <a:off x="496850" y="103668"/>
            <a:ext cx="3716080" cy="1754372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MITCH</a:t>
            </a:r>
          </a:p>
          <a:p>
            <a:pPr algn="ctr" defTabSz="914400"/>
            <a:r>
              <a:rPr lang="en-US" sz="5400" kern="0" dirty="0"/>
              <a:t>MILLER</a:t>
            </a:r>
            <a:endParaRPr lang="en-US" sz="5400" kern="0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9D6F03C-74D0-4E08-9B59-FA8D3CB281CF}"/>
              </a:ext>
            </a:extLst>
          </p:cNvPr>
          <p:cNvSpPr txBox="1">
            <a:spLocks/>
          </p:cNvSpPr>
          <p:nvPr/>
        </p:nvSpPr>
        <p:spPr>
          <a:xfrm>
            <a:off x="116959" y="1977655"/>
            <a:ext cx="4774018" cy="30621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r>
              <a:rPr lang="en-US" kern="0" dirty="0">
                <a:solidFill>
                  <a:srgbClr val="FFFF00"/>
                </a:solidFill>
              </a:rPr>
              <a:t>Senior Tax Analyst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ClubCorp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Employed by: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ClubCorp, Deloitte Tax, and Southern Methodist University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University: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Southern Methodist University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Masters &amp; Bachelor’s - Accounting</a:t>
            </a: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CB2AA14-A093-4D11-AA17-16949E13D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76" y="980853"/>
            <a:ext cx="3716079" cy="371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0F2D-1AF1-4B53-AE84-BA026739BFF7}"/>
              </a:ext>
            </a:extLst>
          </p:cNvPr>
          <p:cNvSpPr txBox="1">
            <a:spLocks/>
          </p:cNvSpPr>
          <p:nvPr/>
        </p:nvSpPr>
        <p:spPr>
          <a:xfrm>
            <a:off x="388087" y="1"/>
            <a:ext cx="3716080" cy="1754372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JAMES YODER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0D307E-9814-4168-8A6C-6EFDE6A884E9}"/>
              </a:ext>
            </a:extLst>
          </p:cNvPr>
          <p:cNvSpPr txBox="1">
            <a:spLocks/>
          </p:cNvSpPr>
          <p:nvPr/>
        </p:nvSpPr>
        <p:spPr>
          <a:xfrm>
            <a:off x="116959" y="1977655"/>
            <a:ext cx="4774018" cy="306217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r>
              <a:rPr lang="en-US" kern="0" dirty="0">
                <a:solidFill>
                  <a:srgbClr val="FFFF00"/>
                </a:solidFill>
              </a:rPr>
              <a:t>Partner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Start-up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Employed by: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Simpli.fi; Ro5.ai; Charles Thames</a:t>
            </a:r>
          </a:p>
          <a:p>
            <a:pPr defTabSz="914400"/>
            <a:endParaRPr lang="en-US" kern="0" dirty="0">
              <a:solidFill>
                <a:srgbClr val="FFFF00"/>
              </a:solidFill>
            </a:endParaRPr>
          </a:p>
          <a:p>
            <a:pPr defTabSz="914400"/>
            <a:r>
              <a:rPr lang="en-US" u="sng" kern="0" dirty="0">
                <a:solidFill>
                  <a:srgbClr val="FFFF00"/>
                </a:solidFill>
              </a:rPr>
              <a:t>University: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Harvard University</a:t>
            </a:r>
          </a:p>
          <a:p>
            <a:pPr defTabSz="914400"/>
            <a:r>
              <a:rPr lang="en-US" kern="0" dirty="0">
                <a:solidFill>
                  <a:srgbClr val="FFFF00"/>
                </a:solidFill>
              </a:rPr>
              <a:t>Bachelor of Arts,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0D039-72F4-4F41-B6FE-8B489697E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835" y="738077"/>
            <a:ext cx="3648740" cy="36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9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988B-830A-4CAC-85EA-0409E6C00189}"/>
              </a:ext>
            </a:extLst>
          </p:cNvPr>
          <p:cNvSpPr txBox="1">
            <a:spLocks/>
          </p:cNvSpPr>
          <p:nvPr/>
        </p:nvSpPr>
        <p:spPr>
          <a:xfrm>
            <a:off x="4832515" y="150654"/>
            <a:ext cx="3716080" cy="1371600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BRADY KREITMAN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C48DCCE-0B70-4052-BBBE-DAC820FD589B}"/>
              </a:ext>
            </a:extLst>
          </p:cNvPr>
          <p:cNvSpPr txBox="1">
            <a:spLocks/>
          </p:cNvSpPr>
          <p:nvPr/>
        </p:nvSpPr>
        <p:spPr>
          <a:xfrm>
            <a:off x="4348716" y="1881962"/>
            <a:ext cx="4580306" cy="311088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914400"/>
            <a:r>
              <a:rPr lang="en-US" sz="2000" b="1" kern="0" dirty="0">
                <a:solidFill>
                  <a:srgbClr val="FFFF00"/>
                </a:solidFill>
              </a:rPr>
              <a:t>Business Insight Analyst II</a:t>
            </a:r>
          </a:p>
          <a:p>
            <a:pPr defTabSz="914400"/>
            <a:r>
              <a:rPr lang="en-US" sz="2000" b="1" kern="0" dirty="0">
                <a:solidFill>
                  <a:srgbClr val="FFFF00"/>
                </a:solidFill>
              </a:rPr>
              <a:t>Conifer Health Solutions</a:t>
            </a:r>
          </a:p>
          <a:p>
            <a:pPr defTabSz="914400"/>
            <a:endParaRPr lang="en-US" sz="2000" b="1" kern="0" dirty="0">
              <a:solidFill>
                <a:srgbClr val="FFFF00"/>
              </a:solidFill>
            </a:endParaRPr>
          </a:p>
          <a:p>
            <a:pPr defTabSz="914400"/>
            <a:r>
              <a:rPr lang="en-US" sz="2000" b="1" u="sng" kern="0" dirty="0">
                <a:solidFill>
                  <a:srgbClr val="FFFF00"/>
                </a:solidFill>
              </a:rPr>
              <a:t>Employed by:</a:t>
            </a:r>
          </a:p>
          <a:p>
            <a:pPr defTabSz="914400"/>
            <a:r>
              <a:rPr lang="en-US" sz="2000" b="1" kern="0" dirty="0">
                <a:solidFill>
                  <a:srgbClr val="FFFF00"/>
                </a:solidFill>
              </a:rPr>
              <a:t>Conifer Health, Fluor Corporation</a:t>
            </a:r>
          </a:p>
          <a:p>
            <a:pPr defTabSz="914400"/>
            <a:endParaRPr lang="en-US" sz="2000" b="1" kern="0" dirty="0">
              <a:solidFill>
                <a:srgbClr val="FFFF00"/>
              </a:solidFill>
            </a:endParaRPr>
          </a:p>
          <a:p>
            <a:pPr defTabSz="914400"/>
            <a:r>
              <a:rPr lang="en-US" sz="2000" b="1" u="sng" kern="0" dirty="0">
                <a:solidFill>
                  <a:srgbClr val="FFFF00"/>
                </a:solidFill>
              </a:rPr>
              <a:t>University:</a:t>
            </a:r>
          </a:p>
          <a:p>
            <a:pPr defTabSz="914400"/>
            <a:r>
              <a:rPr lang="en-US" sz="2000" b="1" kern="0" dirty="0">
                <a:solidFill>
                  <a:srgbClr val="FFFF00"/>
                </a:solidFill>
              </a:rPr>
              <a:t>The University of Texas at Austin</a:t>
            </a:r>
          </a:p>
          <a:p>
            <a:pPr defTabSz="914400"/>
            <a:r>
              <a:rPr lang="en-US" sz="2000" b="1" kern="0" dirty="0">
                <a:solidFill>
                  <a:srgbClr val="FFFF00"/>
                </a:solidFill>
              </a:rPr>
              <a:t>Bachelor’s Degree in Physics</a:t>
            </a: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64093D87-F22E-4081-A430-F9FDE67CF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8" y="344339"/>
            <a:ext cx="397192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490" y="0"/>
            <a:ext cx="9145588" cy="51402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65" y="0"/>
            <a:ext cx="9142413" cy="5140240"/>
          </a:xfrm>
          <a:prstGeom prst="rect">
            <a:avLst/>
          </a:prstGeom>
          <a:solidFill>
            <a:srgbClr val="1B5CB8">
              <a:alpha val="38000"/>
            </a:srgbClr>
          </a:solidFill>
          <a:ln w="38100" cap="flat" cmpd="sng" algn="ctr">
            <a:noFill/>
            <a:prstDash val="solid"/>
          </a:ln>
          <a:effectLst/>
        </p:spPr>
        <p:txBody>
          <a:bodyPr vert="horz" lIns="91440" tIns="91440" rIns="91440" bIns="91440" rtlCol="0" anchor="ctr"/>
          <a:lstStyle/>
          <a:p>
            <a:pPr marL="0" marR="0" indent="0" algn="ctr" defTabSz="914400" eaLnBrk="1" fontAlgn="auto" latinLnBrk="0" hangingPunct="1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 Unicode MS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919" y="750833"/>
            <a:ext cx="8943703" cy="3969213"/>
          </a:xfrm>
          <a:prstGeom prst="rect">
            <a:avLst/>
          </a:prstGeom>
          <a:noFill/>
          <a:ln w="38100" cap="flat" cmpd="sng" algn="ctr">
            <a:noFill/>
            <a:prstDash val="solid"/>
          </a:ln>
          <a:effectLst/>
        </p:spPr>
        <p:txBody>
          <a:bodyPr vert="horz" lIns="0" tIns="0" rIns="0" bIns="0" rtlCol="0" anchor="t" anchorCtr="0"/>
          <a:lstStyle/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Millennials ~ are the </a:t>
            </a:r>
            <a:r>
              <a:rPr lang="en-US" sz="2400" b="1" u="sng" kern="0" dirty="0">
                <a:solidFill>
                  <a:schemeClr val="bg1"/>
                </a:solidFill>
                <a:cs typeface="Calibri"/>
              </a:rPr>
              <a:t>Largest Generation </a:t>
            </a: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of  today’s Work Force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00B050"/>
                </a:solidFill>
                <a:cs typeface="Calibri"/>
              </a:rPr>
              <a:t>How do they define Success?</a:t>
            </a: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 It’s different today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Future of Work Trends for Business Leaders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Work Places and Organizations are evolving…Are you?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Mobile Worker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Freelancing is the new NORM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The Future of Work in a Global Economy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Are you ready to be Boss? Maybe…Maybe Not?</a:t>
            </a: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chemeClr val="bg1"/>
                </a:solidFill>
                <a:cs typeface="Calibri"/>
              </a:rPr>
              <a:t>When you Run the Show</a:t>
            </a:r>
          </a:p>
          <a:p>
            <a:pPr marL="342900" indent="-342900" defTabSz="914400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FF66FF"/>
                </a:solidFill>
                <a:cs typeface="Calibri"/>
              </a:rPr>
              <a:t>The Future is Yours!</a:t>
            </a:r>
            <a:endParaRPr lang="en-US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425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425"/>
              </a:lnSpc>
              <a:buClr>
                <a:srgbClr val="FFFFFF"/>
              </a:buClr>
            </a:pPr>
            <a:endParaRPr lang="en-US" sz="20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buClr>
                <a:srgbClr val="FFFFFF"/>
              </a:buClr>
            </a:pPr>
            <a:endParaRPr lang="en-US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425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425"/>
              </a:lnSpc>
              <a:buClr>
                <a:srgbClr val="FFFFFF"/>
              </a:buClr>
            </a:pPr>
            <a:endParaRPr lang="en-US" sz="20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defTabSz="685800">
              <a:lnSpc>
                <a:spcPts val="1290"/>
              </a:lnSpc>
              <a:buClr>
                <a:srgbClr val="FFFFFF"/>
              </a:buClr>
            </a:pPr>
            <a:endParaRPr lang="en-US" sz="1200" kern="0" dirty="0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071" y="173752"/>
            <a:ext cx="86164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3500" b="1" dirty="0">
                <a:solidFill>
                  <a:srgbClr val="FFFF00"/>
                </a:solidFill>
                <a:latin typeface="Calibri Light"/>
                <a:cs typeface="Calibri Light"/>
              </a:rPr>
              <a:t>Today’s Topics</a:t>
            </a:r>
            <a:endParaRPr lang="en-US" altLang="ja-JP" sz="2400" b="1" baseline="30000" dirty="0">
              <a:solidFill>
                <a:srgbClr val="FFFF00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2403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C762-7F29-48E6-9B0C-57462A404BDF}"/>
              </a:ext>
            </a:extLst>
          </p:cNvPr>
          <p:cNvSpPr txBox="1">
            <a:spLocks/>
          </p:cNvSpPr>
          <p:nvPr/>
        </p:nvSpPr>
        <p:spPr>
          <a:xfrm>
            <a:off x="558207" y="108127"/>
            <a:ext cx="3716080" cy="1295369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KIM </a:t>
            </a:r>
          </a:p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MALIN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823861E-E5D2-41A1-B48F-2FD9078F869F}"/>
              </a:ext>
            </a:extLst>
          </p:cNvPr>
          <p:cNvSpPr txBox="1">
            <a:spLocks/>
          </p:cNvSpPr>
          <p:nvPr/>
        </p:nvSpPr>
        <p:spPr>
          <a:xfrm>
            <a:off x="212652" y="1733107"/>
            <a:ext cx="4508206" cy="300901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Product Development Manager</a:t>
            </a:r>
          </a:p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Research &amp; Development</a:t>
            </a:r>
          </a:p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Borden Dairy Company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Employed by:</a:t>
            </a:r>
          </a:p>
          <a:p>
            <a:r>
              <a:rPr lang="en-US" b="1" dirty="0">
                <a:solidFill>
                  <a:srgbClr val="FFFF00"/>
                </a:solidFill>
              </a:rPr>
              <a:t>Borden Dairy, Keurig, Dr. Pepper Snapple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University:</a:t>
            </a:r>
          </a:p>
          <a:p>
            <a:r>
              <a:rPr lang="en-US" b="1" dirty="0">
                <a:solidFill>
                  <a:srgbClr val="FFFF00"/>
                </a:solidFill>
              </a:rPr>
              <a:t>Masters of Food Science </a:t>
            </a:r>
          </a:p>
          <a:p>
            <a:r>
              <a:rPr lang="en-US" b="1" dirty="0">
                <a:solidFill>
                  <a:srgbClr val="FFFF00"/>
                </a:solidFill>
              </a:rPr>
              <a:t>Kansas State</a:t>
            </a:r>
          </a:p>
          <a:p>
            <a:r>
              <a:rPr lang="en-US" b="1" dirty="0">
                <a:solidFill>
                  <a:srgbClr val="FFFF00"/>
                </a:solidFill>
              </a:rPr>
              <a:t>Bachelor’s of Science – Chemistry</a:t>
            </a:r>
          </a:p>
          <a:p>
            <a:r>
              <a:rPr lang="en-US" b="1" dirty="0">
                <a:solidFill>
                  <a:srgbClr val="FFFF00"/>
                </a:solidFill>
              </a:rPr>
              <a:t>University of Illinois</a:t>
            </a:r>
          </a:p>
        </p:txBody>
      </p:sp>
      <p:pic>
        <p:nvPicPr>
          <p:cNvPr id="1026" name="75F4B5A7-725F-4470-A501-8BA1A6F1C994" descr="image1.jpeg">
            <a:extLst>
              <a:ext uri="{FF2B5EF4-FFF2-40B4-BE49-F238E27FC236}">
                <a16:creationId xmlns:a16="http://schemas.microsoft.com/office/drawing/2014/main" id="{D6FD8BF4-CF55-4448-8395-8376FF3B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6" y="150659"/>
            <a:ext cx="3535853" cy="482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4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246F-1FF4-4C8A-9994-6D144656FC57}"/>
              </a:ext>
            </a:extLst>
          </p:cNvPr>
          <p:cNvSpPr txBox="1">
            <a:spLocks/>
          </p:cNvSpPr>
          <p:nvPr/>
        </p:nvSpPr>
        <p:spPr>
          <a:xfrm>
            <a:off x="4682313" y="85060"/>
            <a:ext cx="3983222" cy="1851869"/>
          </a:xfrm>
          <a:prstGeom prst="rect">
            <a:avLst/>
          </a:prstGeom>
        </p:spPr>
        <p:txBody>
          <a:bodyPr anchor="ctr" anchorCtr="1"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NICK </a:t>
            </a:r>
          </a:p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ECHEVARRIA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9F4DAA-2B10-40C6-A1E6-359FD23FB9CD}"/>
              </a:ext>
            </a:extLst>
          </p:cNvPr>
          <p:cNvSpPr txBox="1">
            <a:spLocks/>
          </p:cNvSpPr>
          <p:nvPr/>
        </p:nvSpPr>
        <p:spPr>
          <a:xfrm>
            <a:off x="4572000" y="1936929"/>
            <a:ext cx="4369983" cy="2890252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Data Visualization Architect</a:t>
            </a:r>
          </a:p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American Airlines</a:t>
            </a:r>
          </a:p>
          <a:p>
            <a:pPr defTabSz="914400"/>
            <a:endParaRPr lang="en-US" b="1" kern="0" dirty="0">
              <a:solidFill>
                <a:srgbClr val="FFFF00"/>
              </a:solidFill>
            </a:endParaRPr>
          </a:p>
          <a:p>
            <a:pPr defTabSz="914400"/>
            <a:r>
              <a:rPr lang="en-US" b="1" u="sng" kern="0" dirty="0">
                <a:solidFill>
                  <a:srgbClr val="FFFF00"/>
                </a:solidFill>
              </a:rPr>
              <a:t>Employed by:</a:t>
            </a:r>
          </a:p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American Airlines, Ericsson, Novation</a:t>
            </a:r>
          </a:p>
          <a:p>
            <a:pPr defTabSz="914400"/>
            <a:endParaRPr lang="en-US" b="1" kern="0" dirty="0">
              <a:solidFill>
                <a:srgbClr val="FFFF00"/>
              </a:solidFill>
            </a:endParaRPr>
          </a:p>
          <a:p>
            <a:pPr defTabSz="914400"/>
            <a:r>
              <a:rPr lang="en-US" b="1" u="sng" kern="0" dirty="0">
                <a:solidFill>
                  <a:srgbClr val="FFFF00"/>
                </a:solidFill>
              </a:rPr>
              <a:t>University</a:t>
            </a:r>
          </a:p>
          <a:p>
            <a:pPr defTabSz="914400"/>
            <a:r>
              <a:rPr lang="en-US" b="1" dirty="0">
                <a:solidFill>
                  <a:srgbClr val="FFFF00"/>
                </a:solidFill>
              </a:rPr>
              <a:t>Arizona State University</a:t>
            </a:r>
          </a:p>
          <a:p>
            <a:pPr defTabSz="914400"/>
            <a:r>
              <a:rPr lang="en-US" b="1" dirty="0">
                <a:solidFill>
                  <a:srgbClr val="FFFF00"/>
                </a:solidFill>
              </a:rPr>
              <a:t>B.S. Logistics, Materials, and Supply Chain</a:t>
            </a:r>
          </a:p>
          <a:p>
            <a:pPr defTabSz="914400"/>
            <a:r>
              <a:rPr lang="en-US" b="1" dirty="0">
                <a:solidFill>
                  <a:srgbClr val="FFFF00"/>
                </a:solidFill>
              </a:rPr>
              <a:t>B.S. Finance</a:t>
            </a:r>
          </a:p>
        </p:txBody>
      </p:sp>
      <p:pic>
        <p:nvPicPr>
          <p:cNvPr id="5" name="Picture 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2D0D6EF8-EAE5-418A-9B1C-591CF5AC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01" y="627281"/>
            <a:ext cx="3888938" cy="38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4FC0-3B50-4A7A-B528-2A9E2C62BA25}"/>
              </a:ext>
            </a:extLst>
          </p:cNvPr>
          <p:cNvSpPr txBox="1">
            <a:spLocks/>
          </p:cNvSpPr>
          <p:nvPr/>
        </p:nvSpPr>
        <p:spPr>
          <a:xfrm>
            <a:off x="430611" y="276447"/>
            <a:ext cx="3716080" cy="1435395"/>
          </a:xfrm>
          <a:prstGeom prst="rect">
            <a:avLst/>
          </a:prstGeom>
        </p:spPr>
        <p:txBody>
          <a:bodyPr/>
          <a:lstStyle/>
          <a:p>
            <a:pPr algn="ctr" defTabSz="914400"/>
            <a:r>
              <a:rPr lang="en-US" sz="5400" kern="0" dirty="0">
                <a:solidFill>
                  <a:schemeClr val="tx1"/>
                </a:solidFill>
              </a:rPr>
              <a:t>JENNIFER</a:t>
            </a:r>
          </a:p>
          <a:p>
            <a:pPr algn="ctr" defTabSz="914400"/>
            <a:r>
              <a:rPr lang="en-US" sz="5400" kern="0" dirty="0"/>
              <a:t>GOEBEL</a:t>
            </a:r>
            <a:endParaRPr lang="en-US" sz="5400" kern="0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4C19DDB-0FFD-4CE9-8F9A-60B0F0992C5A}"/>
              </a:ext>
            </a:extLst>
          </p:cNvPr>
          <p:cNvSpPr txBox="1">
            <a:spLocks/>
          </p:cNvSpPr>
          <p:nvPr/>
        </p:nvSpPr>
        <p:spPr>
          <a:xfrm>
            <a:off x="74429" y="2030820"/>
            <a:ext cx="4657048" cy="30302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Operations Supervisor</a:t>
            </a:r>
          </a:p>
          <a:p>
            <a:pPr defTabSz="914400"/>
            <a:r>
              <a:rPr lang="en-US" b="1" kern="0" dirty="0">
                <a:solidFill>
                  <a:srgbClr val="FFFF00"/>
                </a:solidFill>
              </a:rPr>
              <a:t>Uber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Employed by:</a:t>
            </a:r>
          </a:p>
          <a:p>
            <a:r>
              <a:rPr lang="en-US" b="1" dirty="0">
                <a:solidFill>
                  <a:srgbClr val="FFFF00"/>
                </a:solidFill>
              </a:rPr>
              <a:t>Uber, ADP, Sour Wired Café, NetApp, </a:t>
            </a:r>
          </a:p>
          <a:p>
            <a:r>
              <a:rPr lang="en-US" b="1" dirty="0">
                <a:solidFill>
                  <a:srgbClr val="FFFF00"/>
                </a:solidFill>
              </a:rPr>
              <a:t>All-American Dance Company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University</a:t>
            </a:r>
          </a:p>
          <a:p>
            <a:r>
              <a:rPr lang="en-US" b="1" dirty="0">
                <a:solidFill>
                  <a:srgbClr val="FFFF00"/>
                </a:solidFill>
              </a:rPr>
              <a:t>Millsaps College</a:t>
            </a:r>
          </a:p>
          <a:p>
            <a:r>
              <a:rPr lang="en-US" b="1" dirty="0">
                <a:solidFill>
                  <a:srgbClr val="FFFF00"/>
                </a:solidFill>
              </a:rPr>
              <a:t>BBA, Business Administration, Communications, and International Business</a:t>
            </a:r>
          </a:p>
        </p:txBody>
      </p:sp>
      <p:pic>
        <p:nvPicPr>
          <p:cNvPr id="5" name="Picture 4" descr="A person in a black shirt&#10;&#10;Description automatically generated">
            <a:extLst>
              <a:ext uri="{FF2B5EF4-FFF2-40B4-BE49-F238E27FC236}">
                <a16:creationId xmlns:a16="http://schemas.microsoft.com/office/drawing/2014/main" id="{DEB90FB7-B1F6-4DF1-88B2-85EBA1BC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330" y="637942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79519"/>
            <a:ext cx="33121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Oswald" panose="02000503000000000000" pitchFamily="2" charset="0"/>
              </a:rPr>
              <a:t>@rickmartinez</a:t>
            </a:r>
            <a:endParaRPr lang="en-US" sz="3200" dirty="0">
              <a:solidFill>
                <a:srgbClr val="74A942"/>
              </a:solidFill>
              <a:latin typeface="Oswald" panose="02000503000000000000" pitchFamily="2" charset="0"/>
            </a:endParaRPr>
          </a:p>
        </p:txBody>
      </p:sp>
      <p:pic>
        <p:nvPicPr>
          <p:cNvPr id="4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9" y="1862354"/>
            <a:ext cx="212479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2775" y="3140204"/>
            <a:ext cx="5090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FF"/>
                </a:solidFill>
              </a:rPr>
              <a:t>Rick Martinez</a:t>
            </a:r>
          </a:p>
          <a:p>
            <a:r>
              <a:rPr lang="en-US" sz="2400" dirty="0">
                <a:solidFill>
                  <a:srgbClr val="FF66FF"/>
                </a:solidFill>
                <a:hlinkClick r:id="rId3"/>
              </a:rPr>
              <a:t>rick@r2now.com</a:t>
            </a:r>
            <a:endParaRPr lang="en-US" sz="2400" dirty="0">
              <a:solidFill>
                <a:srgbClr val="FF66FF"/>
              </a:solidFill>
            </a:endParaRPr>
          </a:p>
          <a:p>
            <a:r>
              <a:rPr lang="en-US" sz="2400" dirty="0">
                <a:solidFill>
                  <a:srgbClr val="FF66FF"/>
                </a:solidFill>
                <a:hlinkClick r:id="rId3"/>
              </a:rPr>
              <a:t>www.linkedin.com/in/rickmartinez</a:t>
            </a:r>
            <a:endParaRPr lang="en-US" sz="2400" dirty="0">
              <a:solidFill>
                <a:srgbClr val="FF66FF"/>
              </a:solidFill>
            </a:endParaRPr>
          </a:p>
          <a:p>
            <a:r>
              <a:rPr lang="en-US" sz="2400" dirty="0">
                <a:solidFill>
                  <a:srgbClr val="FF66FF"/>
                </a:solidFill>
              </a:rPr>
              <a:t>214-382-3992</a:t>
            </a:r>
          </a:p>
          <a:p>
            <a:r>
              <a:rPr lang="en-US" sz="2400" dirty="0">
                <a:solidFill>
                  <a:srgbClr val="FF66FF"/>
                </a:solidFill>
              </a:rPr>
              <a:t>www.r2now.com</a:t>
            </a:r>
          </a:p>
        </p:txBody>
      </p:sp>
      <p:pic>
        <p:nvPicPr>
          <p:cNvPr id="13316" name="Picture 4" descr="S:\Administration\Logos\r2logo-stack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89" y="334467"/>
            <a:ext cx="5262284" cy="258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9AF3C03-06F9-425D-812C-952568DF6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572" y="166801"/>
            <a:ext cx="6764115" cy="480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692-F159-47B0-BB96-AD6C6614B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Who are the Millennials?</a:t>
            </a:r>
            <a:endParaRPr lang="en-US" sz="2400" dirty="0"/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B543AAD-C0F7-4917-B0CF-87F0C53B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494" y="2134743"/>
            <a:ext cx="4786758" cy="2556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56DBC9-3478-4BA1-B068-388EA5B08D6C}"/>
              </a:ext>
            </a:extLst>
          </p:cNvPr>
          <p:cNvSpPr txBox="1"/>
          <p:nvPr/>
        </p:nvSpPr>
        <p:spPr>
          <a:xfrm>
            <a:off x="2359152" y="4690872"/>
            <a:ext cx="496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American Generation Age Timeline | Pew Research</a:t>
            </a:r>
          </a:p>
        </p:txBody>
      </p:sp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408638FC-2FD8-43B9-8180-4AC77B44C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8" y="871600"/>
            <a:ext cx="5072709" cy="3400300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C58D895-08B4-4A1E-9606-5BC2EE1CC4BF}"/>
              </a:ext>
            </a:extLst>
          </p:cNvPr>
          <p:cNvSpPr/>
          <p:nvPr/>
        </p:nvSpPr>
        <p:spPr>
          <a:xfrm rot="3794945">
            <a:off x="5591417" y="746835"/>
            <a:ext cx="371475" cy="14376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4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How do you Define Success?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66473" y="819343"/>
            <a:ext cx="59804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"Paying your dues, moving up slowly and getting the corner office — that's going away. In 5 years, it will be gone!"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900" dirty="0">
                <a:solidFill>
                  <a:schemeClr val="bg1"/>
                </a:solidFill>
              </a:rPr>
              <a:t>"Instead, </a:t>
            </a:r>
            <a:r>
              <a:rPr lang="en-US" sz="1900" b="1" i="1" u="sng" dirty="0">
                <a:solidFill>
                  <a:srgbClr val="FFFF00"/>
                </a:solidFill>
              </a:rPr>
              <a:t>success</a:t>
            </a:r>
            <a:r>
              <a:rPr lang="en-US" sz="1900" dirty="0">
                <a:solidFill>
                  <a:srgbClr val="FFFF00"/>
                </a:solidFill>
              </a:rPr>
              <a:t> </a:t>
            </a:r>
            <a:r>
              <a:rPr lang="en-US" sz="1900" dirty="0">
                <a:solidFill>
                  <a:schemeClr val="bg1"/>
                </a:solidFill>
              </a:rPr>
              <a:t>will be defined not by rank or seniority but by getting </a:t>
            </a:r>
            <a:r>
              <a:rPr lang="en-US" sz="1900" b="1" dirty="0">
                <a:solidFill>
                  <a:srgbClr val="FF66FF"/>
                </a:solidFill>
              </a:rPr>
              <a:t>what matters to you personally</a:t>
            </a:r>
            <a:r>
              <a:rPr lang="en-US" sz="1900" dirty="0">
                <a:solidFill>
                  <a:schemeClr val="bg1"/>
                </a:solidFill>
              </a:rPr>
              <a:t>,"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Whether that's the chance to lead a new-product launch or being able to take winters off for snowboarding.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</a:rPr>
              <a:t>"Companies already want more short-term independent contractors and consultants and fewer traditional employees.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u="sng" dirty="0">
                <a:solidFill>
                  <a:schemeClr val="bg1"/>
                </a:solidFill>
              </a:rPr>
              <a:t>Seniority matters less and less</a:t>
            </a:r>
            <a:r>
              <a:rPr lang="en-US" sz="1900" dirty="0">
                <a:solidFill>
                  <a:schemeClr val="bg1"/>
                </a:solidFill>
              </a:rPr>
              <a:t> as time goes on, because it's about the past, not the future." </a:t>
            </a:r>
            <a:endParaRPr lang="en-US" sz="19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media.licdn.com/mpr/mpr/shrinknp_400_400/AAEAAQAAAAAAAAJeAAAAJGNlNmQzMTg5LWE4ZmMtNDZmOC1hYTYzLWIzZWQ2NWJhZmVmM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91" y="940012"/>
            <a:ext cx="1978678" cy="19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Tx1tmBuNnSSNr_7HDLPC9uIguKR7NlGnZWNsBOdpQoueE2LM2fIg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4" y="3065574"/>
            <a:ext cx="1633789" cy="20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7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Future Trends 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294" y="881602"/>
            <a:ext cx="8573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Changing behaviors </a:t>
            </a:r>
            <a:r>
              <a:rPr lang="en-US" sz="2400" dirty="0">
                <a:solidFill>
                  <a:schemeClr val="bg1"/>
                </a:solidFill>
              </a:rPr>
              <a:t>which are being shaped by </a:t>
            </a:r>
            <a:r>
              <a:rPr lang="en-US" sz="2400" u="sng" dirty="0">
                <a:solidFill>
                  <a:schemeClr val="bg1"/>
                </a:solidFill>
              </a:rPr>
              <a:t>social media </a:t>
            </a:r>
            <a:r>
              <a:rPr lang="en-US" sz="2400" dirty="0">
                <a:solidFill>
                  <a:schemeClr val="bg1"/>
                </a:solidFill>
              </a:rPr>
              <a:t>entering the enterprise.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39" y="1695181"/>
            <a:ext cx="43543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New </a:t>
            </a:r>
            <a:r>
              <a:rPr lang="en-US" sz="2400" u="sng" dirty="0">
                <a:solidFill>
                  <a:schemeClr val="bg1"/>
                </a:solidFill>
              </a:rPr>
              <a:t>collaborative techniques</a:t>
            </a:r>
            <a:r>
              <a:rPr lang="en-US" sz="2400" dirty="0">
                <a:solidFill>
                  <a:schemeClr val="bg1"/>
                </a:solidFill>
              </a:rPr>
              <a:t> and technologies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Flexible </a:t>
            </a:r>
            <a:r>
              <a:rPr lang="en-US" sz="2400" u="sng" dirty="0">
                <a:solidFill>
                  <a:schemeClr val="bg1"/>
                </a:solidFill>
              </a:rPr>
              <a:t>Workplaces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Support your Personal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shift to the “</a:t>
            </a:r>
            <a:r>
              <a:rPr lang="en-US" sz="2400" b="1" u="sng" dirty="0">
                <a:solidFill>
                  <a:schemeClr val="bg1"/>
                </a:solidFill>
              </a:rPr>
              <a:t>cloud</a:t>
            </a:r>
            <a:r>
              <a:rPr lang="en-US" sz="2400" dirty="0">
                <a:solidFill>
                  <a:schemeClr val="bg1"/>
                </a:solidFill>
              </a:rPr>
              <a:t>” for your work effort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Mobility</a:t>
            </a:r>
            <a:r>
              <a:rPr lang="en-US" sz="2400" dirty="0">
                <a:solidFill>
                  <a:schemeClr val="bg1"/>
                </a:solidFill>
              </a:rPr>
              <a:t> and “connecting to work.”</a:t>
            </a:r>
          </a:p>
        </p:txBody>
      </p:sp>
      <p:pic>
        <p:nvPicPr>
          <p:cNvPr id="14340" name="Picture 4" descr="https://79f7a05e1bf55ecda2cf-90bf115d91d2675e58839f40166e83c0.ssl.cf2.rackcdn.com/2014.02.24.19.43.13.2_trend-compa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81" y="1592127"/>
            <a:ext cx="4755354" cy="29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94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57738"/>
            <a:ext cx="8650778" cy="818515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Workplaces Must Empower Collaboration and Innovation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073" y="902498"/>
            <a:ext cx="41225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millennial generation essentially demands a corporate culture anchored in </a:t>
            </a:r>
            <a:r>
              <a:rPr lang="en-US" sz="2000" u="sng" dirty="0"/>
              <a:t>collaboration</a:t>
            </a:r>
            <a:r>
              <a:rPr lang="en-US" sz="20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Recent studies show 82 percent of millennials believe collaboration is the </a:t>
            </a:r>
            <a:r>
              <a:rPr lang="en-US" sz="2000" b="1" dirty="0">
                <a:hlinkClick r:id="rId2"/>
              </a:rPr>
              <a:t>key to innovation</a:t>
            </a:r>
            <a:r>
              <a:rPr lang="en-US" sz="2000" dirty="0"/>
              <a:t> and aspire to work in companies that agree.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057" y="4171130"/>
            <a:ext cx="82208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means organizations should </a:t>
            </a:r>
            <a:r>
              <a:rPr lang="en-US" sz="2000" u="sng" dirty="0"/>
              <a:t>invest in technology and spaces </a:t>
            </a:r>
            <a:r>
              <a:rPr lang="en-US" sz="2000" dirty="0"/>
              <a:t>that encourage and drive collaboration while also enabling the type of work their people need to get done.</a:t>
            </a:r>
          </a:p>
          <a:p>
            <a:endParaRPr lang="en-US" sz="2000" dirty="0"/>
          </a:p>
        </p:txBody>
      </p:sp>
      <p:pic>
        <p:nvPicPr>
          <p:cNvPr id="2052" name="Picture 4" descr="https://encrypted-tbn0.gstatic.com/images?q=tbn:ANd9GcSSXyO56OwhP6MNuHeU6czflon69xP6QtAOgFuukJAGcJ4kErLk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36" y="3248291"/>
            <a:ext cx="3014061" cy="8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S_CeLBvzfWa4JEtZ0k5Po66xNsHiBggvYpNGly0by3thNfgk44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882881"/>
            <a:ext cx="4686844" cy="312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8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pppre.s3.amazonaws.com/2e5adf67004f3eea/2117d810368a4dba935a772b4aebdb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760" y="1271452"/>
            <a:ext cx="5031240" cy="29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New collaborative technologies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49" y="725369"/>
            <a:ext cx="500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collaborative technologies are dramatically impacting the way we work.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technologies give us the </a:t>
            </a:r>
            <a:r>
              <a:rPr lang="en-US" b="1" u="sng" dirty="0"/>
              <a:t>freedom and flexibility </a:t>
            </a:r>
            <a:r>
              <a:rPr lang="en-US" dirty="0"/>
              <a:t>to work from anywhere, anytime.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Being able to find </a:t>
            </a:r>
            <a:r>
              <a:rPr lang="en-US" b="1" u="sng" dirty="0"/>
              <a:t>subject matter experts </a:t>
            </a:r>
            <a:r>
              <a:rPr lang="en-US" dirty="0"/>
              <a:t>and connect with colleagues (known or unknown) across the globe is now a possibility that didn’t exist.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Hierarchies are being flattened </a:t>
            </a:r>
            <a:r>
              <a:rPr lang="en-US" dirty="0"/>
              <a:t>regardless of seniority and information is being opened up instead of being locked down.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Systems are being connected </a:t>
            </a:r>
            <a:r>
              <a:rPr lang="en-US" dirty="0"/>
              <a:t>and opportunities for business process improvement, customer experience, and overall efficiency improvement abound.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6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" y="157738"/>
            <a:ext cx="8408126" cy="818515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Companies Must Support </a:t>
            </a:r>
            <a:r>
              <a:rPr lang="en-US" sz="3200" b="1" u="sng" dirty="0">
                <a:solidFill>
                  <a:srgbClr val="FFFF00"/>
                </a:solidFill>
              </a:rPr>
              <a:t>Their </a:t>
            </a:r>
            <a:r>
              <a:rPr lang="en-US" sz="3200" b="1" dirty="0">
                <a:solidFill>
                  <a:srgbClr val="FFFF00"/>
                </a:solidFill>
              </a:rPr>
              <a:t>Mission</a:t>
            </a:r>
            <a:br>
              <a:rPr lang="en-US" sz="3200" b="1" dirty="0">
                <a:solidFill>
                  <a:srgbClr val="FFFF00"/>
                </a:solidFill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12" y="797230"/>
            <a:ext cx="521780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millennial generation believes business should do more than generate profit, it should also change the world.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2015 Millennial Impact survey indicates that </a:t>
            </a:r>
            <a:r>
              <a:rPr lang="en-US" sz="2400" u="sng" dirty="0"/>
              <a:t>97 percent of millennials</a:t>
            </a:r>
            <a:r>
              <a:rPr lang="en-US" u="sng" dirty="0"/>
              <a:t> </a:t>
            </a:r>
            <a:r>
              <a:rPr lang="en-US" dirty="0"/>
              <a:t>want to use their skills to help a cause.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means organizations must do more than simply draft new values and mission statements, </a:t>
            </a:r>
            <a:r>
              <a:rPr lang="en-US" u="sng" dirty="0">
                <a:solidFill>
                  <a:srgbClr val="FF66FF"/>
                </a:solidFill>
              </a:rPr>
              <a:t>they should also consider aligning their workspace around their mission</a:t>
            </a:r>
            <a:r>
              <a:rPr lang="en-US" dirty="0">
                <a:solidFill>
                  <a:srgbClr val="FF66FF"/>
                </a:solidFill>
              </a:rPr>
              <a:t>.</a:t>
            </a:r>
          </a:p>
        </p:txBody>
      </p:sp>
      <p:pic>
        <p:nvPicPr>
          <p:cNvPr id="6150" name="Picture 6" descr="http://www.topmech.com.my/images/organization-chart/img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680" y="3499894"/>
            <a:ext cx="2741309" cy="167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teamworkspr.com/wp-content/uploads/2013/09/your-company-your-cause-logo.jpg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87" y="1516464"/>
            <a:ext cx="3699774" cy="23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75545"/>
      </p:ext>
    </p:extLst>
  </p:cSld>
  <p:clrMapOvr>
    <a:masterClrMapping/>
  </p:clrMapOvr>
</p:sld>
</file>

<file path=ppt/theme/theme1.xml><?xml version="1.0" encoding="utf-8"?>
<a:theme xmlns:a="http://schemas.openxmlformats.org/drawingml/2006/main" name="CA_Event">
  <a:themeElements>
    <a:clrScheme name="CA Corp color palette 2014">
      <a:dk1>
        <a:srgbClr val="20343A"/>
      </a:dk1>
      <a:lt1>
        <a:srgbClr val="FFFFFF"/>
      </a:lt1>
      <a:dk2>
        <a:srgbClr val="58676D"/>
      </a:dk2>
      <a:lt2>
        <a:srgbClr val="D0D8D8"/>
      </a:lt2>
      <a:accent1>
        <a:srgbClr val="53BBD4"/>
      </a:accent1>
      <a:accent2>
        <a:srgbClr val="BD66A9"/>
      </a:accent2>
      <a:accent3>
        <a:srgbClr val="22475C"/>
      </a:accent3>
      <a:accent4>
        <a:srgbClr val="57C1B4"/>
      </a:accent4>
      <a:accent5>
        <a:srgbClr val="3B2259"/>
      </a:accent5>
      <a:accent6>
        <a:srgbClr val="FFC91C"/>
      </a:accent6>
      <a:hlink>
        <a:srgbClr val="22475C"/>
      </a:hlink>
      <a:folHlink>
        <a:srgbClr val="3B22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chemeClr val="accent3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orp and Event Title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rp and Event Closing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Corp and Event Divider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Corp Divider">
  <a:themeElements>
    <a:clrScheme name="CA Event color palette 2014">
      <a:dk1>
        <a:srgbClr val="FFFFFF"/>
      </a:dk1>
      <a:lt1>
        <a:srgbClr val="FFFFFF"/>
      </a:lt1>
      <a:dk2>
        <a:srgbClr val="19272C"/>
      </a:dk2>
      <a:lt2>
        <a:srgbClr val="22343A"/>
      </a:lt2>
      <a:accent1>
        <a:srgbClr val="53BBD4"/>
      </a:accent1>
      <a:accent2>
        <a:srgbClr val="D0D8D8"/>
      </a:accent2>
      <a:accent3>
        <a:srgbClr val="57C1B4"/>
      </a:accent3>
      <a:accent4>
        <a:srgbClr val="FFC91C"/>
      </a:accent4>
      <a:accent5>
        <a:srgbClr val="BD66A9"/>
      </a:accent5>
      <a:accent6>
        <a:srgbClr val="58676D"/>
      </a:accent6>
      <a:hlink>
        <a:srgbClr val="D0D8D8"/>
      </a:hlink>
      <a:folHlink>
        <a:srgbClr val="D0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 cap="flat" cmpd="sng" algn="ctr">
          <a:noFill/>
          <a:prstDash val="solid"/>
        </a:ln>
        <a:effectLst/>
      </a:spPr>
      <a:bodyPr vert="horz" lIns="91440" tIns="91440" rIns="91440" bIns="91440" rtlCol="0" anchor="ctr"/>
      <a:lstStyle>
        <a:defPPr marL="0" marR="0" indent="0" algn="ctr" defTabSz="914400" eaLnBrk="1" fontAlgn="auto" latinLnBrk="0" hangingPunct="1">
          <a:lnSpc>
            <a:spcPts val="1720"/>
          </a:lnSpc>
          <a:spcBef>
            <a:spcPts val="0"/>
          </a:spcBef>
          <a:spcAft>
            <a:spcPts val="0"/>
          </a:spcAft>
          <a:buClr>
            <a:srgbClr val="FFFFFF"/>
          </a:buClr>
          <a:buSzTx/>
          <a:buFontTx/>
          <a:buNone/>
          <a:tabLst/>
          <a:defRPr kumimoji="0" sz="1200" b="0" i="0" u="none" strike="noStrike" kern="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Calibri"/>
            <a:ea typeface="+mn-ea"/>
            <a:cs typeface="Arial Unicode MS" pitchFamily="34" charset="-128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tx2"/>
        </a:solidFill>
      </a:spPr>
      <a:bodyPr wrap="none" tIns="91440" bIns="91440" rtlCol="0" anchor="ctr" anchorCtr="0">
        <a:noAutofit/>
      </a:bodyPr>
      <a:lstStyle>
        <a:defPPr algn="ctr">
          <a:defRPr sz="12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B601A453E4224F8E20EBC36F81B0A2" ma:contentTypeVersion="3" ma:contentTypeDescription="Create a new document." ma:contentTypeScope="" ma:versionID="b9cb3d1cd6aa4e93847c056760e63164">
  <xsd:schema xmlns:xsd="http://www.w3.org/2001/XMLSchema" xmlns:p="http://schemas.microsoft.com/office/2006/metadata/properties" xmlns:ns1="http://schemas.microsoft.com/sharepoint/v3" xmlns:ns2="c79cb172-bdab-4410-8562-37ad06827d1a" targetNamespace="http://schemas.microsoft.com/office/2006/metadata/properties" ma:root="true" ma:fieldsID="7ad79e754e58cd6974c65fb4fbb87aa9" ns1:_="" ns2:_="">
    <xsd:import namespace="http://schemas.microsoft.com/sharepoint/v3"/>
    <xsd:import namespace="c79cb172-bdab-4410-8562-37ad06827d1a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Format"/>
                <xsd:element ref="ns2:Template_x0020_Type" minOccurs="0"/>
                <xsd:element ref="ns2:RecordType_CA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c79cb172-bdab-4410-8562-37ad06827d1a" elementFormDefault="qualified">
    <xsd:import namespace="http://schemas.microsoft.com/office/2006/documentManagement/types"/>
    <xsd:element name="Format" ma:index="10" ma:displayName="Category" ma:format="Dropdown" ma:internalName="Format">
      <xsd:simpleType>
        <xsd:restriction base="dms:Choice">
          <xsd:enumeration value="Office Templates"/>
          <xsd:enumeration value="Fonts"/>
          <xsd:enumeration value="e-Templates"/>
          <xsd:enumeration value="Office Supplies"/>
          <xsd:enumeration value="Elevator Pitch"/>
          <xsd:enumeration value="Guidelines"/>
          <xsd:enumeration value="Holiday Cards"/>
          <xsd:enumeration value="Presentations"/>
          <xsd:enumeration value="Stationery"/>
          <xsd:enumeration value="Collateral"/>
          <xsd:enumeration value="Employee Communications"/>
          <xsd:enumeration value="DVD &amp; CD Label Self-Help"/>
          <xsd:enumeration value="Reports"/>
          <xsd:enumeration value="Assets"/>
        </xsd:restriction>
      </xsd:simpleType>
    </xsd:element>
    <xsd:element name="Template_x0020_Type" ma:index="11" nillable="true" ma:displayName="Template Type" ma:format="Dropdown" ma:internalName="Template_x0020_Type">
      <xsd:simpleType>
        <xsd:restriction base="dms:Choice">
          <xsd:enumeration value="Word Templates"/>
          <xsd:enumeration value="PowerPoint Templates"/>
          <xsd:enumeration value="Outlook"/>
        </xsd:restriction>
      </xsd:simpleType>
    </xsd:element>
    <xsd:element name="RecordType_CA" ma:index="12" ma:displayName="Record Type" ma:default="Secondary" ma:description="Please select the record type of the content. If you have any questions on the meanings, reference the following: http://qms.ca.com/document.asp?ID=5761" ma:internalName="RecordType_CA" ma:readOnly="false">
      <xsd:simpleType>
        <xsd:restriction base="dms:Choice">
          <xsd:enumeration value="Secondary"/>
          <xsd:enumeration value="Primary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Format xmlns="c79cb172-bdab-4410-8562-37ad06827d1a"/>
    <Template_x0020_Type xmlns="c79cb172-bdab-4410-8562-37ad06827d1a" xsi:nil="true"/>
    <RecordType_CA xmlns="c79cb172-bdab-4410-8562-37ad06827d1a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6B37E0C-3142-43B1-84CF-C477273B2B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49627-3922-42EE-AA54-78433BBF0F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79cb172-bdab-4410-8562-37ad06827d1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0B3489D-5912-4CD1-9226-8433DFA24810}">
  <ds:schemaRefs>
    <ds:schemaRef ds:uri="http://schemas.microsoft.com/office/2006/metadata/properties"/>
    <ds:schemaRef ds:uri="c79cb172-bdab-4410-8562-37ad06827d1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Talent Acquistion Marketing Strategy PHIL.potx</Template>
  <TotalTime>896</TotalTime>
  <Words>1333</Words>
  <Application>Microsoft Office PowerPoint</Application>
  <PresentationFormat>On-screen Show (16:9)</PresentationFormat>
  <Paragraphs>173</Paragraphs>
  <Slides>23</Slides>
  <Notes>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Oswald</vt:lpstr>
      <vt:lpstr>Wingdings</vt:lpstr>
      <vt:lpstr>CA_Event</vt:lpstr>
      <vt:lpstr>Corp and Event Title</vt:lpstr>
      <vt:lpstr>Corp and Event Closing</vt:lpstr>
      <vt:lpstr>Corp and Event Divider</vt:lpstr>
      <vt:lpstr>Corp Divider</vt:lpstr>
      <vt:lpstr>The Future of Work</vt:lpstr>
      <vt:lpstr>PowerPoint Presentation</vt:lpstr>
      <vt:lpstr>PowerPoint Presentation</vt:lpstr>
      <vt:lpstr>Who are the Millennials?</vt:lpstr>
      <vt:lpstr>How do you Define Success?</vt:lpstr>
      <vt:lpstr>Future Trends Are</vt:lpstr>
      <vt:lpstr>Workplaces Must Empower Collaboration and Innovation</vt:lpstr>
      <vt:lpstr>New collaborative technologies</vt:lpstr>
      <vt:lpstr>Companies Must Support Their Mission </vt:lpstr>
      <vt:lpstr>Mobility and “Connecting to work”</vt:lpstr>
      <vt:lpstr>Traditional Work is Dying… FREELANCING is here</vt:lpstr>
      <vt:lpstr>Work Will Consist Of Many "Short-Term" Assignments</vt:lpstr>
      <vt:lpstr>Small-Business Growth Will Lead To A Boost In Wages </vt:lpstr>
      <vt:lpstr>Everyone Is Responsible For Their Own Success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Quattrocchi</dc:creator>
  <cp:lastModifiedBy>Rick Martinez</cp:lastModifiedBy>
  <cp:revision>743</cp:revision>
  <cp:lastPrinted>2015-11-04T17:19:42Z</cp:lastPrinted>
  <dcterms:created xsi:type="dcterms:W3CDTF">2013-08-28T21:16:52Z</dcterms:created>
  <dcterms:modified xsi:type="dcterms:W3CDTF">2019-12-04T15:56:02Z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0x010100EEB601A453E4224F8E20EBC36F81B0A2</vt:lpwstr>
  </property>
</Properties>
</file>