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8" r:id="rId5"/>
    <p:sldId id="261" r:id="rId6"/>
    <p:sldId id="265" r:id="rId7"/>
    <p:sldId id="271" r:id="rId8"/>
    <p:sldId id="272" r:id="rId9"/>
    <p:sldId id="266" r:id="rId10"/>
    <p:sldId id="268" r:id="rId11"/>
    <p:sldId id="270" r:id="rId12"/>
    <p:sldId id="269" r:id="rId13"/>
    <p:sldId id="274" r:id="rId14"/>
    <p:sldId id="275" r:id="rId15"/>
    <p:sldId id="281" r:id="rId16"/>
    <p:sldId id="283" r:id="rId17"/>
    <p:sldId id="267" r:id="rId18"/>
    <p:sldId id="262" r:id="rId19"/>
    <p:sldId id="276" r:id="rId20"/>
    <p:sldId id="278" r:id="rId21"/>
    <p:sldId id="280" r:id="rId22"/>
    <p:sldId id="279" r:id="rId23"/>
    <p:sldId id="290" r:id="rId24"/>
    <p:sldId id="285" r:id="rId25"/>
    <p:sldId id="263" r:id="rId26"/>
    <p:sldId id="277" r:id="rId27"/>
    <p:sldId id="286" r:id="rId28"/>
    <p:sldId id="287" r:id="rId29"/>
    <p:sldId id="288" r:id="rId30"/>
    <p:sldId id="284"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86" d="100"/>
          <a:sy n="86" d="100"/>
        </p:scale>
        <p:origin x="4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05C42-26AB-49B4-B938-FFC506C95E9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3732A10-084B-4CFB-9C92-D1210AF1E019}">
      <dgm:prSet/>
      <dgm:spPr/>
      <dgm:t>
        <a:bodyPr/>
        <a:lstStyle/>
        <a:p>
          <a:r>
            <a:rPr lang="en-US" dirty="0"/>
            <a:t>Introduction to AI versus Humans</a:t>
          </a:r>
        </a:p>
      </dgm:t>
    </dgm:pt>
    <dgm:pt modelId="{EA9152B6-81CC-44AB-9ECD-381E6EB2A49D}" type="parTrans" cxnId="{E9B29919-9D1A-4C89-A338-0CDA1B063A01}">
      <dgm:prSet/>
      <dgm:spPr/>
      <dgm:t>
        <a:bodyPr/>
        <a:lstStyle/>
        <a:p>
          <a:endParaRPr lang="en-US"/>
        </a:p>
      </dgm:t>
    </dgm:pt>
    <dgm:pt modelId="{207EBB1C-D7B2-4BCA-B2FF-26F702EDB6B3}" type="sibTrans" cxnId="{E9B29919-9D1A-4C89-A338-0CDA1B063A01}">
      <dgm:prSet/>
      <dgm:spPr/>
      <dgm:t>
        <a:bodyPr/>
        <a:lstStyle/>
        <a:p>
          <a:endParaRPr lang="en-US"/>
        </a:p>
      </dgm:t>
    </dgm:pt>
    <dgm:pt modelId="{D4A57581-7C29-44F2-92C6-50B24BA9AC82}">
      <dgm:prSet/>
      <dgm:spPr/>
      <dgm:t>
        <a:bodyPr/>
        <a:lstStyle/>
        <a:p>
          <a:r>
            <a:rPr lang="en-US" dirty="0"/>
            <a:t>Learn how to use AI such as ChatGPT to make your life easier!</a:t>
          </a:r>
        </a:p>
      </dgm:t>
    </dgm:pt>
    <dgm:pt modelId="{B3C4D302-8E47-4704-8B2F-EAC1699ADC8B}" type="parTrans" cxnId="{CF3A7645-3545-46F8-952A-5DFD71F72BB1}">
      <dgm:prSet/>
      <dgm:spPr/>
      <dgm:t>
        <a:bodyPr/>
        <a:lstStyle/>
        <a:p>
          <a:endParaRPr lang="en-US"/>
        </a:p>
      </dgm:t>
    </dgm:pt>
    <dgm:pt modelId="{C9D9261A-C4E2-49EC-B443-087E7A6F6825}" type="sibTrans" cxnId="{CF3A7645-3545-46F8-952A-5DFD71F72BB1}">
      <dgm:prSet/>
      <dgm:spPr/>
      <dgm:t>
        <a:bodyPr/>
        <a:lstStyle/>
        <a:p>
          <a:endParaRPr lang="en-US"/>
        </a:p>
      </dgm:t>
    </dgm:pt>
    <dgm:pt modelId="{D0D8D134-FBBC-48C8-9E35-FA0629212F8C}">
      <dgm:prSet/>
      <dgm:spPr/>
      <dgm:t>
        <a:bodyPr/>
        <a:lstStyle/>
        <a:p>
          <a:r>
            <a:rPr lang="en-US" dirty="0"/>
            <a:t>Creative ways to identify candidates.</a:t>
          </a:r>
        </a:p>
      </dgm:t>
    </dgm:pt>
    <dgm:pt modelId="{46F73931-8950-46C0-A7C2-374C1B6B339D}" type="parTrans" cxnId="{55FDA6CF-5018-4CED-AE3A-79115FC93AD8}">
      <dgm:prSet/>
      <dgm:spPr/>
      <dgm:t>
        <a:bodyPr/>
        <a:lstStyle/>
        <a:p>
          <a:endParaRPr lang="en-US"/>
        </a:p>
      </dgm:t>
    </dgm:pt>
    <dgm:pt modelId="{58BFFAE1-7487-4867-837B-FB89D7360AB3}" type="sibTrans" cxnId="{55FDA6CF-5018-4CED-AE3A-79115FC93AD8}">
      <dgm:prSet/>
      <dgm:spPr/>
      <dgm:t>
        <a:bodyPr/>
        <a:lstStyle/>
        <a:p>
          <a:endParaRPr lang="en-US"/>
        </a:p>
      </dgm:t>
    </dgm:pt>
    <dgm:pt modelId="{86DAD021-1111-4327-8A9D-59BE5340D3AE}">
      <dgm:prSet/>
      <dgm:spPr/>
      <dgm:t>
        <a:bodyPr/>
        <a:lstStyle/>
        <a:p>
          <a:r>
            <a:rPr lang="en-US" dirty="0"/>
            <a:t>Low-cost ways to find emails and/or phone numbers.</a:t>
          </a:r>
        </a:p>
      </dgm:t>
    </dgm:pt>
    <dgm:pt modelId="{73E4356D-2DE6-4BC0-85A6-C7ECC963299D}" type="parTrans" cxnId="{3F288ECD-B052-4800-A823-074D1E64E734}">
      <dgm:prSet/>
      <dgm:spPr/>
      <dgm:t>
        <a:bodyPr/>
        <a:lstStyle/>
        <a:p>
          <a:endParaRPr lang="en-US"/>
        </a:p>
      </dgm:t>
    </dgm:pt>
    <dgm:pt modelId="{687F675D-DF92-4C7A-82D5-929259189836}" type="sibTrans" cxnId="{3F288ECD-B052-4800-A823-074D1E64E734}">
      <dgm:prSet/>
      <dgm:spPr/>
      <dgm:t>
        <a:bodyPr/>
        <a:lstStyle/>
        <a:p>
          <a:endParaRPr lang="en-US"/>
        </a:p>
      </dgm:t>
    </dgm:pt>
    <dgm:pt modelId="{D5D27D64-B4A2-45B0-A238-9564A99AF3B0}" type="pres">
      <dgm:prSet presAssocID="{4E205C42-26AB-49B4-B938-FFC506C95E99}" presName="outerComposite" presStyleCnt="0">
        <dgm:presLayoutVars>
          <dgm:chMax val="5"/>
          <dgm:dir/>
          <dgm:resizeHandles val="exact"/>
        </dgm:presLayoutVars>
      </dgm:prSet>
      <dgm:spPr/>
    </dgm:pt>
    <dgm:pt modelId="{B4897DBD-16F8-48F0-9FD9-87E1A57AA5AB}" type="pres">
      <dgm:prSet presAssocID="{4E205C42-26AB-49B4-B938-FFC506C95E99}" presName="dummyMaxCanvas" presStyleCnt="0">
        <dgm:presLayoutVars/>
      </dgm:prSet>
      <dgm:spPr/>
    </dgm:pt>
    <dgm:pt modelId="{1DE4E339-C1EB-4EC3-931B-28EA35FACFE6}" type="pres">
      <dgm:prSet presAssocID="{4E205C42-26AB-49B4-B938-FFC506C95E99}" presName="FourNodes_1" presStyleLbl="node1" presStyleIdx="0" presStyleCnt="4">
        <dgm:presLayoutVars>
          <dgm:bulletEnabled val="1"/>
        </dgm:presLayoutVars>
      </dgm:prSet>
      <dgm:spPr/>
    </dgm:pt>
    <dgm:pt modelId="{23B7E283-9075-4035-9931-204F099C50B3}" type="pres">
      <dgm:prSet presAssocID="{4E205C42-26AB-49B4-B938-FFC506C95E99}" presName="FourNodes_2" presStyleLbl="node1" presStyleIdx="1" presStyleCnt="4">
        <dgm:presLayoutVars>
          <dgm:bulletEnabled val="1"/>
        </dgm:presLayoutVars>
      </dgm:prSet>
      <dgm:spPr/>
    </dgm:pt>
    <dgm:pt modelId="{384CA07A-A179-476C-B1DC-5A461C5C9BC0}" type="pres">
      <dgm:prSet presAssocID="{4E205C42-26AB-49B4-B938-FFC506C95E99}" presName="FourNodes_3" presStyleLbl="node1" presStyleIdx="2" presStyleCnt="4">
        <dgm:presLayoutVars>
          <dgm:bulletEnabled val="1"/>
        </dgm:presLayoutVars>
      </dgm:prSet>
      <dgm:spPr/>
    </dgm:pt>
    <dgm:pt modelId="{BD2398A3-7B50-4EB0-8F57-80E8D273DDEC}" type="pres">
      <dgm:prSet presAssocID="{4E205C42-26AB-49B4-B938-FFC506C95E99}" presName="FourNodes_4" presStyleLbl="node1" presStyleIdx="3" presStyleCnt="4">
        <dgm:presLayoutVars>
          <dgm:bulletEnabled val="1"/>
        </dgm:presLayoutVars>
      </dgm:prSet>
      <dgm:spPr/>
    </dgm:pt>
    <dgm:pt modelId="{571F13B8-90E3-4908-86A8-2F576B4CC6EC}" type="pres">
      <dgm:prSet presAssocID="{4E205C42-26AB-49B4-B938-FFC506C95E99}" presName="FourConn_1-2" presStyleLbl="fgAccFollowNode1" presStyleIdx="0" presStyleCnt="3">
        <dgm:presLayoutVars>
          <dgm:bulletEnabled val="1"/>
        </dgm:presLayoutVars>
      </dgm:prSet>
      <dgm:spPr/>
    </dgm:pt>
    <dgm:pt modelId="{F94E2B2A-75B9-45C2-9A27-1F4215A11349}" type="pres">
      <dgm:prSet presAssocID="{4E205C42-26AB-49B4-B938-FFC506C95E99}" presName="FourConn_2-3" presStyleLbl="fgAccFollowNode1" presStyleIdx="1" presStyleCnt="3">
        <dgm:presLayoutVars>
          <dgm:bulletEnabled val="1"/>
        </dgm:presLayoutVars>
      </dgm:prSet>
      <dgm:spPr/>
    </dgm:pt>
    <dgm:pt modelId="{AA9988DE-3E1C-4C7A-93F8-C2736D760D14}" type="pres">
      <dgm:prSet presAssocID="{4E205C42-26AB-49B4-B938-FFC506C95E99}" presName="FourConn_3-4" presStyleLbl="fgAccFollowNode1" presStyleIdx="2" presStyleCnt="3">
        <dgm:presLayoutVars>
          <dgm:bulletEnabled val="1"/>
        </dgm:presLayoutVars>
      </dgm:prSet>
      <dgm:spPr/>
    </dgm:pt>
    <dgm:pt modelId="{821F594A-CF73-4A37-8782-B76F3D325A2D}" type="pres">
      <dgm:prSet presAssocID="{4E205C42-26AB-49B4-B938-FFC506C95E99}" presName="FourNodes_1_text" presStyleLbl="node1" presStyleIdx="3" presStyleCnt="4">
        <dgm:presLayoutVars>
          <dgm:bulletEnabled val="1"/>
        </dgm:presLayoutVars>
      </dgm:prSet>
      <dgm:spPr/>
    </dgm:pt>
    <dgm:pt modelId="{268A37EC-9F4C-4A94-876D-0BBD32CE9C01}" type="pres">
      <dgm:prSet presAssocID="{4E205C42-26AB-49B4-B938-FFC506C95E99}" presName="FourNodes_2_text" presStyleLbl="node1" presStyleIdx="3" presStyleCnt="4">
        <dgm:presLayoutVars>
          <dgm:bulletEnabled val="1"/>
        </dgm:presLayoutVars>
      </dgm:prSet>
      <dgm:spPr/>
    </dgm:pt>
    <dgm:pt modelId="{1A433C7B-E8EC-4C16-B655-FB0DBFCAFFE7}" type="pres">
      <dgm:prSet presAssocID="{4E205C42-26AB-49B4-B938-FFC506C95E99}" presName="FourNodes_3_text" presStyleLbl="node1" presStyleIdx="3" presStyleCnt="4">
        <dgm:presLayoutVars>
          <dgm:bulletEnabled val="1"/>
        </dgm:presLayoutVars>
      </dgm:prSet>
      <dgm:spPr/>
    </dgm:pt>
    <dgm:pt modelId="{05270FDE-9492-4BC1-BB6E-24C36F830874}" type="pres">
      <dgm:prSet presAssocID="{4E205C42-26AB-49B4-B938-FFC506C95E99}" presName="FourNodes_4_text" presStyleLbl="node1" presStyleIdx="3" presStyleCnt="4">
        <dgm:presLayoutVars>
          <dgm:bulletEnabled val="1"/>
        </dgm:presLayoutVars>
      </dgm:prSet>
      <dgm:spPr/>
    </dgm:pt>
  </dgm:ptLst>
  <dgm:cxnLst>
    <dgm:cxn modelId="{E9B29919-9D1A-4C89-A338-0CDA1B063A01}" srcId="{4E205C42-26AB-49B4-B938-FFC506C95E99}" destId="{B3732A10-084B-4CFB-9C92-D1210AF1E019}" srcOrd="0" destOrd="0" parTransId="{EA9152B6-81CC-44AB-9ECD-381E6EB2A49D}" sibTransId="{207EBB1C-D7B2-4BCA-B2FF-26F702EDB6B3}"/>
    <dgm:cxn modelId="{44C37D31-E8A2-4700-8057-37954F4199A6}" type="presOf" srcId="{D0D8D134-FBBC-48C8-9E35-FA0629212F8C}" destId="{384CA07A-A179-476C-B1DC-5A461C5C9BC0}" srcOrd="0" destOrd="0" presId="urn:microsoft.com/office/officeart/2005/8/layout/vProcess5"/>
    <dgm:cxn modelId="{0CA4ED40-9E92-4029-9B9B-67B56DEA5F52}" type="presOf" srcId="{4E205C42-26AB-49B4-B938-FFC506C95E99}" destId="{D5D27D64-B4A2-45B0-A238-9564A99AF3B0}" srcOrd="0" destOrd="0" presId="urn:microsoft.com/office/officeart/2005/8/layout/vProcess5"/>
    <dgm:cxn modelId="{CF3A7645-3545-46F8-952A-5DFD71F72BB1}" srcId="{4E205C42-26AB-49B4-B938-FFC506C95E99}" destId="{D4A57581-7C29-44F2-92C6-50B24BA9AC82}" srcOrd="1" destOrd="0" parTransId="{B3C4D302-8E47-4704-8B2F-EAC1699ADC8B}" sibTransId="{C9D9261A-C4E2-49EC-B443-087E7A6F6825}"/>
    <dgm:cxn modelId="{E1D2857B-4094-4880-8F8D-4232C5F51636}" type="presOf" srcId="{D4A57581-7C29-44F2-92C6-50B24BA9AC82}" destId="{268A37EC-9F4C-4A94-876D-0BBD32CE9C01}" srcOrd="1" destOrd="0" presId="urn:microsoft.com/office/officeart/2005/8/layout/vProcess5"/>
    <dgm:cxn modelId="{61992C98-3D2B-40AE-9877-303CBD034872}" type="presOf" srcId="{86DAD021-1111-4327-8A9D-59BE5340D3AE}" destId="{05270FDE-9492-4BC1-BB6E-24C36F830874}" srcOrd="1" destOrd="0" presId="urn:microsoft.com/office/officeart/2005/8/layout/vProcess5"/>
    <dgm:cxn modelId="{772B11B5-06E4-4682-890B-17E1C6B382F3}" type="presOf" srcId="{B3732A10-084B-4CFB-9C92-D1210AF1E019}" destId="{821F594A-CF73-4A37-8782-B76F3D325A2D}" srcOrd="1" destOrd="0" presId="urn:microsoft.com/office/officeart/2005/8/layout/vProcess5"/>
    <dgm:cxn modelId="{AAEC39CD-4EFD-40AC-BEC5-2E011BE9B8E5}" type="presOf" srcId="{58BFFAE1-7487-4867-837B-FB89D7360AB3}" destId="{AA9988DE-3E1C-4C7A-93F8-C2736D760D14}" srcOrd="0" destOrd="0" presId="urn:microsoft.com/office/officeart/2005/8/layout/vProcess5"/>
    <dgm:cxn modelId="{3F288ECD-B052-4800-A823-074D1E64E734}" srcId="{4E205C42-26AB-49B4-B938-FFC506C95E99}" destId="{86DAD021-1111-4327-8A9D-59BE5340D3AE}" srcOrd="3" destOrd="0" parTransId="{73E4356D-2DE6-4BC0-85A6-C7ECC963299D}" sibTransId="{687F675D-DF92-4C7A-82D5-929259189836}"/>
    <dgm:cxn modelId="{B2F64ACF-F2C2-4CB1-9F8C-A6DF6229C509}" type="presOf" srcId="{C9D9261A-C4E2-49EC-B443-087E7A6F6825}" destId="{F94E2B2A-75B9-45C2-9A27-1F4215A11349}" srcOrd="0" destOrd="0" presId="urn:microsoft.com/office/officeart/2005/8/layout/vProcess5"/>
    <dgm:cxn modelId="{55FDA6CF-5018-4CED-AE3A-79115FC93AD8}" srcId="{4E205C42-26AB-49B4-B938-FFC506C95E99}" destId="{D0D8D134-FBBC-48C8-9E35-FA0629212F8C}" srcOrd="2" destOrd="0" parTransId="{46F73931-8950-46C0-A7C2-374C1B6B339D}" sibTransId="{58BFFAE1-7487-4867-837B-FB89D7360AB3}"/>
    <dgm:cxn modelId="{380920DD-19CE-433D-B828-CB41956070E6}" type="presOf" srcId="{D4A57581-7C29-44F2-92C6-50B24BA9AC82}" destId="{23B7E283-9075-4035-9931-204F099C50B3}" srcOrd="0" destOrd="0" presId="urn:microsoft.com/office/officeart/2005/8/layout/vProcess5"/>
    <dgm:cxn modelId="{2B7B6DDF-07A9-4B01-8BF4-17CD995C70FA}" type="presOf" srcId="{D0D8D134-FBBC-48C8-9E35-FA0629212F8C}" destId="{1A433C7B-E8EC-4C16-B655-FB0DBFCAFFE7}" srcOrd="1" destOrd="0" presId="urn:microsoft.com/office/officeart/2005/8/layout/vProcess5"/>
    <dgm:cxn modelId="{31F780E1-C8A9-4983-8E73-110940745903}" type="presOf" srcId="{B3732A10-084B-4CFB-9C92-D1210AF1E019}" destId="{1DE4E339-C1EB-4EC3-931B-28EA35FACFE6}" srcOrd="0" destOrd="0" presId="urn:microsoft.com/office/officeart/2005/8/layout/vProcess5"/>
    <dgm:cxn modelId="{4C0CA0E2-3732-4A43-9C0E-1DDC7F20769F}" type="presOf" srcId="{86DAD021-1111-4327-8A9D-59BE5340D3AE}" destId="{BD2398A3-7B50-4EB0-8F57-80E8D273DDEC}" srcOrd="0" destOrd="0" presId="urn:microsoft.com/office/officeart/2005/8/layout/vProcess5"/>
    <dgm:cxn modelId="{89F62BFE-CE38-450D-BA62-4BAB4A11EF47}" type="presOf" srcId="{207EBB1C-D7B2-4BCA-B2FF-26F702EDB6B3}" destId="{571F13B8-90E3-4908-86A8-2F576B4CC6EC}" srcOrd="0" destOrd="0" presId="urn:microsoft.com/office/officeart/2005/8/layout/vProcess5"/>
    <dgm:cxn modelId="{8034F993-8B4B-4DFC-A65E-13BD11811FC0}" type="presParOf" srcId="{D5D27D64-B4A2-45B0-A238-9564A99AF3B0}" destId="{B4897DBD-16F8-48F0-9FD9-87E1A57AA5AB}" srcOrd="0" destOrd="0" presId="urn:microsoft.com/office/officeart/2005/8/layout/vProcess5"/>
    <dgm:cxn modelId="{A0C09F03-E958-42D7-9E9F-642A2649446E}" type="presParOf" srcId="{D5D27D64-B4A2-45B0-A238-9564A99AF3B0}" destId="{1DE4E339-C1EB-4EC3-931B-28EA35FACFE6}" srcOrd="1" destOrd="0" presId="urn:microsoft.com/office/officeart/2005/8/layout/vProcess5"/>
    <dgm:cxn modelId="{8C6D34C4-ADB7-4A04-B9FB-217F6A10DBAC}" type="presParOf" srcId="{D5D27D64-B4A2-45B0-A238-9564A99AF3B0}" destId="{23B7E283-9075-4035-9931-204F099C50B3}" srcOrd="2" destOrd="0" presId="urn:microsoft.com/office/officeart/2005/8/layout/vProcess5"/>
    <dgm:cxn modelId="{E745F622-E5A7-4EC6-85C5-BD014742E32E}" type="presParOf" srcId="{D5D27D64-B4A2-45B0-A238-9564A99AF3B0}" destId="{384CA07A-A179-476C-B1DC-5A461C5C9BC0}" srcOrd="3" destOrd="0" presId="urn:microsoft.com/office/officeart/2005/8/layout/vProcess5"/>
    <dgm:cxn modelId="{6E82B029-0C6D-4747-AC42-66E7DCD7AAFE}" type="presParOf" srcId="{D5D27D64-B4A2-45B0-A238-9564A99AF3B0}" destId="{BD2398A3-7B50-4EB0-8F57-80E8D273DDEC}" srcOrd="4" destOrd="0" presId="urn:microsoft.com/office/officeart/2005/8/layout/vProcess5"/>
    <dgm:cxn modelId="{E8177C6A-DA64-47BC-BA43-FAC44272EC34}" type="presParOf" srcId="{D5D27D64-B4A2-45B0-A238-9564A99AF3B0}" destId="{571F13B8-90E3-4908-86A8-2F576B4CC6EC}" srcOrd="5" destOrd="0" presId="urn:microsoft.com/office/officeart/2005/8/layout/vProcess5"/>
    <dgm:cxn modelId="{E7226A7A-A1E5-4BFC-AA6A-D782754B3841}" type="presParOf" srcId="{D5D27D64-B4A2-45B0-A238-9564A99AF3B0}" destId="{F94E2B2A-75B9-45C2-9A27-1F4215A11349}" srcOrd="6" destOrd="0" presId="urn:microsoft.com/office/officeart/2005/8/layout/vProcess5"/>
    <dgm:cxn modelId="{84651E2A-D2E5-4223-8BD8-3B5EB5DB9773}" type="presParOf" srcId="{D5D27D64-B4A2-45B0-A238-9564A99AF3B0}" destId="{AA9988DE-3E1C-4C7A-93F8-C2736D760D14}" srcOrd="7" destOrd="0" presId="urn:microsoft.com/office/officeart/2005/8/layout/vProcess5"/>
    <dgm:cxn modelId="{D746679C-2C0A-434C-88C6-A6C1537A858D}" type="presParOf" srcId="{D5D27D64-B4A2-45B0-A238-9564A99AF3B0}" destId="{821F594A-CF73-4A37-8782-B76F3D325A2D}" srcOrd="8" destOrd="0" presId="urn:microsoft.com/office/officeart/2005/8/layout/vProcess5"/>
    <dgm:cxn modelId="{0A1F86E8-92C3-4413-941D-062523057743}" type="presParOf" srcId="{D5D27D64-B4A2-45B0-A238-9564A99AF3B0}" destId="{268A37EC-9F4C-4A94-876D-0BBD32CE9C01}" srcOrd="9" destOrd="0" presId="urn:microsoft.com/office/officeart/2005/8/layout/vProcess5"/>
    <dgm:cxn modelId="{4A2BA6C1-177F-4180-9AC6-822C6E1E5825}" type="presParOf" srcId="{D5D27D64-B4A2-45B0-A238-9564A99AF3B0}" destId="{1A433C7B-E8EC-4C16-B655-FB0DBFCAFFE7}" srcOrd="10" destOrd="0" presId="urn:microsoft.com/office/officeart/2005/8/layout/vProcess5"/>
    <dgm:cxn modelId="{980399D6-96F6-4ABC-A62E-321CEFAFC111}" type="presParOf" srcId="{D5D27D64-B4A2-45B0-A238-9564A99AF3B0}" destId="{05270FDE-9492-4BC1-BB6E-24C36F83087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4E339-C1EB-4EC3-931B-28EA35FACFE6}">
      <dsp:nvSpPr>
        <dsp:cNvPr id="0" name=""/>
        <dsp:cNvSpPr/>
      </dsp:nvSpPr>
      <dsp:spPr>
        <a:xfrm>
          <a:off x="0" y="0"/>
          <a:ext cx="8282940" cy="72728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Introduction to AI versus Humans</a:t>
          </a:r>
        </a:p>
      </dsp:txBody>
      <dsp:txXfrm>
        <a:off x="21301" y="21301"/>
        <a:ext cx="7436693" cy="684678"/>
      </dsp:txXfrm>
    </dsp:sp>
    <dsp:sp modelId="{23B7E283-9075-4035-9931-204F099C50B3}">
      <dsp:nvSpPr>
        <dsp:cNvPr id="0" name=""/>
        <dsp:cNvSpPr/>
      </dsp:nvSpPr>
      <dsp:spPr>
        <a:xfrm>
          <a:off x="693696" y="859513"/>
          <a:ext cx="8282940" cy="727280"/>
        </a:xfrm>
        <a:prstGeom prst="roundRect">
          <a:avLst>
            <a:gd name="adj" fmla="val 10000"/>
          </a:avLst>
        </a:prstGeom>
        <a:solidFill>
          <a:schemeClr val="accent5">
            <a:hueOff val="-6143153"/>
            <a:satOff val="6875"/>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Learn how to use AI such as ChatGPT to make your life easier!</a:t>
          </a:r>
        </a:p>
      </dsp:txBody>
      <dsp:txXfrm>
        <a:off x="714997" y="880814"/>
        <a:ext cx="7073909" cy="684678"/>
      </dsp:txXfrm>
    </dsp:sp>
    <dsp:sp modelId="{384CA07A-A179-476C-B1DC-5A461C5C9BC0}">
      <dsp:nvSpPr>
        <dsp:cNvPr id="0" name=""/>
        <dsp:cNvSpPr/>
      </dsp:nvSpPr>
      <dsp:spPr>
        <a:xfrm>
          <a:off x="1377038" y="1719026"/>
          <a:ext cx="8282940" cy="727280"/>
        </a:xfrm>
        <a:prstGeom prst="roundRect">
          <a:avLst>
            <a:gd name="adj" fmla="val 10000"/>
          </a:avLst>
        </a:prstGeom>
        <a:solidFill>
          <a:schemeClr val="accent5">
            <a:hueOff val="-12286306"/>
            <a:satOff val="13750"/>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Creative ways to identify candidates.</a:t>
          </a:r>
        </a:p>
      </dsp:txBody>
      <dsp:txXfrm>
        <a:off x="1398339" y="1740327"/>
        <a:ext cx="7084263" cy="684678"/>
      </dsp:txXfrm>
    </dsp:sp>
    <dsp:sp modelId="{BD2398A3-7B50-4EB0-8F57-80E8D273DDEC}">
      <dsp:nvSpPr>
        <dsp:cNvPr id="0" name=""/>
        <dsp:cNvSpPr/>
      </dsp:nvSpPr>
      <dsp:spPr>
        <a:xfrm>
          <a:off x="2070734" y="2578539"/>
          <a:ext cx="8282940" cy="727280"/>
        </a:xfrm>
        <a:prstGeom prst="roundRect">
          <a:avLst>
            <a:gd name="adj" fmla="val 10000"/>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Low-cost ways to find emails and/or phone numbers.</a:t>
          </a:r>
        </a:p>
      </dsp:txBody>
      <dsp:txXfrm>
        <a:off x="2092035" y="2599840"/>
        <a:ext cx="7073909" cy="684678"/>
      </dsp:txXfrm>
    </dsp:sp>
    <dsp:sp modelId="{571F13B8-90E3-4908-86A8-2F576B4CC6EC}">
      <dsp:nvSpPr>
        <dsp:cNvPr id="0" name=""/>
        <dsp:cNvSpPr/>
      </dsp:nvSpPr>
      <dsp:spPr>
        <a:xfrm>
          <a:off x="7810207" y="557030"/>
          <a:ext cx="472732" cy="472732"/>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16572" y="557030"/>
        <a:ext cx="260002" cy="355731"/>
      </dsp:txXfrm>
    </dsp:sp>
    <dsp:sp modelId="{F94E2B2A-75B9-45C2-9A27-1F4215A11349}">
      <dsp:nvSpPr>
        <dsp:cNvPr id="0" name=""/>
        <dsp:cNvSpPr/>
      </dsp:nvSpPr>
      <dsp:spPr>
        <a:xfrm>
          <a:off x="8503903" y="1416543"/>
          <a:ext cx="472732" cy="472732"/>
        </a:xfrm>
        <a:prstGeom prst="downArrow">
          <a:avLst>
            <a:gd name="adj1" fmla="val 55000"/>
            <a:gd name="adj2" fmla="val 45000"/>
          </a:avLst>
        </a:prstGeom>
        <a:solidFill>
          <a:schemeClr val="accent5">
            <a:tint val="40000"/>
            <a:alpha val="90000"/>
            <a:hueOff val="-9650572"/>
            <a:satOff val="10493"/>
            <a:lumOff val="637"/>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10268" y="1416543"/>
        <a:ext cx="260002" cy="355731"/>
      </dsp:txXfrm>
    </dsp:sp>
    <dsp:sp modelId="{AA9988DE-3E1C-4C7A-93F8-C2736D760D14}">
      <dsp:nvSpPr>
        <dsp:cNvPr id="0" name=""/>
        <dsp:cNvSpPr/>
      </dsp:nvSpPr>
      <dsp:spPr>
        <a:xfrm>
          <a:off x="9187246" y="2276057"/>
          <a:ext cx="472732" cy="472732"/>
        </a:xfrm>
        <a:prstGeom prst="downArrow">
          <a:avLst>
            <a:gd name="adj1" fmla="val 55000"/>
            <a:gd name="adj2" fmla="val 45000"/>
          </a:avLst>
        </a:prstGeom>
        <a:solidFill>
          <a:schemeClr val="accent5">
            <a:tint val="40000"/>
            <a:alpha val="90000"/>
            <a:hueOff val="-19301144"/>
            <a:satOff val="20985"/>
            <a:lumOff val="1274"/>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3611" y="2276057"/>
        <a:ext cx="260002" cy="3557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ABF8A-E6BE-452D-8A22-7653ED00CB27}"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393578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41345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268395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092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2914662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9AABF8A-E6BE-452D-8A22-7653ED00CB27}"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47104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9AABF8A-E6BE-452D-8A22-7653ED00CB27}"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333924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ABF8A-E6BE-452D-8A22-7653ED00CB27}"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75185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ABF8A-E6BE-452D-8A22-7653ED00CB27}"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38426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ABF8A-E6BE-452D-8A22-7653ED00CB27}"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63195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ABF8A-E6BE-452D-8A22-7653ED00CB27}"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47057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355942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ABF8A-E6BE-452D-8A22-7653ED00CB27}"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22272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ABF8A-E6BE-452D-8A22-7653ED00CB27}"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379245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ABF8A-E6BE-452D-8A22-7653ED00CB27}"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29804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30084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ABF8A-E6BE-452D-8A22-7653ED00CB27}"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A0FAB-163F-4115-91FF-470C7F3C9252}" type="slidenum">
              <a:rPr lang="en-US" smtClean="0"/>
              <a:t>‹#›</a:t>
            </a:fld>
            <a:endParaRPr lang="en-US"/>
          </a:p>
        </p:txBody>
      </p:sp>
    </p:spTree>
    <p:extLst>
      <p:ext uri="{BB962C8B-B14F-4D97-AF65-F5344CB8AC3E}">
        <p14:creationId xmlns:p14="http://schemas.microsoft.com/office/powerpoint/2010/main" val="13109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9AABF8A-E6BE-452D-8A22-7653ED00CB27}" type="datetimeFigureOut">
              <a:rPr lang="en-US" smtClean="0"/>
              <a:t>8/10/2023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EFA0FAB-163F-4115-91FF-470C7F3C9252}" type="slidenum">
              <a:rPr lang="en-US" smtClean="0"/>
              <a:t>‹#›</a:t>
            </a:fld>
            <a:endParaRPr lang="en-US"/>
          </a:p>
        </p:txBody>
      </p:sp>
    </p:spTree>
    <p:extLst>
      <p:ext uri="{BB962C8B-B14F-4D97-AF65-F5344CB8AC3E}">
        <p14:creationId xmlns:p14="http://schemas.microsoft.com/office/powerpoint/2010/main" val="2549044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hat.juicebox.wo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demy.com/course/prompt-engineering-for-chatgpt/" TargetMode="External"/><Relationship Id="rId2" Type="http://schemas.openxmlformats.org/officeDocument/2006/relationships/hyperlink" Target="https://www.amazon.com/AI-Talent-Sourcing-ChatGPT-Automate-ebook/dp/B0C6R7DQ2J"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linkedin.com/in/trishwyderka/"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DD7B-6D61-8A58-1A7D-243C97AED965}"/>
              </a:ext>
            </a:extLst>
          </p:cNvPr>
          <p:cNvSpPr>
            <a:spLocks noGrp="1"/>
          </p:cNvSpPr>
          <p:nvPr>
            <p:ph type="ctrTitle"/>
          </p:nvPr>
        </p:nvSpPr>
        <p:spPr>
          <a:xfrm>
            <a:off x="1595269" y="2692291"/>
            <a:ext cx="9001462" cy="817671"/>
          </a:xfrm>
        </p:spPr>
        <p:txBody>
          <a:bodyPr>
            <a:normAutofit fontScale="90000"/>
          </a:bodyPr>
          <a:lstStyle/>
          <a:p>
            <a:r>
              <a:rPr lang="en-US" dirty="0">
                <a:latin typeface="+mn-lt"/>
                <a:cs typeface="FreesiaUPC" panose="020B0502040204020203" pitchFamily="34" charset="-34"/>
              </a:rPr>
              <a:t>Forget ChatGPT &amp; AI - Beating the Bots While Sourcing</a:t>
            </a:r>
            <a:br>
              <a:rPr lang="en-US" dirty="0">
                <a:latin typeface="+mn-lt"/>
                <a:cs typeface="FreesiaUPC" panose="020B0502040204020203" pitchFamily="34" charset="-34"/>
              </a:rPr>
            </a:br>
            <a:br>
              <a:rPr lang="en-US" dirty="0"/>
            </a:br>
            <a:endParaRPr lang="en-US" dirty="0"/>
          </a:p>
        </p:txBody>
      </p:sp>
      <p:sp>
        <p:nvSpPr>
          <p:cNvPr id="3" name="Subtitle 2">
            <a:extLst>
              <a:ext uri="{FF2B5EF4-FFF2-40B4-BE49-F238E27FC236}">
                <a16:creationId xmlns:a16="http://schemas.microsoft.com/office/drawing/2014/main" id="{A9DD2A7E-6C92-7420-AFC5-B3FA4A0738C9}"/>
              </a:ext>
            </a:extLst>
          </p:cNvPr>
          <p:cNvSpPr>
            <a:spLocks noGrp="1"/>
          </p:cNvSpPr>
          <p:nvPr>
            <p:ph type="subTitle" idx="1"/>
          </p:nvPr>
        </p:nvSpPr>
        <p:spPr>
          <a:xfrm>
            <a:off x="7085413" y="5999967"/>
            <a:ext cx="4742900" cy="410228"/>
          </a:xfrm>
        </p:spPr>
        <p:txBody>
          <a:bodyPr>
            <a:noAutofit/>
          </a:bodyPr>
          <a:lstStyle/>
          <a:p>
            <a:r>
              <a:rPr lang="en-US" sz="2000" dirty="0">
                <a:latin typeface="FreesiaUPC" panose="020B0502040204020203" pitchFamily="34" charset="-34"/>
                <a:cs typeface="FreesiaUPC" panose="020B0502040204020203" pitchFamily="34" charset="-34"/>
              </a:rPr>
              <a:t>Trish Wyderka * DFWTRN * August 10, 2023</a:t>
            </a:r>
          </a:p>
        </p:txBody>
      </p:sp>
      <p:pic>
        <p:nvPicPr>
          <p:cNvPr id="1026" name="Picture 2" descr="Beating Spam Detection Bots | Mixmax">
            <a:extLst>
              <a:ext uri="{FF2B5EF4-FFF2-40B4-BE49-F238E27FC236}">
                <a16:creationId xmlns:a16="http://schemas.microsoft.com/office/drawing/2014/main" id="{DEE56816-63B0-0EC7-CFD2-2296E1DD2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68" y="2692291"/>
            <a:ext cx="6864263" cy="26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1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B6C8C-0996-C566-815C-8BA8A48C1A45}"/>
              </a:ext>
            </a:extLst>
          </p:cNvPr>
          <p:cNvSpPr>
            <a:spLocks noGrp="1"/>
          </p:cNvSpPr>
          <p:nvPr>
            <p:ph idx="1"/>
          </p:nvPr>
        </p:nvSpPr>
        <p:spPr>
          <a:xfrm>
            <a:off x="913795" y="602166"/>
            <a:ext cx="10353762" cy="5189034"/>
          </a:xfrm>
        </p:spPr>
        <p:txBody>
          <a:bodyPr/>
          <a:lstStyle/>
          <a:p>
            <a:r>
              <a:rPr lang="en-US" dirty="0" err="1">
                <a:solidFill>
                  <a:srgbClr val="92D050"/>
                </a:solidFill>
              </a:rPr>
              <a:t>site:linkedin.com</a:t>
            </a:r>
            <a:r>
              <a:rPr lang="en-US" dirty="0">
                <a:solidFill>
                  <a:srgbClr val="92D050"/>
                </a:solidFill>
              </a:rPr>
              <a:t>/in </a:t>
            </a:r>
            <a:r>
              <a:rPr lang="en-US" dirty="0"/>
              <a:t>("analog engineer" OR "analog design engineer" OR "analog circuit engineer") ("San Diego" OR "Southern California") ("10 years" OR "10+" OR "ten years" OR "more than 10 years") ("management" OR "leadership" OR "team lead" OR "manager" OR "supervisor")</a:t>
            </a:r>
          </a:p>
          <a:p>
            <a:r>
              <a:rPr lang="en-US" dirty="0" err="1">
                <a:solidFill>
                  <a:srgbClr val="92D050"/>
                </a:solidFill>
              </a:rPr>
              <a:t>inurl:resume</a:t>
            </a:r>
            <a:r>
              <a:rPr lang="en-US" dirty="0">
                <a:solidFill>
                  <a:srgbClr val="92D050"/>
                </a:solidFill>
              </a:rPr>
              <a:t> OR </a:t>
            </a:r>
            <a:r>
              <a:rPr lang="en-US" dirty="0" err="1">
                <a:solidFill>
                  <a:srgbClr val="92D050"/>
                </a:solidFill>
              </a:rPr>
              <a:t>intitle:resume</a:t>
            </a:r>
            <a:r>
              <a:rPr lang="en-US" dirty="0">
                <a:solidFill>
                  <a:srgbClr val="92D050"/>
                </a:solidFill>
              </a:rPr>
              <a:t> </a:t>
            </a:r>
            <a:r>
              <a:rPr lang="en-US" dirty="0"/>
              <a:t>("analog engineer" OR "analog design engineer" OR "analog circuit engineer") </a:t>
            </a:r>
            <a:r>
              <a:rPr lang="en-US" dirty="0">
                <a:solidFill>
                  <a:srgbClr val="92D050"/>
                </a:solidFill>
              </a:rPr>
              <a:t>-example –sample</a:t>
            </a:r>
          </a:p>
          <a:p>
            <a:r>
              <a:rPr lang="en-US" dirty="0" err="1">
                <a:solidFill>
                  <a:srgbClr val="92D050"/>
                </a:solidFill>
              </a:rPr>
              <a:t>site:linkedin.com</a:t>
            </a:r>
            <a:r>
              <a:rPr lang="en-US" dirty="0">
                <a:solidFill>
                  <a:srgbClr val="92D050"/>
                </a:solidFill>
              </a:rPr>
              <a:t>/in </a:t>
            </a:r>
            <a:r>
              <a:rPr lang="en-US" dirty="0"/>
              <a:t>("analog engineer" OR "analog design engineer" OR "analog circuit engineer")</a:t>
            </a:r>
            <a:r>
              <a:rPr lang="en-US" dirty="0">
                <a:solidFill>
                  <a:srgbClr val="92D050"/>
                </a:solidFill>
              </a:rPr>
              <a:t> "San Diego" gmail.com</a:t>
            </a:r>
          </a:p>
          <a:p>
            <a:endParaRPr lang="en-US" dirty="0">
              <a:solidFill>
                <a:srgbClr val="92D050"/>
              </a:solidFill>
            </a:endParaRPr>
          </a:p>
          <a:p>
            <a:endParaRPr lang="en-US" dirty="0">
              <a:solidFill>
                <a:srgbClr val="92D050"/>
              </a:solidFill>
            </a:endParaRPr>
          </a:p>
          <a:p>
            <a:r>
              <a:rPr lang="en-US" dirty="0">
                <a:solidFill>
                  <a:srgbClr val="00B0F0"/>
                </a:solidFill>
              </a:rPr>
              <a:t>TIP OF THE DAY: SAVE PROMPTS IN AN EXCEL SPREADSHEET OR ON START.ME FOR THE FUTURE</a:t>
            </a:r>
          </a:p>
        </p:txBody>
      </p:sp>
    </p:spTree>
    <p:extLst>
      <p:ext uri="{BB962C8B-B14F-4D97-AF65-F5344CB8AC3E}">
        <p14:creationId xmlns:p14="http://schemas.microsoft.com/office/powerpoint/2010/main" val="408971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73D090-CEF5-5530-04A8-63C4146A6739}"/>
              </a:ext>
            </a:extLst>
          </p:cNvPr>
          <p:cNvPicPr>
            <a:picLocks noChangeAspect="1"/>
          </p:cNvPicPr>
          <p:nvPr/>
        </p:nvPicPr>
        <p:blipFill>
          <a:blip r:embed="rId2"/>
          <a:stretch>
            <a:fillRect/>
          </a:stretch>
        </p:blipFill>
        <p:spPr>
          <a:xfrm>
            <a:off x="839243" y="613775"/>
            <a:ext cx="10697227" cy="5724395"/>
          </a:xfrm>
          <a:prstGeom prst="rect">
            <a:avLst/>
          </a:prstGeom>
        </p:spPr>
      </p:pic>
    </p:spTree>
    <p:extLst>
      <p:ext uri="{BB962C8B-B14F-4D97-AF65-F5344CB8AC3E}">
        <p14:creationId xmlns:p14="http://schemas.microsoft.com/office/powerpoint/2010/main" val="218773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DBC73C-2C77-2FE7-35FB-19FE6243AFBE}"/>
              </a:ext>
            </a:extLst>
          </p:cNvPr>
          <p:cNvPicPr>
            <a:picLocks noChangeAspect="1"/>
          </p:cNvPicPr>
          <p:nvPr/>
        </p:nvPicPr>
        <p:blipFill>
          <a:blip r:embed="rId2"/>
          <a:stretch>
            <a:fillRect/>
          </a:stretch>
        </p:blipFill>
        <p:spPr>
          <a:xfrm>
            <a:off x="1039660" y="1285875"/>
            <a:ext cx="10421655" cy="4663988"/>
          </a:xfrm>
          <a:prstGeom prst="rect">
            <a:avLst/>
          </a:prstGeom>
        </p:spPr>
      </p:pic>
    </p:spTree>
    <p:extLst>
      <p:ext uri="{BB962C8B-B14F-4D97-AF65-F5344CB8AC3E}">
        <p14:creationId xmlns:p14="http://schemas.microsoft.com/office/powerpoint/2010/main" val="347026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C6B8A-192F-4A03-B260-A5F9AD284A4F}"/>
              </a:ext>
            </a:extLst>
          </p:cNvPr>
          <p:cNvSpPr>
            <a:spLocks noGrp="1"/>
          </p:cNvSpPr>
          <p:nvPr>
            <p:ph idx="1"/>
          </p:nvPr>
        </p:nvSpPr>
        <p:spPr>
          <a:xfrm>
            <a:off x="1036458" y="423380"/>
            <a:ext cx="10353762" cy="5720941"/>
          </a:xfrm>
        </p:spPr>
        <p:txBody>
          <a:bodyPr>
            <a:normAutofit/>
          </a:bodyPr>
          <a:lstStyle/>
          <a:p>
            <a:endParaRPr lang="en-US" b="0" i="0" dirty="0">
              <a:solidFill>
                <a:srgbClr val="00B0F0"/>
              </a:solidFill>
              <a:effectLst/>
            </a:endParaRPr>
          </a:p>
          <a:p>
            <a:r>
              <a:rPr lang="en-US" b="0" i="0" dirty="0">
                <a:solidFill>
                  <a:srgbClr val="00B0F0"/>
                </a:solidFill>
                <a:effectLst/>
              </a:rPr>
              <a:t>Example: Suggest a Boolean string to find candidates with Oracle Cloud experience</a:t>
            </a:r>
          </a:p>
          <a:p>
            <a:r>
              <a:rPr lang="en-US" dirty="0"/>
              <a:t>("Oracle Cloud" OR "Oracle Cloud Infrastructure" OR "OCI") AND ("experience" OR "expertise" OR "knowledge" OR "proficiency")</a:t>
            </a:r>
          </a:p>
          <a:p>
            <a:pPr marL="0" indent="0">
              <a:buNone/>
            </a:pPr>
            <a:endParaRPr lang="en-US" dirty="0"/>
          </a:p>
          <a:p>
            <a:r>
              <a:rPr lang="en-US" b="0" i="0" dirty="0">
                <a:solidFill>
                  <a:srgbClr val="00B0F0"/>
                </a:solidFill>
                <a:effectLst/>
              </a:rPr>
              <a:t>Example: Suggest a Boolean string to find candidates with Oracle Cloud experience x-raying into LinkedIn</a:t>
            </a:r>
            <a:endParaRPr lang="en-US" dirty="0">
              <a:solidFill>
                <a:srgbClr val="00B0F0"/>
              </a:solidFill>
            </a:endParaRPr>
          </a:p>
          <a:p>
            <a:r>
              <a:rPr lang="en-US" dirty="0" err="1"/>
              <a:t>site:linkedin.com</a:t>
            </a:r>
            <a:r>
              <a:rPr lang="en-US" dirty="0"/>
              <a:t> ("Oracle Cloud" OR "Oracle Cloud Infrastructure" OR "OCI") AND ("experience" OR "expertise" OR "knowledge" OR "proficiency")</a:t>
            </a:r>
          </a:p>
          <a:p>
            <a:r>
              <a:rPr lang="en-US" dirty="0" err="1">
                <a:solidFill>
                  <a:srgbClr val="92D050"/>
                </a:solidFill>
              </a:rPr>
              <a:t>site:www.linkedin.com</a:t>
            </a:r>
            <a:r>
              <a:rPr lang="en-US" dirty="0">
                <a:solidFill>
                  <a:srgbClr val="92D050"/>
                </a:solidFill>
              </a:rPr>
              <a:t> </a:t>
            </a:r>
            <a:r>
              <a:rPr lang="en-US" dirty="0"/>
              <a:t>("Oracle Cloud" OR "Oracle Cloud Infrastructure" OR "OCI") (contractor OR consultant) </a:t>
            </a:r>
            <a:r>
              <a:rPr lang="en-US" dirty="0">
                <a:solidFill>
                  <a:srgbClr val="92D050"/>
                </a:solidFill>
              </a:rPr>
              <a:t>-jobs</a:t>
            </a:r>
          </a:p>
          <a:p>
            <a:endParaRPr lang="en-US" dirty="0"/>
          </a:p>
        </p:txBody>
      </p:sp>
    </p:spTree>
    <p:extLst>
      <p:ext uri="{BB962C8B-B14F-4D97-AF65-F5344CB8AC3E}">
        <p14:creationId xmlns:p14="http://schemas.microsoft.com/office/powerpoint/2010/main" val="242100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51FCEE-CEB1-C5C0-5F27-DCF8C0131470}"/>
              </a:ext>
            </a:extLst>
          </p:cNvPr>
          <p:cNvPicPr>
            <a:picLocks noChangeAspect="1"/>
          </p:cNvPicPr>
          <p:nvPr/>
        </p:nvPicPr>
        <p:blipFill>
          <a:blip r:embed="rId2"/>
          <a:stretch>
            <a:fillRect/>
          </a:stretch>
        </p:blipFill>
        <p:spPr>
          <a:xfrm>
            <a:off x="1052187" y="526093"/>
            <a:ext cx="10283868" cy="5805814"/>
          </a:xfrm>
          <a:prstGeom prst="rect">
            <a:avLst/>
          </a:prstGeom>
        </p:spPr>
      </p:pic>
    </p:spTree>
    <p:extLst>
      <p:ext uri="{BB962C8B-B14F-4D97-AF65-F5344CB8AC3E}">
        <p14:creationId xmlns:p14="http://schemas.microsoft.com/office/powerpoint/2010/main" val="367500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00F4CE-3932-693C-AE6D-B81D63B62F27}"/>
              </a:ext>
            </a:extLst>
          </p:cNvPr>
          <p:cNvPicPr>
            <a:picLocks noChangeAspect="1"/>
          </p:cNvPicPr>
          <p:nvPr/>
        </p:nvPicPr>
        <p:blipFill>
          <a:blip r:embed="rId2"/>
          <a:stretch>
            <a:fillRect/>
          </a:stretch>
        </p:blipFill>
        <p:spPr>
          <a:xfrm>
            <a:off x="1352812" y="673991"/>
            <a:ext cx="9720197" cy="5510017"/>
          </a:xfrm>
          <a:prstGeom prst="rect">
            <a:avLst/>
          </a:prstGeom>
        </p:spPr>
      </p:pic>
    </p:spTree>
    <p:extLst>
      <p:ext uri="{BB962C8B-B14F-4D97-AF65-F5344CB8AC3E}">
        <p14:creationId xmlns:p14="http://schemas.microsoft.com/office/powerpoint/2010/main" val="178891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DC32C-ADF8-2647-9D8D-B9ECC61867BF}"/>
              </a:ext>
            </a:extLst>
          </p:cNvPr>
          <p:cNvSpPr>
            <a:spLocks noGrp="1"/>
          </p:cNvSpPr>
          <p:nvPr>
            <p:ph idx="1"/>
          </p:nvPr>
        </p:nvSpPr>
        <p:spPr>
          <a:xfrm>
            <a:off x="919119" y="490287"/>
            <a:ext cx="10353762" cy="6066629"/>
          </a:xfrm>
        </p:spPr>
        <p:txBody>
          <a:bodyPr/>
          <a:lstStyle/>
          <a:p>
            <a:r>
              <a:rPr lang="en-US" dirty="0" err="1">
                <a:solidFill>
                  <a:srgbClr val="92D050"/>
                </a:solidFill>
              </a:rPr>
              <a:t>site:linkedin.com</a:t>
            </a:r>
            <a:r>
              <a:rPr lang="en-US" dirty="0">
                <a:solidFill>
                  <a:srgbClr val="92D050"/>
                </a:solidFill>
              </a:rPr>
              <a:t>/in </a:t>
            </a:r>
            <a:r>
              <a:rPr lang="en-US" dirty="0"/>
              <a:t>(💉 OR 🏥 OR 😷OR 👩‍⚕️ OR 👨‍⚕️ 🌡️ OR 💊 OR 🚑 OR ❤️ OR 📋 OR 🏨 OR 🎉OR 💪 OR 🙏 OR 🚨) </a:t>
            </a:r>
            <a:r>
              <a:rPr lang="en-US" dirty="0">
                <a:solidFill>
                  <a:srgbClr val="92D050"/>
                </a:solidFill>
              </a:rPr>
              <a:t>(nurse OR LVN OR RN)</a:t>
            </a:r>
          </a:p>
          <a:p>
            <a:r>
              <a:rPr lang="en-US" dirty="0" err="1">
                <a:solidFill>
                  <a:srgbClr val="92D050"/>
                </a:solidFill>
              </a:rPr>
              <a:t>site:linkedin.com</a:t>
            </a:r>
            <a:r>
              <a:rPr lang="en-US" dirty="0">
                <a:solidFill>
                  <a:srgbClr val="92D050"/>
                </a:solidFill>
              </a:rPr>
              <a:t>/in </a:t>
            </a:r>
            <a:r>
              <a:rPr lang="en-US" dirty="0"/>
              <a:t>(💉 OR 🏥 OR 😷OR 👩‍⚕️ OR 👨‍⚕️ 🌡️ OR 💊 OR 🚑 OR ❤️ OR 📋 OR 🏨 OR 🎉OR 💪 OR 🙏 OR 🚨) </a:t>
            </a:r>
            <a:r>
              <a:rPr lang="en-US" dirty="0">
                <a:solidFill>
                  <a:srgbClr val="92D050"/>
                </a:solidFill>
              </a:rPr>
              <a:t>(nurse OR LVN OR RN) gmail.com</a:t>
            </a:r>
          </a:p>
        </p:txBody>
      </p:sp>
      <p:pic>
        <p:nvPicPr>
          <p:cNvPr id="5" name="Picture 4">
            <a:extLst>
              <a:ext uri="{FF2B5EF4-FFF2-40B4-BE49-F238E27FC236}">
                <a16:creationId xmlns:a16="http://schemas.microsoft.com/office/drawing/2014/main" id="{EA5FD884-6F3E-8F34-63A5-7E1902010DEA}"/>
              </a:ext>
            </a:extLst>
          </p:cNvPr>
          <p:cNvPicPr>
            <a:picLocks noChangeAspect="1"/>
          </p:cNvPicPr>
          <p:nvPr/>
        </p:nvPicPr>
        <p:blipFill>
          <a:blip r:embed="rId2"/>
          <a:stretch>
            <a:fillRect/>
          </a:stretch>
        </p:blipFill>
        <p:spPr>
          <a:xfrm>
            <a:off x="1039660" y="2404997"/>
            <a:ext cx="10045873" cy="3861865"/>
          </a:xfrm>
          <a:prstGeom prst="rect">
            <a:avLst/>
          </a:prstGeom>
        </p:spPr>
      </p:pic>
    </p:spTree>
    <p:extLst>
      <p:ext uri="{BB962C8B-B14F-4D97-AF65-F5344CB8AC3E}">
        <p14:creationId xmlns:p14="http://schemas.microsoft.com/office/powerpoint/2010/main" val="371819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7A01-BE93-0FF1-E960-B82E0C90D6D3}"/>
              </a:ext>
            </a:extLst>
          </p:cNvPr>
          <p:cNvSpPr>
            <a:spLocks noGrp="1"/>
          </p:cNvSpPr>
          <p:nvPr>
            <p:ph type="title"/>
          </p:nvPr>
        </p:nvSpPr>
        <p:spPr/>
        <p:txBody>
          <a:bodyPr/>
          <a:lstStyle/>
          <a:p>
            <a:r>
              <a:rPr lang="en-US" dirty="0">
                <a:latin typeface="+mn-lt"/>
              </a:rPr>
              <a:t>Create interview questions by role</a:t>
            </a:r>
            <a:br>
              <a:rPr lang="en-US" dirty="0"/>
            </a:br>
            <a:endParaRPr lang="en-US" dirty="0"/>
          </a:p>
        </p:txBody>
      </p:sp>
      <p:pic>
        <p:nvPicPr>
          <p:cNvPr id="5" name="Picture 4">
            <a:extLst>
              <a:ext uri="{FF2B5EF4-FFF2-40B4-BE49-F238E27FC236}">
                <a16:creationId xmlns:a16="http://schemas.microsoft.com/office/drawing/2014/main" id="{C40CCF51-59A2-4A5E-AFC1-335C199D6F7F}"/>
              </a:ext>
            </a:extLst>
          </p:cNvPr>
          <p:cNvPicPr>
            <a:picLocks noChangeAspect="1"/>
          </p:cNvPicPr>
          <p:nvPr/>
        </p:nvPicPr>
        <p:blipFill>
          <a:blip r:embed="rId2"/>
          <a:stretch>
            <a:fillRect/>
          </a:stretch>
        </p:blipFill>
        <p:spPr>
          <a:xfrm>
            <a:off x="1039660" y="1561171"/>
            <a:ext cx="10353761" cy="4687229"/>
          </a:xfrm>
          <a:prstGeom prst="rect">
            <a:avLst/>
          </a:prstGeom>
        </p:spPr>
      </p:pic>
    </p:spTree>
    <p:extLst>
      <p:ext uri="{BB962C8B-B14F-4D97-AF65-F5344CB8AC3E}">
        <p14:creationId xmlns:p14="http://schemas.microsoft.com/office/powerpoint/2010/main" val="323691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E203-DB59-D7FA-D4FC-06A442E47224}"/>
              </a:ext>
            </a:extLst>
          </p:cNvPr>
          <p:cNvSpPr>
            <a:spLocks noGrp="1"/>
          </p:cNvSpPr>
          <p:nvPr>
            <p:ph type="title"/>
          </p:nvPr>
        </p:nvSpPr>
        <p:spPr/>
        <p:txBody>
          <a:bodyPr>
            <a:normAutofit/>
          </a:bodyPr>
          <a:lstStyle/>
          <a:p>
            <a:r>
              <a:rPr lang="en-US" dirty="0">
                <a:latin typeface="+mn-lt"/>
              </a:rPr>
              <a:t>3. Creative ways to identify candidates</a:t>
            </a: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6BAFB88A-FDF2-9C04-4503-234A3D08D5CD}"/>
              </a:ext>
            </a:extLst>
          </p:cNvPr>
          <p:cNvPicPr>
            <a:picLocks noChangeAspect="1"/>
          </p:cNvPicPr>
          <p:nvPr/>
        </p:nvPicPr>
        <p:blipFill>
          <a:blip r:embed="rId2"/>
          <a:stretch>
            <a:fillRect/>
          </a:stretch>
        </p:blipFill>
        <p:spPr>
          <a:xfrm>
            <a:off x="1603332" y="1716066"/>
            <a:ext cx="9206630" cy="4747364"/>
          </a:xfrm>
          <a:prstGeom prst="rect">
            <a:avLst/>
          </a:prstGeom>
        </p:spPr>
      </p:pic>
    </p:spTree>
    <p:extLst>
      <p:ext uri="{BB962C8B-B14F-4D97-AF65-F5344CB8AC3E}">
        <p14:creationId xmlns:p14="http://schemas.microsoft.com/office/powerpoint/2010/main" val="329214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05EF-F10F-28EA-03A5-350530F744B9}"/>
              </a:ext>
            </a:extLst>
          </p:cNvPr>
          <p:cNvSpPr>
            <a:spLocks noGrp="1"/>
          </p:cNvSpPr>
          <p:nvPr>
            <p:ph type="title"/>
          </p:nvPr>
        </p:nvSpPr>
        <p:spPr/>
        <p:txBody>
          <a:bodyPr/>
          <a:lstStyle/>
          <a:p>
            <a:r>
              <a:rPr lang="en-US" dirty="0" err="1">
                <a:latin typeface="+mn-lt"/>
              </a:rPr>
              <a:t>peoplegpt</a:t>
            </a:r>
            <a:endParaRPr lang="en-US" dirty="0">
              <a:latin typeface="+mn-lt"/>
            </a:endParaRPr>
          </a:p>
        </p:txBody>
      </p:sp>
      <p:sp>
        <p:nvSpPr>
          <p:cNvPr id="6" name="Content Placeholder 5">
            <a:extLst>
              <a:ext uri="{FF2B5EF4-FFF2-40B4-BE49-F238E27FC236}">
                <a16:creationId xmlns:a16="http://schemas.microsoft.com/office/drawing/2014/main" id="{AFFF1B4C-B135-19AE-7673-3D0AA591E57A}"/>
              </a:ext>
            </a:extLst>
          </p:cNvPr>
          <p:cNvSpPr>
            <a:spLocks noGrp="1"/>
          </p:cNvSpPr>
          <p:nvPr>
            <p:ph idx="1"/>
          </p:nvPr>
        </p:nvSpPr>
        <p:spPr/>
        <p:txBody>
          <a:bodyPr/>
          <a:lstStyle/>
          <a:p>
            <a:r>
              <a:rPr lang="en-US" dirty="0" err="1"/>
              <a:t>PeopleGPT</a:t>
            </a:r>
            <a:r>
              <a:rPr lang="en-US" dirty="0"/>
              <a:t> used for recruiting, discovery research and more (Free trial and various priced packaged to meet your needs) </a:t>
            </a:r>
            <a:r>
              <a:rPr lang="en-US" dirty="0">
                <a:hlinkClick r:id="rId2"/>
              </a:rPr>
              <a:t>https://chat.juicebox.work/</a:t>
            </a:r>
            <a:r>
              <a:rPr lang="en-US" dirty="0"/>
              <a:t> </a:t>
            </a:r>
          </a:p>
          <a:p>
            <a:pPr lvl="1"/>
            <a:r>
              <a:rPr lang="en-US" dirty="0"/>
              <a:t>Almost everyone in search results has a LinkedIn profile</a:t>
            </a:r>
          </a:p>
          <a:p>
            <a:pPr lvl="1"/>
            <a:r>
              <a:rPr lang="en-US" dirty="0"/>
              <a:t>Streamlined email outreach process</a:t>
            </a:r>
          </a:p>
          <a:p>
            <a:pPr lvl="1"/>
            <a:r>
              <a:rPr lang="en-US" dirty="0"/>
              <a:t>Limitations: Will not uncover every potential lead; a great add-on to your “bag of sourcing tricks”</a:t>
            </a:r>
          </a:p>
          <a:p>
            <a:endParaRPr lang="en-US" dirty="0"/>
          </a:p>
        </p:txBody>
      </p:sp>
    </p:spTree>
    <p:extLst>
      <p:ext uri="{BB962C8B-B14F-4D97-AF65-F5344CB8AC3E}">
        <p14:creationId xmlns:p14="http://schemas.microsoft.com/office/powerpoint/2010/main" val="390930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ED2B-F55C-8945-4CF4-3BE105267F9C}"/>
              </a:ext>
            </a:extLst>
          </p:cNvPr>
          <p:cNvSpPr>
            <a:spLocks noGrp="1"/>
          </p:cNvSpPr>
          <p:nvPr>
            <p:ph type="title"/>
          </p:nvPr>
        </p:nvSpPr>
        <p:spPr>
          <a:xfrm>
            <a:off x="913795" y="609600"/>
            <a:ext cx="10353761" cy="1326321"/>
          </a:xfrm>
        </p:spPr>
        <p:txBody>
          <a:bodyPr>
            <a:normAutofit/>
          </a:bodyPr>
          <a:lstStyle/>
          <a:p>
            <a:r>
              <a:rPr lang="en-US" dirty="0">
                <a:latin typeface="+mn-lt"/>
              </a:rPr>
              <a:t>Takeaways…</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D23547-AEEB-E2A7-79DE-3012B8D85EA7}"/>
              </a:ext>
            </a:extLst>
          </p:cNvPr>
          <p:cNvGraphicFramePr>
            <a:graphicFrameLocks noGrp="1"/>
          </p:cNvGraphicFramePr>
          <p:nvPr>
            <p:ph idx="1"/>
            <p:extLst>
              <p:ext uri="{D42A27DB-BD31-4B8C-83A1-F6EECF244321}">
                <p14:modId xmlns:p14="http://schemas.microsoft.com/office/powerpoint/2010/main" val="4132999206"/>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44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B3981-57F9-E5DC-928D-23EFA713D168}"/>
              </a:ext>
            </a:extLst>
          </p:cNvPr>
          <p:cNvPicPr>
            <a:picLocks noChangeAspect="1"/>
          </p:cNvPicPr>
          <p:nvPr/>
        </p:nvPicPr>
        <p:blipFill>
          <a:blip r:embed="rId2"/>
          <a:stretch>
            <a:fillRect/>
          </a:stretch>
        </p:blipFill>
        <p:spPr>
          <a:xfrm>
            <a:off x="1415227" y="413359"/>
            <a:ext cx="9361545" cy="5855918"/>
          </a:xfrm>
          <a:prstGeom prst="rect">
            <a:avLst/>
          </a:prstGeom>
        </p:spPr>
      </p:pic>
    </p:spTree>
    <p:extLst>
      <p:ext uri="{BB962C8B-B14F-4D97-AF65-F5344CB8AC3E}">
        <p14:creationId xmlns:p14="http://schemas.microsoft.com/office/powerpoint/2010/main" val="244174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09E76-E08F-8400-3687-9E906FB6E03F}"/>
              </a:ext>
            </a:extLst>
          </p:cNvPr>
          <p:cNvPicPr>
            <a:picLocks noChangeAspect="1"/>
          </p:cNvPicPr>
          <p:nvPr/>
        </p:nvPicPr>
        <p:blipFill>
          <a:blip r:embed="rId2"/>
          <a:stretch>
            <a:fillRect/>
          </a:stretch>
        </p:blipFill>
        <p:spPr>
          <a:xfrm>
            <a:off x="1230024" y="535488"/>
            <a:ext cx="10043402" cy="5787024"/>
          </a:xfrm>
          <a:prstGeom prst="rect">
            <a:avLst/>
          </a:prstGeom>
        </p:spPr>
      </p:pic>
    </p:spTree>
    <p:extLst>
      <p:ext uri="{BB962C8B-B14F-4D97-AF65-F5344CB8AC3E}">
        <p14:creationId xmlns:p14="http://schemas.microsoft.com/office/powerpoint/2010/main" val="207377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587DC-EB2A-34C1-37E4-755A67605CB3}"/>
              </a:ext>
            </a:extLst>
          </p:cNvPr>
          <p:cNvPicPr>
            <a:picLocks noChangeAspect="1"/>
          </p:cNvPicPr>
          <p:nvPr/>
        </p:nvPicPr>
        <p:blipFill>
          <a:blip r:embed="rId2"/>
          <a:stretch>
            <a:fillRect/>
          </a:stretch>
        </p:blipFill>
        <p:spPr>
          <a:xfrm>
            <a:off x="901874" y="713984"/>
            <a:ext cx="10095977" cy="5561556"/>
          </a:xfrm>
          <a:prstGeom prst="rect">
            <a:avLst/>
          </a:prstGeom>
        </p:spPr>
      </p:pic>
    </p:spTree>
    <p:extLst>
      <p:ext uri="{BB962C8B-B14F-4D97-AF65-F5344CB8AC3E}">
        <p14:creationId xmlns:p14="http://schemas.microsoft.com/office/powerpoint/2010/main" val="355297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AFE4-3CC0-D50A-A6DB-E30818907BAB}"/>
              </a:ext>
            </a:extLst>
          </p:cNvPr>
          <p:cNvSpPr>
            <a:spLocks noGrp="1"/>
          </p:cNvSpPr>
          <p:nvPr>
            <p:ph type="title"/>
          </p:nvPr>
        </p:nvSpPr>
        <p:spPr/>
        <p:txBody>
          <a:bodyPr/>
          <a:lstStyle/>
          <a:p>
            <a:r>
              <a:rPr lang="en-US" dirty="0">
                <a:latin typeface="+mn-lt"/>
              </a:rPr>
              <a:t>You.com </a:t>
            </a:r>
          </a:p>
        </p:txBody>
      </p:sp>
      <p:pic>
        <p:nvPicPr>
          <p:cNvPr id="5" name="Picture 4">
            <a:extLst>
              <a:ext uri="{FF2B5EF4-FFF2-40B4-BE49-F238E27FC236}">
                <a16:creationId xmlns:a16="http://schemas.microsoft.com/office/drawing/2014/main" id="{F9B5E189-2CA4-FC41-2B60-7F418591CA51}"/>
              </a:ext>
            </a:extLst>
          </p:cNvPr>
          <p:cNvPicPr>
            <a:picLocks noChangeAspect="1"/>
          </p:cNvPicPr>
          <p:nvPr/>
        </p:nvPicPr>
        <p:blipFill>
          <a:blip r:embed="rId2"/>
          <a:stretch>
            <a:fillRect/>
          </a:stretch>
        </p:blipFill>
        <p:spPr>
          <a:xfrm>
            <a:off x="825773" y="1826661"/>
            <a:ext cx="5151282" cy="4185986"/>
          </a:xfrm>
          <a:prstGeom prst="rect">
            <a:avLst/>
          </a:prstGeom>
        </p:spPr>
      </p:pic>
      <p:sp>
        <p:nvSpPr>
          <p:cNvPr id="6" name="TextBox 5">
            <a:extLst>
              <a:ext uri="{FF2B5EF4-FFF2-40B4-BE49-F238E27FC236}">
                <a16:creationId xmlns:a16="http://schemas.microsoft.com/office/drawing/2014/main" id="{DC182F70-3CF0-4014-7490-90188490D2F9}"/>
              </a:ext>
            </a:extLst>
          </p:cNvPr>
          <p:cNvSpPr txBox="1"/>
          <p:nvPr/>
        </p:nvSpPr>
        <p:spPr>
          <a:xfrm>
            <a:off x="6846849" y="2996324"/>
            <a:ext cx="4705815" cy="1846659"/>
          </a:xfrm>
          <a:prstGeom prst="rect">
            <a:avLst/>
          </a:prstGeom>
          <a:noFill/>
        </p:spPr>
        <p:txBody>
          <a:bodyPr wrap="square" rtlCol="0">
            <a:spAutoFit/>
          </a:bodyPr>
          <a:lstStyle/>
          <a:p>
            <a:r>
              <a:rPr lang="en-US" sz="2400" b="0" i="0" dirty="0">
                <a:effectLst/>
              </a:rPr>
              <a:t>You.com is a search engine that offers a personalized search by letting its users upvote, downvote, or block apps.</a:t>
            </a:r>
            <a:endParaRPr lang="en-US" sz="2400" dirty="0"/>
          </a:p>
          <a:p>
            <a:endParaRPr lang="en-US" dirty="0"/>
          </a:p>
        </p:txBody>
      </p:sp>
    </p:spTree>
    <p:extLst>
      <p:ext uri="{BB962C8B-B14F-4D97-AF65-F5344CB8AC3E}">
        <p14:creationId xmlns:p14="http://schemas.microsoft.com/office/powerpoint/2010/main" val="310101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6A8C35-BC3A-89B6-775D-545C63CED467}"/>
              </a:ext>
            </a:extLst>
          </p:cNvPr>
          <p:cNvPicPr>
            <a:picLocks noChangeAspect="1"/>
          </p:cNvPicPr>
          <p:nvPr/>
        </p:nvPicPr>
        <p:blipFill>
          <a:blip r:embed="rId2"/>
          <a:stretch>
            <a:fillRect/>
          </a:stretch>
        </p:blipFill>
        <p:spPr>
          <a:xfrm>
            <a:off x="1039660" y="1784195"/>
            <a:ext cx="9804725" cy="4416188"/>
          </a:xfrm>
          <a:prstGeom prst="rect">
            <a:avLst/>
          </a:prstGeom>
        </p:spPr>
      </p:pic>
      <p:sp>
        <p:nvSpPr>
          <p:cNvPr id="2" name="TextBox 1">
            <a:extLst>
              <a:ext uri="{FF2B5EF4-FFF2-40B4-BE49-F238E27FC236}">
                <a16:creationId xmlns:a16="http://schemas.microsoft.com/office/drawing/2014/main" id="{8656CBA3-471E-5822-F7C9-6BB1C315424D}"/>
              </a:ext>
            </a:extLst>
          </p:cNvPr>
          <p:cNvSpPr txBox="1"/>
          <p:nvPr/>
        </p:nvSpPr>
        <p:spPr>
          <a:xfrm>
            <a:off x="3189249" y="657617"/>
            <a:ext cx="5018049" cy="523220"/>
          </a:xfrm>
          <a:prstGeom prst="rect">
            <a:avLst/>
          </a:prstGeom>
          <a:noFill/>
        </p:spPr>
        <p:txBody>
          <a:bodyPr wrap="square" rtlCol="0">
            <a:spAutoFit/>
          </a:bodyPr>
          <a:lstStyle/>
          <a:p>
            <a:pPr algn="ctr"/>
            <a:r>
              <a:rPr lang="en-US" sz="2800" dirty="0"/>
              <a:t>PEOPLEFINDER UFINDNAME</a:t>
            </a:r>
          </a:p>
        </p:txBody>
      </p:sp>
    </p:spTree>
    <p:extLst>
      <p:ext uri="{BB962C8B-B14F-4D97-AF65-F5344CB8AC3E}">
        <p14:creationId xmlns:p14="http://schemas.microsoft.com/office/powerpoint/2010/main" val="3128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F853-5DEC-3DE7-B131-68D3EEE612E0}"/>
              </a:ext>
            </a:extLst>
          </p:cNvPr>
          <p:cNvSpPr>
            <a:spLocks noGrp="1"/>
          </p:cNvSpPr>
          <p:nvPr>
            <p:ph type="title"/>
          </p:nvPr>
        </p:nvSpPr>
        <p:spPr/>
        <p:txBody>
          <a:bodyPr>
            <a:normAutofit fontScale="90000"/>
          </a:bodyPr>
          <a:lstStyle/>
          <a:p>
            <a:r>
              <a:rPr lang="en-US" dirty="0">
                <a:latin typeface="+mn-lt"/>
              </a:rPr>
              <a:t>4. Low-cost ways to find emails and/or phone numbers</a:t>
            </a:r>
            <a:br>
              <a:rPr lang="en-US" dirty="0"/>
            </a:br>
            <a:r>
              <a:rPr lang="en-US" dirty="0"/>
              <a:t> </a:t>
            </a:r>
          </a:p>
        </p:txBody>
      </p:sp>
      <p:pic>
        <p:nvPicPr>
          <p:cNvPr id="4" name="Picture 3">
            <a:extLst>
              <a:ext uri="{FF2B5EF4-FFF2-40B4-BE49-F238E27FC236}">
                <a16:creationId xmlns:a16="http://schemas.microsoft.com/office/drawing/2014/main" id="{B8B81788-9A72-BA32-02F4-3C9875297603}"/>
              </a:ext>
            </a:extLst>
          </p:cNvPr>
          <p:cNvPicPr>
            <a:picLocks noChangeAspect="1"/>
          </p:cNvPicPr>
          <p:nvPr/>
        </p:nvPicPr>
        <p:blipFill>
          <a:blip r:embed="rId2"/>
          <a:stretch>
            <a:fillRect/>
          </a:stretch>
        </p:blipFill>
        <p:spPr>
          <a:xfrm>
            <a:off x="1803748" y="1935921"/>
            <a:ext cx="9056318" cy="3963838"/>
          </a:xfrm>
          <a:prstGeom prst="rect">
            <a:avLst/>
          </a:prstGeom>
        </p:spPr>
      </p:pic>
    </p:spTree>
    <p:extLst>
      <p:ext uri="{BB962C8B-B14F-4D97-AF65-F5344CB8AC3E}">
        <p14:creationId xmlns:p14="http://schemas.microsoft.com/office/powerpoint/2010/main" val="168527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8C599-8B7B-5650-EF98-644A7AAF2C65}"/>
              </a:ext>
            </a:extLst>
          </p:cNvPr>
          <p:cNvPicPr>
            <a:picLocks noChangeAspect="1"/>
          </p:cNvPicPr>
          <p:nvPr/>
        </p:nvPicPr>
        <p:blipFill>
          <a:blip r:embed="rId2"/>
          <a:stretch>
            <a:fillRect/>
          </a:stretch>
        </p:blipFill>
        <p:spPr>
          <a:xfrm>
            <a:off x="949713" y="524107"/>
            <a:ext cx="10292574" cy="5876693"/>
          </a:xfrm>
          <a:prstGeom prst="rect">
            <a:avLst/>
          </a:prstGeom>
        </p:spPr>
      </p:pic>
    </p:spTree>
    <p:extLst>
      <p:ext uri="{BB962C8B-B14F-4D97-AF65-F5344CB8AC3E}">
        <p14:creationId xmlns:p14="http://schemas.microsoft.com/office/powerpoint/2010/main" val="50433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7D32-FB56-0FD5-9991-4C3D02CFBAD1}"/>
              </a:ext>
            </a:extLst>
          </p:cNvPr>
          <p:cNvSpPr>
            <a:spLocks noGrp="1"/>
          </p:cNvSpPr>
          <p:nvPr>
            <p:ph type="title"/>
          </p:nvPr>
        </p:nvSpPr>
        <p:spPr/>
        <p:txBody>
          <a:bodyPr/>
          <a:lstStyle/>
          <a:p>
            <a:r>
              <a:rPr lang="en-US" dirty="0">
                <a:latin typeface="+mn-lt"/>
              </a:rPr>
              <a:t>http://metricsparrow.com/toolkit/email-permutator/</a:t>
            </a:r>
          </a:p>
        </p:txBody>
      </p:sp>
      <p:pic>
        <p:nvPicPr>
          <p:cNvPr id="5" name="Content Placeholder 4">
            <a:extLst>
              <a:ext uri="{FF2B5EF4-FFF2-40B4-BE49-F238E27FC236}">
                <a16:creationId xmlns:a16="http://schemas.microsoft.com/office/drawing/2014/main" id="{45EA5C13-0848-FC28-7A37-8FF2B790403C}"/>
              </a:ext>
            </a:extLst>
          </p:cNvPr>
          <p:cNvPicPr>
            <a:picLocks noGrp="1" noChangeAspect="1"/>
          </p:cNvPicPr>
          <p:nvPr>
            <p:ph idx="1"/>
          </p:nvPr>
        </p:nvPicPr>
        <p:blipFill>
          <a:blip r:embed="rId2"/>
          <a:stretch>
            <a:fillRect/>
          </a:stretch>
        </p:blipFill>
        <p:spPr>
          <a:xfrm>
            <a:off x="1002082" y="2383599"/>
            <a:ext cx="10353761" cy="3695700"/>
          </a:xfrm>
        </p:spPr>
      </p:pic>
    </p:spTree>
    <p:extLst>
      <p:ext uri="{BB962C8B-B14F-4D97-AF65-F5344CB8AC3E}">
        <p14:creationId xmlns:p14="http://schemas.microsoft.com/office/powerpoint/2010/main" val="384152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4F10-A5D7-FF6E-0013-B80CFA470B04}"/>
              </a:ext>
            </a:extLst>
          </p:cNvPr>
          <p:cNvSpPr>
            <a:spLocks noGrp="1"/>
          </p:cNvSpPr>
          <p:nvPr>
            <p:ph type="title"/>
          </p:nvPr>
        </p:nvSpPr>
        <p:spPr/>
        <p:txBody>
          <a:bodyPr/>
          <a:lstStyle/>
          <a:p>
            <a:r>
              <a:rPr lang="en-US" dirty="0">
                <a:latin typeface="+mn-lt"/>
              </a:rPr>
              <a:t>Prompt in </a:t>
            </a:r>
            <a:r>
              <a:rPr lang="en-US" dirty="0" err="1">
                <a:latin typeface="+mn-lt"/>
              </a:rPr>
              <a:t>chatgpt</a:t>
            </a:r>
            <a:endParaRPr lang="en-US" dirty="0">
              <a:latin typeface="+mn-lt"/>
            </a:endParaRPr>
          </a:p>
        </p:txBody>
      </p:sp>
      <p:sp>
        <p:nvSpPr>
          <p:cNvPr id="3" name="Content Placeholder 2">
            <a:extLst>
              <a:ext uri="{FF2B5EF4-FFF2-40B4-BE49-F238E27FC236}">
                <a16:creationId xmlns:a16="http://schemas.microsoft.com/office/drawing/2014/main" id="{1169C134-E3AF-8C21-2E2D-BC1C6BC13F26}"/>
              </a:ext>
            </a:extLst>
          </p:cNvPr>
          <p:cNvSpPr>
            <a:spLocks noGrp="1"/>
          </p:cNvSpPr>
          <p:nvPr>
            <p:ph idx="1"/>
          </p:nvPr>
        </p:nvSpPr>
        <p:spPr/>
        <p:txBody>
          <a:bodyPr/>
          <a:lstStyle/>
          <a:p>
            <a:r>
              <a:rPr lang="en-US" dirty="0">
                <a:solidFill>
                  <a:srgbClr val="00B0F0"/>
                </a:solidFill>
              </a:rPr>
              <a:t>Example: </a:t>
            </a:r>
            <a:r>
              <a:rPr lang="en-US" b="0" i="0" dirty="0">
                <a:solidFill>
                  <a:srgbClr val="00B0F0"/>
                </a:solidFill>
                <a:effectLst/>
              </a:rPr>
              <a:t>Build me a Boolean string using gmail.com and yahoo.com and outlook.com</a:t>
            </a:r>
            <a:endParaRPr lang="en-US" dirty="0">
              <a:solidFill>
                <a:srgbClr val="00B0F0"/>
              </a:solidFill>
            </a:endParaRPr>
          </a:p>
          <a:p>
            <a:pPr lvl="1"/>
            <a:r>
              <a:rPr lang="en-US" sz="2000" dirty="0"/>
              <a:t>("gmail.com" OR "yahoo.com" OR "outlook.com") AND "nurse“</a:t>
            </a:r>
          </a:p>
          <a:p>
            <a:pPr lvl="1"/>
            <a:r>
              <a:rPr lang="en-US" sz="2000" dirty="0"/>
              <a:t>("gmail.com" OR "yahoo.com" OR "outlook.com") AND “Java developer“</a:t>
            </a:r>
          </a:p>
          <a:p>
            <a:pPr lvl="1"/>
            <a:endParaRPr lang="en-US" dirty="0"/>
          </a:p>
          <a:p>
            <a:endParaRPr lang="en-US" dirty="0"/>
          </a:p>
        </p:txBody>
      </p:sp>
    </p:spTree>
    <p:extLst>
      <p:ext uri="{BB962C8B-B14F-4D97-AF65-F5344CB8AC3E}">
        <p14:creationId xmlns:p14="http://schemas.microsoft.com/office/powerpoint/2010/main" val="296916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6A74B-E84F-989E-E4B2-C1841781F5FA}"/>
              </a:ext>
            </a:extLst>
          </p:cNvPr>
          <p:cNvPicPr>
            <a:picLocks noChangeAspect="1"/>
          </p:cNvPicPr>
          <p:nvPr/>
        </p:nvPicPr>
        <p:blipFill>
          <a:blip r:embed="rId2"/>
          <a:stretch>
            <a:fillRect/>
          </a:stretch>
        </p:blipFill>
        <p:spPr>
          <a:xfrm>
            <a:off x="1279742" y="916031"/>
            <a:ext cx="9632515" cy="5025938"/>
          </a:xfrm>
          <a:prstGeom prst="rect">
            <a:avLst/>
          </a:prstGeom>
        </p:spPr>
      </p:pic>
    </p:spTree>
    <p:extLst>
      <p:ext uri="{BB962C8B-B14F-4D97-AF65-F5344CB8AC3E}">
        <p14:creationId xmlns:p14="http://schemas.microsoft.com/office/powerpoint/2010/main" val="324503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EB55-B669-5DB4-236C-39A576576FB0}"/>
              </a:ext>
            </a:extLst>
          </p:cNvPr>
          <p:cNvSpPr>
            <a:spLocks noGrp="1"/>
          </p:cNvSpPr>
          <p:nvPr>
            <p:ph type="title"/>
          </p:nvPr>
        </p:nvSpPr>
        <p:spPr/>
        <p:txBody>
          <a:bodyPr/>
          <a:lstStyle/>
          <a:p>
            <a:r>
              <a:rPr lang="en-US" dirty="0">
                <a:latin typeface="+mn-lt"/>
              </a:rPr>
              <a:t>1. Introduction</a:t>
            </a:r>
          </a:p>
        </p:txBody>
      </p:sp>
      <p:pic>
        <p:nvPicPr>
          <p:cNvPr id="4" name="Picture 3">
            <a:extLst>
              <a:ext uri="{FF2B5EF4-FFF2-40B4-BE49-F238E27FC236}">
                <a16:creationId xmlns:a16="http://schemas.microsoft.com/office/drawing/2014/main" id="{DA914340-AF95-B435-BFD1-3DBBBB059D74}"/>
              </a:ext>
            </a:extLst>
          </p:cNvPr>
          <p:cNvPicPr>
            <a:picLocks noChangeAspect="1"/>
          </p:cNvPicPr>
          <p:nvPr/>
        </p:nvPicPr>
        <p:blipFill>
          <a:blip r:embed="rId2"/>
          <a:stretch>
            <a:fillRect/>
          </a:stretch>
        </p:blipFill>
        <p:spPr>
          <a:xfrm>
            <a:off x="987109" y="1841325"/>
            <a:ext cx="10217782" cy="4407075"/>
          </a:xfrm>
          <a:prstGeom prst="rect">
            <a:avLst/>
          </a:prstGeom>
        </p:spPr>
      </p:pic>
    </p:spTree>
    <p:extLst>
      <p:ext uri="{BB962C8B-B14F-4D97-AF65-F5344CB8AC3E}">
        <p14:creationId xmlns:p14="http://schemas.microsoft.com/office/powerpoint/2010/main" val="296160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D204-9637-3A8C-80F8-E884A9511851}"/>
              </a:ext>
            </a:extLst>
          </p:cNvPr>
          <p:cNvSpPr>
            <a:spLocks noGrp="1"/>
          </p:cNvSpPr>
          <p:nvPr>
            <p:ph type="title"/>
          </p:nvPr>
        </p:nvSpPr>
        <p:spPr/>
        <p:txBody>
          <a:bodyPr/>
          <a:lstStyle/>
          <a:p>
            <a:r>
              <a:rPr lang="en-US" dirty="0">
                <a:latin typeface="+mn-lt"/>
              </a:rPr>
              <a:t>BONUS SECTION</a:t>
            </a:r>
          </a:p>
        </p:txBody>
      </p:sp>
      <p:sp>
        <p:nvSpPr>
          <p:cNvPr id="3" name="Content Placeholder 2">
            <a:extLst>
              <a:ext uri="{FF2B5EF4-FFF2-40B4-BE49-F238E27FC236}">
                <a16:creationId xmlns:a16="http://schemas.microsoft.com/office/drawing/2014/main" id="{934749F8-F135-6210-2CF9-F31EE5117AD5}"/>
              </a:ext>
            </a:extLst>
          </p:cNvPr>
          <p:cNvSpPr>
            <a:spLocks noGrp="1"/>
          </p:cNvSpPr>
          <p:nvPr>
            <p:ph idx="1"/>
          </p:nvPr>
        </p:nvSpPr>
        <p:spPr/>
        <p:txBody>
          <a:bodyPr/>
          <a:lstStyle/>
          <a:p>
            <a:r>
              <a:rPr lang="en-US" dirty="0"/>
              <a:t>AI Talent Sourcing – Jonathan Kidder (</a:t>
            </a:r>
            <a:r>
              <a:rPr lang="en-US" dirty="0" err="1"/>
              <a:t>WizardSourcer</a:t>
            </a:r>
            <a:r>
              <a:rPr lang="en-US" dirty="0"/>
              <a:t>) - </a:t>
            </a:r>
            <a:r>
              <a:rPr lang="en-US" dirty="0">
                <a:hlinkClick r:id="rId2"/>
              </a:rPr>
              <a:t>https://www.amazon.com/AI-Talent-Sourcing-ChatGPT-Automate-ebook/dp/B0C6R7DQ2J</a:t>
            </a:r>
            <a:r>
              <a:rPr lang="en-US" dirty="0"/>
              <a:t> </a:t>
            </a:r>
          </a:p>
          <a:p>
            <a:r>
              <a:rPr lang="en-US" dirty="0"/>
              <a:t>Udemy - </a:t>
            </a:r>
            <a:r>
              <a:rPr lang="en-US" dirty="0">
                <a:hlinkClick r:id="rId3"/>
              </a:rPr>
              <a:t>https://www.udemy.com/course/prompt-engineering-for-chatgpt/</a:t>
            </a:r>
            <a:r>
              <a:rPr lang="en-US" dirty="0"/>
              <a:t>	(Check for deals, some courses $34.99 and run on sale for $16.99)</a:t>
            </a:r>
          </a:p>
        </p:txBody>
      </p:sp>
    </p:spTree>
    <p:extLst>
      <p:ext uri="{BB962C8B-B14F-4D97-AF65-F5344CB8AC3E}">
        <p14:creationId xmlns:p14="http://schemas.microsoft.com/office/powerpoint/2010/main" val="3407159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E1937-3A13-11F5-8780-61052EE0F920}"/>
              </a:ext>
            </a:extLst>
          </p:cNvPr>
          <p:cNvSpPr>
            <a:spLocks noGrp="1"/>
          </p:cNvSpPr>
          <p:nvPr>
            <p:ph type="title"/>
          </p:nvPr>
        </p:nvSpPr>
        <p:spPr/>
        <p:txBody>
          <a:bodyPr/>
          <a:lstStyle/>
          <a:p>
            <a:pPr algn="l"/>
            <a:r>
              <a:rPr lang="en-US" dirty="0">
                <a:latin typeface="+mn-lt"/>
              </a:rPr>
              <a:t>THANK YOU!! </a:t>
            </a:r>
          </a:p>
        </p:txBody>
      </p:sp>
      <p:sp>
        <p:nvSpPr>
          <p:cNvPr id="5" name="Text Placeholder 4">
            <a:extLst>
              <a:ext uri="{FF2B5EF4-FFF2-40B4-BE49-F238E27FC236}">
                <a16:creationId xmlns:a16="http://schemas.microsoft.com/office/drawing/2014/main" id="{B33565FA-5AD7-6B10-4BE2-F0B06BDBA9C6}"/>
              </a:ext>
            </a:extLst>
          </p:cNvPr>
          <p:cNvSpPr>
            <a:spLocks noGrp="1"/>
          </p:cNvSpPr>
          <p:nvPr>
            <p:ph type="body" sz="half" idx="2"/>
          </p:nvPr>
        </p:nvSpPr>
        <p:spPr/>
        <p:txBody>
          <a:bodyPr/>
          <a:lstStyle/>
          <a:p>
            <a:pPr algn="l"/>
            <a:r>
              <a:rPr lang="en-US" dirty="0"/>
              <a:t>Trish Wyderka</a:t>
            </a:r>
          </a:p>
          <a:p>
            <a:pPr algn="l"/>
            <a:r>
              <a:rPr lang="en-US" dirty="0">
                <a:hlinkClick r:id="rId2"/>
              </a:rPr>
              <a:t>https://www.linkedin.com/in/trishwyderka/</a:t>
            </a:r>
            <a:r>
              <a:rPr lang="en-US" dirty="0"/>
              <a:t> </a:t>
            </a:r>
          </a:p>
          <a:p>
            <a:endParaRPr lang="en-US" dirty="0"/>
          </a:p>
        </p:txBody>
      </p:sp>
      <p:pic>
        <p:nvPicPr>
          <p:cNvPr id="6" name="Picture 5">
            <a:extLst>
              <a:ext uri="{FF2B5EF4-FFF2-40B4-BE49-F238E27FC236}">
                <a16:creationId xmlns:a16="http://schemas.microsoft.com/office/drawing/2014/main" id="{F8CA03FD-5C0A-2046-5679-010F3BB1408A}"/>
              </a:ext>
            </a:extLst>
          </p:cNvPr>
          <p:cNvPicPr>
            <a:picLocks noChangeAspect="1"/>
          </p:cNvPicPr>
          <p:nvPr/>
        </p:nvPicPr>
        <p:blipFill>
          <a:blip r:embed="rId3"/>
          <a:stretch>
            <a:fillRect/>
          </a:stretch>
        </p:blipFill>
        <p:spPr>
          <a:xfrm>
            <a:off x="6090675" y="731502"/>
            <a:ext cx="4889575" cy="5394996"/>
          </a:xfrm>
          <a:prstGeom prst="rect">
            <a:avLst/>
          </a:prstGeom>
        </p:spPr>
      </p:pic>
    </p:spTree>
    <p:extLst>
      <p:ext uri="{BB962C8B-B14F-4D97-AF65-F5344CB8AC3E}">
        <p14:creationId xmlns:p14="http://schemas.microsoft.com/office/powerpoint/2010/main" val="217688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DFC68-2971-0B06-0835-3E3AF33EE135}"/>
              </a:ext>
            </a:extLst>
          </p:cNvPr>
          <p:cNvSpPr>
            <a:spLocks noGrp="1"/>
          </p:cNvSpPr>
          <p:nvPr>
            <p:ph idx="1"/>
          </p:nvPr>
        </p:nvSpPr>
        <p:spPr>
          <a:xfrm>
            <a:off x="913795" y="601249"/>
            <a:ext cx="10353762" cy="5189951"/>
          </a:xfrm>
        </p:spPr>
        <p:txBody>
          <a:bodyPr>
            <a:normAutofit/>
          </a:bodyPr>
          <a:lstStyle/>
          <a:p>
            <a:pPr marL="0" indent="0">
              <a:spcBef>
                <a:spcPts val="0"/>
              </a:spcBef>
              <a:buNone/>
            </a:pPr>
            <a:r>
              <a:rPr lang="en-US" b="0" i="0" dirty="0">
                <a:effectLst/>
              </a:rPr>
              <a:t>Ever since the commencement of the industrial revolution, concerns have arisen about the potential replacement of human jobs by new machines, spanning from automated looms to microchips. In most cases, humans have managed to maintain their dominance</a:t>
            </a:r>
          </a:p>
          <a:p>
            <a:pPr marL="0" indent="0">
              <a:spcBef>
                <a:spcPts val="0"/>
              </a:spcBef>
              <a:buNone/>
            </a:pPr>
            <a:endParaRPr lang="en-US" dirty="0">
              <a:effectLst/>
              <a:ea typeface="Calibri" panose="020F0502020204030204" pitchFamily="34" charset="0"/>
              <a:cs typeface="FreesiaUPC" panose="020B0604020202020204" pitchFamily="34" charset="-34"/>
            </a:endParaRPr>
          </a:p>
          <a:p>
            <a:pPr lvl="1">
              <a:spcBef>
                <a:spcPts val="0"/>
              </a:spcBef>
            </a:pPr>
            <a:r>
              <a:rPr lang="en-US" dirty="0">
                <a:effectLst/>
                <a:ea typeface="Calibri" panose="020F0502020204030204" pitchFamily="34" charset="0"/>
                <a:cs typeface="FreesiaUPC" panose="020B0604020202020204" pitchFamily="34" charset="-34"/>
              </a:rPr>
              <a:t>60% of workers today are employed in occupations that didn’t exist in 1940.</a:t>
            </a:r>
          </a:p>
          <a:p>
            <a:pPr lvl="1">
              <a:spcBef>
                <a:spcPts val="0"/>
              </a:spcBef>
            </a:pPr>
            <a:r>
              <a:rPr lang="en-US" dirty="0">
                <a:effectLst/>
                <a:ea typeface="Calibri" panose="020F0502020204030204" pitchFamily="34" charset="0"/>
                <a:cs typeface="FreesiaUPC" panose="020B0604020202020204" pitchFamily="34" charset="-34"/>
              </a:rPr>
              <a:t>We will not be replaced by technology but will be replaced by those who know how to harness its power </a:t>
            </a:r>
          </a:p>
          <a:p>
            <a:pPr lvl="1">
              <a:spcBef>
                <a:spcPts val="0"/>
              </a:spcBef>
            </a:pPr>
            <a:r>
              <a:rPr lang="en-US" dirty="0">
                <a:effectLst/>
                <a:ea typeface="Calibri" panose="020F0502020204030204" pitchFamily="34" charset="0"/>
                <a:cs typeface="FreesiaUPC" panose="020B0604020202020204" pitchFamily="34" charset="-34"/>
              </a:rPr>
              <a:t>AI is not capable of doing tasks that involve human qualities such as emotional intelligence and “thinking outside of the box”</a:t>
            </a:r>
          </a:p>
          <a:p>
            <a:pPr lvl="1">
              <a:spcBef>
                <a:spcPts val="0"/>
              </a:spcBef>
            </a:pPr>
            <a:r>
              <a:rPr lang="en-US" dirty="0">
                <a:effectLst/>
                <a:ea typeface="Calibri" panose="020F0502020204030204" pitchFamily="34" charset="0"/>
                <a:cs typeface="FreesiaUPC" panose="020B0604020202020204" pitchFamily="34" charset="-34"/>
              </a:rPr>
              <a:t>AI can help make your job easier! </a:t>
            </a:r>
          </a:p>
          <a:p>
            <a:endParaRPr lang="en-US" sz="24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291420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194-06BD-653D-3FC7-9107C4C1D615}"/>
              </a:ext>
            </a:extLst>
          </p:cNvPr>
          <p:cNvSpPr>
            <a:spLocks noGrp="1"/>
          </p:cNvSpPr>
          <p:nvPr>
            <p:ph type="title"/>
          </p:nvPr>
        </p:nvSpPr>
        <p:spPr/>
        <p:txBody>
          <a:bodyPr>
            <a:normAutofit fontScale="90000"/>
          </a:bodyPr>
          <a:lstStyle/>
          <a:p>
            <a:r>
              <a:rPr lang="en-US" dirty="0">
                <a:latin typeface="+mn-lt"/>
              </a:rPr>
              <a:t>2. Learn how to use AI such as ChatGPT to make your life easier!</a:t>
            </a:r>
            <a:br>
              <a:rPr lang="en-US" dirty="0">
                <a:latin typeface="+mn-lt"/>
              </a:rPr>
            </a:br>
            <a:endParaRPr lang="en-US" dirty="0">
              <a:latin typeface="+mn-lt"/>
            </a:endParaRPr>
          </a:p>
        </p:txBody>
      </p:sp>
      <p:pic>
        <p:nvPicPr>
          <p:cNvPr id="4" name="Content Placeholder 3">
            <a:extLst>
              <a:ext uri="{FF2B5EF4-FFF2-40B4-BE49-F238E27FC236}">
                <a16:creationId xmlns:a16="http://schemas.microsoft.com/office/drawing/2014/main" id="{995897E4-FF33-41DA-92A3-F82947FD1C0A}"/>
              </a:ext>
            </a:extLst>
          </p:cNvPr>
          <p:cNvPicPr>
            <a:picLocks noGrp="1" noChangeAspect="1"/>
          </p:cNvPicPr>
          <p:nvPr>
            <p:ph idx="1"/>
          </p:nvPr>
        </p:nvPicPr>
        <p:blipFill>
          <a:blip r:embed="rId2"/>
          <a:stretch>
            <a:fillRect/>
          </a:stretch>
        </p:blipFill>
        <p:spPr>
          <a:xfrm>
            <a:off x="2454709" y="2070448"/>
            <a:ext cx="7271931" cy="3695700"/>
          </a:xfrm>
          <a:prstGeom prst="rect">
            <a:avLst/>
          </a:prstGeom>
        </p:spPr>
      </p:pic>
    </p:spTree>
    <p:extLst>
      <p:ext uri="{BB962C8B-B14F-4D97-AF65-F5344CB8AC3E}">
        <p14:creationId xmlns:p14="http://schemas.microsoft.com/office/powerpoint/2010/main" val="342048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66F7-EC49-D9C9-305E-4ACD4833DDDB}"/>
              </a:ext>
            </a:extLst>
          </p:cNvPr>
          <p:cNvSpPr>
            <a:spLocks noGrp="1"/>
          </p:cNvSpPr>
          <p:nvPr>
            <p:ph type="title"/>
          </p:nvPr>
        </p:nvSpPr>
        <p:spPr/>
        <p:txBody>
          <a:bodyPr/>
          <a:lstStyle/>
          <a:p>
            <a:r>
              <a:rPr lang="en-US" dirty="0">
                <a:latin typeface="+mn-lt"/>
              </a:rPr>
              <a:t>Create keyword lists</a:t>
            </a:r>
          </a:p>
        </p:txBody>
      </p:sp>
      <p:sp>
        <p:nvSpPr>
          <p:cNvPr id="3" name="Content Placeholder 2">
            <a:extLst>
              <a:ext uri="{FF2B5EF4-FFF2-40B4-BE49-F238E27FC236}">
                <a16:creationId xmlns:a16="http://schemas.microsoft.com/office/drawing/2014/main" id="{BB6890BE-FF4D-FDC1-EB3B-41C98010E123}"/>
              </a:ext>
            </a:extLst>
          </p:cNvPr>
          <p:cNvSpPr>
            <a:spLocks noGrp="1"/>
          </p:cNvSpPr>
          <p:nvPr>
            <p:ph idx="1"/>
          </p:nvPr>
        </p:nvSpPr>
        <p:spPr/>
        <p:txBody>
          <a:bodyPr>
            <a:normAutofit/>
          </a:bodyPr>
          <a:lstStyle/>
          <a:p>
            <a:r>
              <a:rPr lang="en-US" sz="2400" dirty="0">
                <a:solidFill>
                  <a:srgbClr val="00B0F0"/>
                </a:solidFill>
                <a:cs typeface="FreesiaUPC" panose="020B0604020202020204" pitchFamily="34" charset="-34"/>
              </a:rPr>
              <a:t>Example: </a:t>
            </a:r>
            <a:r>
              <a:rPr lang="en-US" sz="2400" b="0" i="0" dirty="0">
                <a:solidFill>
                  <a:srgbClr val="00B0F0"/>
                </a:solidFill>
                <a:effectLst/>
                <a:cs typeface="FreesiaUPC" panose="020B0604020202020204" pitchFamily="34" charset="-34"/>
              </a:rPr>
              <a:t>"Act like a researcher. Give me a list of keywords for a job description I will provide you with that I can use to find a candidate for the position. Act like an expert in this field, include additional keywords that may not be in the job description."</a:t>
            </a:r>
            <a:endParaRPr lang="en-US" sz="2400" dirty="0">
              <a:solidFill>
                <a:srgbClr val="00B0F0"/>
              </a:solidFill>
              <a:cs typeface="FreesiaUPC" panose="020B0604020202020204" pitchFamily="34" charset="-34"/>
            </a:endParaRPr>
          </a:p>
        </p:txBody>
      </p:sp>
    </p:spTree>
    <p:extLst>
      <p:ext uri="{BB962C8B-B14F-4D97-AF65-F5344CB8AC3E}">
        <p14:creationId xmlns:p14="http://schemas.microsoft.com/office/powerpoint/2010/main" val="126523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24DA8-B6AA-17A4-C5A5-D85AFA00624F}"/>
              </a:ext>
            </a:extLst>
          </p:cNvPr>
          <p:cNvPicPr>
            <a:picLocks noChangeAspect="1"/>
          </p:cNvPicPr>
          <p:nvPr/>
        </p:nvPicPr>
        <p:blipFill>
          <a:blip r:embed="rId2"/>
          <a:stretch>
            <a:fillRect/>
          </a:stretch>
        </p:blipFill>
        <p:spPr>
          <a:xfrm>
            <a:off x="1064712" y="609600"/>
            <a:ext cx="10171135" cy="5638800"/>
          </a:xfrm>
          <a:prstGeom prst="rect">
            <a:avLst/>
          </a:prstGeom>
        </p:spPr>
      </p:pic>
    </p:spTree>
    <p:extLst>
      <p:ext uri="{BB962C8B-B14F-4D97-AF65-F5344CB8AC3E}">
        <p14:creationId xmlns:p14="http://schemas.microsoft.com/office/powerpoint/2010/main" val="71353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54DEC-8DB0-E1D1-E11D-AD4D1BAFF7B8}"/>
              </a:ext>
            </a:extLst>
          </p:cNvPr>
          <p:cNvPicPr>
            <a:picLocks noChangeAspect="1"/>
          </p:cNvPicPr>
          <p:nvPr/>
        </p:nvPicPr>
        <p:blipFill>
          <a:blip r:embed="rId2"/>
          <a:stretch>
            <a:fillRect/>
          </a:stretch>
        </p:blipFill>
        <p:spPr>
          <a:xfrm>
            <a:off x="764087" y="623170"/>
            <a:ext cx="6325644" cy="5611660"/>
          </a:xfrm>
          <a:prstGeom prst="rect">
            <a:avLst/>
          </a:prstGeom>
        </p:spPr>
      </p:pic>
      <p:sp>
        <p:nvSpPr>
          <p:cNvPr id="2" name="Rectangle 1">
            <a:extLst>
              <a:ext uri="{FF2B5EF4-FFF2-40B4-BE49-F238E27FC236}">
                <a16:creationId xmlns:a16="http://schemas.microsoft.com/office/drawing/2014/main" id="{3063A021-AC39-24FE-1F08-0A38E5344BC1}"/>
              </a:ext>
            </a:extLst>
          </p:cNvPr>
          <p:cNvSpPr/>
          <p:nvPr/>
        </p:nvSpPr>
        <p:spPr>
          <a:xfrm>
            <a:off x="7665929" y="623170"/>
            <a:ext cx="3983276" cy="5489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A15CE0-4A44-4827-ED2B-BDD76E6B5F72}"/>
              </a:ext>
            </a:extLst>
          </p:cNvPr>
          <p:cNvPicPr>
            <a:picLocks noChangeAspect="1"/>
          </p:cNvPicPr>
          <p:nvPr/>
        </p:nvPicPr>
        <p:blipFill>
          <a:blip r:embed="rId3"/>
          <a:stretch>
            <a:fillRect/>
          </a:stretch>
        </p:blipFill>
        <p:spPr>
          <a:xfrm>
            <a:off x="8300254" y="959005"/>
            <a:ext cx="2714625" cy="3037778"/>
          </a:xfrm>
          <a:prstGeom prst="rect">
            <a:avLst/>
          </a:prstGeom>
        </p:spPr>
      </p:pic>
      <p:sp>
        <p:nvSpPr>
          <p:cNvPr id="6" name="TextBox 5">
            <a:extLst>
              <a:ext uri="{FF2B5EF4-FFF2-40B4-BE49-F238E27FC236}">
                <a16:creationId xmlns:a16="http://schemas.microsoft.com/office/drawing/2014/main" id="{3BE550CE-871A-4CA3-0406-31B429972A18}"/>
              </a:ext>
            </a:extLst>
          </p:cNvPr>
          <p:cNvSpPr txBox="1"/>
          <p:nvPr/>
        </p:nvSpPr>
        <p:spPr>
          <a:xfrm>
            <a:off x="8006576" y="4348976"/>
            <a:ext cx="3245004" cy="1200329"/>
          </a:xfrm>
          <a:prstGeom prst="rect">
            <a:avLst/>
          </a:prstGeom>
          <a:noFill/>
        </p:spPr>
        <p:txBody>
          <a:bodyPr wrap="square" rtlCol="0">
            <a:spAutoFit/>
          </a:bodyPr>
          <a:lstStyle/>
          <a:p>
            <a:pPr algn="just"/>
            <a:r>
              <a:rPr lang="en-US" dirty="0">
                <a:solidFill>
                  <a:schemeClr val="accent4">
                    <a:lumMod val="75000"/>
                  </a:schemeClr>
                </a:solidFill>
              </a:rPr>
              <a:t>Humans are needed to determine which keywords are relevant for finding potential leads.</a:t>
            </a:r>
          </a:p>
        </p:txBody>
      </p:sp>
    </p:spTree>
    <p:extLst>
      <p:ext uri="{BB962C8B-B14F-4D97-AF65-F5344CB8AC3E}">
        <p14:creationId xmlns:p14="http://schemas.microsoft.com/office/powerpoint/2010/main" val="60781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0C09-324E-7C68-74BA-EBC9A94B9772}"/>
              </a:ext>
            </a:extLst>
          </p:cNvPr>
          <p:cNvSpPr>
            <a:spLocks noGrp="1"/>
          </p:cNvSpPr>
          <p:nvPr>
            <p:ph type="title"/>
          </p:nvPr>
        </p:nvSpPr>
        <p:spPr/>
        <p:txBody>
          <a:bodyPr/>
          <a:lstStyle/>
          <a:p>
            <a:r>
              <a:rPr lang="en-US" dirty="0">
                <a:latin typeface="+mn-lt"/>
              </a:rPr>
              <a:t>Write Boolean strings</a:t>
            </a:r>
            <a:br>
              <a:rPr lang="en-US" dirty="0"/>
            </a:br>
            <a:endParaRPr lang="en-US" dirty="0"/>
          </a:p>
        </p:txBody>
      </p:sp>
      <p:sp>
        <p:nvSpPr>
          <p:cNvPr id="3" name="Content Placeholder 2">
            <a:extLst>
              <a:ext uri="{FF2B5EF4-FFF2-40B4-BE49-F238E27FC236}">
                <a16:creationId xmlns:a16="http://schemas.microsoft.com/office/drawing/2014/main" id="{E982E558-C628-4577-FEB7-90E7F593E5DC}"/>
              </a:ext>
            </a:extLst>
          </p:cNvPr>
          <p:cNvSpPr>
            <a:spLocks noGrp="1"/>
          </p:cNvSpPr>
          <p:nvPr>
            <p:ph idx="1"/>
          </p:nvPr>
        </p:nvSpPr>
        <p:spPr>
          <a:xfrm>
            <a:off x="913795" y="1683468"/>
            <a:ext cx="10353762" cy="4918054"/>
          </a:xfrm>
        </p:spPr>
        <p:txBody>
          <a:bodyPr>
            <a:normAutofit/>
          </a:bodyPr>
          <a:lstStyle/>
          <a:p>
            <a:r>
              <a:rPr lang="en-US" sz="1800" b="0" i="0" u="none" strike="noStrike" baseline="0" dirty="0">
                <a:solidFill>
                  <a:srgbClr val="00B0F0"/>
                </a:solidFill>
              </a:rPr>
              <a:t>Example: Write a Boolean script to find analog engineers near the city of San Diego with 10+ years of experience and management experience</a:t>
            </a:r>
          </a:p>
          <a:p>
            <a:endParaRPr lang="en-US" dirty="0"/>
          </a:p>
        </p:txBody>
      </p:sp>
      <p:pic>
        <p:nvPicPr>
          <p:cNvPr id="5" name="Picture 4">
            <a:extLst>
              <a:ext uri="{FF2B5EF4-FFF2-40B4-BE49-F238E27FC236}">
                <a16:creationId xmlns:a16="http://schemas.microsoft.com/office/drawing/2014/main" id="{C884989D-E703-CA6B-7EB3-7BAC825B50FC}"/>
              </a:ext>
            </a:extLst>
          </p:cNvPr>
          <p:cNvPicPr>
            <a:picLocks noChangeAspect="1"/>
          </p:cNvPicPr>
          <p:nvPr/>
        </p:nvPicPr>
        <p:blipFill>
          <a:blip r:embed="rId2"/>
          <a:stretch>
            <a:fillRect/>
          </a:stretch>
        </p:blipFill>
        <p:spPr>
          <a:xfrm>
            <a:off x="1052185" y="2580362"/>
            <a:ext cx="10353761" cy="3569917"/>
          </a:xfrm>
          <a:prstGeom prst="rect">
            <a:avLst/>
          </a:prstGeom>
        </p:spPr>
      </p:pic>
    </p:spTree>
    <p:extLst>
      <p:ext uri="{BB962C8B-B14F-4D97-AF65-F5344CB8AC3E}">
        <p14:creationId xmlns:p14="http://schemas.microsoft.com/office/powerpoint/2010/main" val="1844790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209</TotalTime>
  <Words>917</Words>
  <Application>Microsoft Office PowerPoint</Application>
  <PresentationFormat>Widescreen</PresentationFormat>
  <Paragraphs>57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FreesiaUPC</vt:lpstr>
      <vt:lpstr>Rockwell</vt:lpstr>
      <vt:lpstr>Damask</vt:lpstr>
      <vt:lpstr>Forget ChatGPT &amp; AI - Beating the Bots While Sourcing  </vt:lpstr>
      <vt:lpstr>Takeaways…</vt:lpstr>
      <vt:lpstr>1. Introduction</vt:lpstr>
      <vt:lpstr>PowerPoint Presentation</vt:lpstr>
      <vt:lpstr>2. Learn how to use AI such as ChatGPT to make your life easier! </vt:lpstr>
      <vt:lpstr>Create keyword lists</vt:lpstr>
      <vt:lpstr>PowerPoint Presentation</vt:lpstr>
      <vt:lpstr>PowerPoint Presentation</vt:lpstr>
      <vt:lpstr>Write Boolean strings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interview questions by role </vt:lpstr>
      <vt:lpstr>3. Creative ways to identify candidates </vt:lpstr>
      <vt:lpstr>peoplegpt</vt:lpstr>
      <vt:lpstr>PowerPoint Presentation</vt:lpstr>
      <vt:lpstr>PowerPoint Presentation</vt:lpstr>
      <vt:lpstr>PowerPoint Presentation</vt:lpstr>
      <vt:lpstr>You.com </vt:lpstr>
      <vt:lpstr>PowerPoint Presentation</vt:lpstr>
      <vt:lpstr>4. Low-cost ways to find emails and/or phone numbers  </vt:lpstr>
      <vt:lpstr>PowerPoint Presentation</vt:lpstr>
      <vt:lpstr>http://metricsparrow.com/toolkit/email-permutator/</vt:lpstr>
      <vt:lpstr>Prompt in chatgpt</vt:lpstr>
      <vt:lpstr>PowerPoint Presentation</vt:lpstr>
      <vt:lpstr>BONUS SECTION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Wyderka</dc:creator>
  <cp:lastModifiedBy>Trish Wyderka</cp:lastModifiedBy>
  <cp:revision>7</cp:revision>
  <dcterms:created xsi:type="dcterms:W3CDTF">2023-08-07T21:34:43Z</dcterms:created>
  <dcterms:modified xsi:type="dcterms:W3CDTF">2023-08-10T13:48:43Z</dcterms:modified>
</cp:coreProperties>
</file>