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37"/>
  </p:notesMasterIdLst>
  <p:sldIdLst>
    <p:sldId id="306" r:id="rId5"/>
    <p:sldId id="342" r:id="rId6"/>
    <p:sldId id="343" r:id="rId7"/>
    <p:sldId id="341" r:id="rId8"/>
    <p:sldId id="344" r:id="rId9"/>
    <p:sldId id="345" r:id="rId10"/>
    <p:sldId id="359" r:id="rId11"/>
    <p:sldId id="356" r:id="rId12"/>
    <p:sldId id="360" r:id="rId13"/>
    <p:sldId id="361" r:id="rId14"/>
    <p:sldId id="347" r:id="rId15"/>
    <p:sldId id="348" r:id="rId16"/>
    <p:sldId id="349" r:id="rId17"/>
    <p:sldId id="358" r:id="rId18"/>
    <p:sldId id="357" r:id="rId19"/>
    <p:sldId id="362" r:id="rId20"/>
    <p:sldId id="363" r:id="rId21"/>
    <p:sldId id="350" r:id="rId22"/>
    <p:sldId id="364" r:id="rId23"/>
    <p:sldId id="365" r:id="rId24"/>
    <p:sldId id="353" r:id="rId25"/>
    <p:sldId id="366" r:id="rId26"/>
    <p:sldId id="367" r:id="rId27"/>
    <p:sldId id="368" r:id="rId28"/>
    <p:sldId id="370" r:id="rId29"/>
    <p:sldId id="369" r:id="rId30"/>
    <p:sldId id="373" r:id="rId31"/>
    <p:sldId id="374" r:id="rId32"/>
    <p:sldId id="371" r:id="rId33"/>
    <p:sldId id="372" r:id="rId34"/>
    <p:sldId id="352" r:id="rId35"/>
    <p:sldId id="35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84967" autoAdjust="0"/>
  </p:normalViewPr>
  <p:slideViewPr>
    <p:cSldViewPr snapToGrid="0">
      <p:cViewPr varScale="1">
        <p:scale>
          <a:sx n="78" d="100"/>
          <a:sy n="78" d="100"/>
        </p:scale>
        <p:origin x="126" y="27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candidate-lookup-by-cod%CE%BE/ibfmahfoaohgpmfpklfkppmgpkjomke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operac.com/booleanstringbank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cruitin.ne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r.io/blog/google-dorks-cheat-sheet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issa.com/v2/lookups/home/index" TargetMode="External"/><Relationship Id="rId2" Type="http://schemas.openxmlformats.org/officeDocument/2006/relationships/hyperlink" Target="https://www.truepeoplesearch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://emailpermutator.com/permutato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zardsourcer.com/top-boolean-strings-to-find-diversity-candidates-online/#.Xjnl9dKWzGi" TargetMode="External"/><Relationship Id="rId7" Type="http://schemas.openxmlformats.org/officeDocument/2006/relationships/hyperlink" Target="https://start.me/p/NxRQbG/search-eng-utopia" TargetMode="External"/><Relationship Id="rId2" Type="http://schemas.openxmlformats.org/officeDocument/2006/relationships/hyperlink" Target="https://wizardsourcer.com/boolean-strings-lis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tart.me/p/GEOaz8/ssar-3" TargetMode="External"/><Relationship Id="rId5" Type="http://schemas.openxmlformats.org/officeDocument/2006/relationships/hyperlink" Target="https://start.me/p/aLAeEp/ssar-2" TargetMode="External"/><Relationship Id="rId4" Type="http://schemas.openxmlformats.org/officeDocument/2006/relationships/hyperlink" Target="https://start.me/p/GE7Ebm/ssar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pedia.org/" TargetMode="External"/><Relationship Id="rId2" Type="http://schemas.openxmlformats.org/officeDocument/2006/relationships/hyperlink" Target="https://www.techopedia.com/definition/33515/artificial-intelligence-engineer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snia.org/education/dictionary/about-dictionary" TargetMode="External"/><Relationship Id="rId4" Type="http://schemas.openxmlformats.org/officeDocument/2006/relationships/hyperlink" Target="https://www.acronymfinder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tx2">
                <a:lumMod val="25000"/>
                <a:lumOff val="75000"/>
              </a:schemeClr>
            </a:gs>
            <a:gs pos="18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7" y="594360"/>
            <a:ext cx="8900629" cy="2843784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effectLst/>
              </a:rPr>
              <a:t>Chat with the Queen of Mystery: Tips &amp; Tricks to Uncover Talent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Trish Wyderka</a:t>
            </a:r>
          </a:p>
          <a:p>
            <a:r>
              <a:rPr lang="en-US" sz="2000" dirty="0">
                <a:solidFill>
                  <a:schemeClr val="bg1"/>
                </a:solidFill>
              </a:rPr>
              <a:t>DFWTRN</a:t>
            </a:r>
          </a:p>
          <a:p>
            <a:r>
              <a:rPr lang="en-US" sz="2000" dirty="0">
                <a:solidFill>
                  <a:schemeClr val="bg1"/>
                </a:solidFill>
              </a:rPr>
              <a:t>November 17,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CCF68-A26F-27A5-931C-E69DBE064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08" y="644769"/>
            <a:ext cx="10034954" cy="58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1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BA827-AE61-2B97-FF90-F95DDC36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49" y="2955072"/>
            <a:ext cx="8463776" cy="23752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84F3DB-1139-CE95-8D49-D09313101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35320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3. TOOLS FOR SUCCESS</a:t>
            </a:r>
          </a:p>
        </p:txBody>
      </p:sp>
    </p:spTree>
    <p:extLst>
      <p:ext uri="{BB962C8B-B14F-4D97-AF65-F5344CB8AC3E}">
        <p14:creationId xmlns:p14="http://schemas.microsoft.com/office/powerpoint/2010/main" val="320559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E416-CA29-3DA9-E6A3-4C729C66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7785"/>
          </a:xfrm>
        </p:spPr>
        <p:txBody>
          <a:bodyPr/>
          <a:lstStyle/>
          <a:p>
            <a:r>
              <a:rPr lang="en-US" dirty="0"/>
              <a:t>A. Candidate Lookup by CODE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11C4A17-EDB9-5155-AB16-732C989C68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36" r="14336"/>
          <a:stretch>
            <a:fillRect/>
          </a:stretch>
        </p:blipFill>
        <p:spPr>
          <a:xfrm>
            <a:off x="5294701" y="1076092"/>
            <a:ext cx="6172200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4A51E-AD94-A84B-2566-BD0594C62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85278"/>
            <a:ext cx="3932237" cy="4053468"/>
          </a:xfrm>
        </p:spPr>
        <p:txBody>
          <a:bodyPr>
            <a:normAutofit fontScale="2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8000" dirty="0">
                <a:cs typeface="Calibri" panose="020F0502020204030204" pitchFamily="34" charset="0"/>
              </a:rPr>
              <a:t>Candidate Lookup by CODΞ helps you cross-reference people via a range of social media platforms and search engines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0" dirty="0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563C1"/>
                </a:solidFill>
                <a:hlinkClick r:id="rId3"/>
              </a:rPr>
              <a:t>https://chrome.google.com/webstore/detail/candidate-lookup-by-cod%CE%BE/ibfmahfoaohgpmfpklfkppmgpkjomked</a:t>
            </a:r>
            <a:endParaRPr lang="en-US" sz="8000" dirty="0">
              <a:solidFill>
                <a:srgbClr val="0563C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563C1"/>
              </a:solidFill>
            </a:endParaRPr>
          </a:p>
          <a:p>
            <a:endParaRPr lang="en-US" dirty="0">
              <a:solidFill>
                <a:srgbClr val="0563C1"/>
              </a:solidFill>
            </a:endParaRPr>
          </a:p>
          <a:p>
            <a:endParaRPr lang="en-US" dirty="0">
              <a:solidFill>
                <a:srgbClr val="0563C1"/>
              </a:solidFill>
            </a:endParaRPr>
          </a:p>
          <a:p>
            <a:endParaRPr lang="en-US" dirty="0">
              <a:solidFill>
                <a:srgbClr val="0563C1"/>
              </a:solidFill>
            </a:endParaRPr>
          </a:p>
          <a:p>
            <a:endParaRPr lang="en-US" dirty="0">
              <a:solidFill>
                <a:srgbClr val="0563C1"/>
              </a:solidFill>
            </a:endParaRPr>
          </a:p>
          <a:p>
            <a:endParaRPr lang="en-US" dirty="0">
              <a:solidFill>
                <a:srgbClr val="0563C1"/>
              </a:solidFill>
            </a:endParaRPr>
          </a:p>
          <a:p>
            <a:endParaRPr lang="en-US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6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FD5CE4-4BE5-2812-4E0E-DBE471BB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5" y="722141"/>
            <a:ext cx="10404087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39AF09-C384-1456-9190-A4D67DB33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82" y="381000"/>
            <a:ext cx="8006862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28FAC7-F213-0EA0-70FC-489BF5AC598F}"/>
              </a:ext>
            </a:extLst>
          </p:cNvPr>
          <p:cNvSpPr txBox="1"/>
          <p:nvPr/>
        </p:nvSpPr>
        <p:spPr>
          <a:xfrm>
            <a:off x="1222345" y="5990437"/>
            <a:ext cx="94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BONUS!!! Boolean string you can add to your “tool bag</a:t>
            </a:r>
            <a:r>
              <a:rPr lang="en-US" dirty="0"/>
              <a:t>” </a:t>
            </a:r>
          </a:p>
          <a:p>
            <a:pPr algn="ctr"/>
            <a:r>
              <a:rPr lang="en-US" dirty="0" err="1"/>
              <a:t>site:reddit.com</a:t>
            </a:r>
            <a:r>
              <a:rPr lang="en-US" dirty="0"/>
              <a:t>/user/ -</a:t>
            </a:r>
            <a:r>
              <a:rPr lang="en-US" dirty="0" err="1"/>
              <a:t>inurl:comments</a:t>
            </a:r>
            <a:r>
              <a:rPr lang="en-US" dirty="0"/>
              <a:t> "</a:t>
            </a:r>
            <a:r>
              <a:rPr lang="en-US" dirty="0" err="1"/>
              <a:t>Gleb</a:t>
            </a:r>
            <a:r>
              <a:rPr lang="en-US" dirty="0"/>
              <a:t> </a:t>
            </a:r>
            <a:r>
              <a:rPr lang="en-US" dirty="0" err="1"/>
              <a:t>Kolobkov</a:t>
            </a:r>
            <a:r>
              <a:rPr lang="en-US" dirty="0"/>
              <a:t>"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2DAED-FAE7-319B-EDD0-52A444AF0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982" y="3634859"/>
            <a:ext cx="8105649" cy="2266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0EFE24-3428-8788-87AD-184E09E55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631" y="2811672"/>
            <a:ext cx="2450123" cy="16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6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3706DB4-6EE2-6FE2-F23E-5F5E9563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B. Boolean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BCAC1D-C105-7DF9-BBC6-0B37F4E1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846" y="2105580"/>
            <a:ext cx="7285351" cy="3791428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E6D93F4-CB24-4BA3-3479-CD1F40434992}"/>
              </a:ext>
            </a:extLst>
          </p:cNvPr>
          <p:cNvSpPr/>
          <p:nvPr/>
        </p:nvSpPr>
        <p:spPr>
          <a:xfrm>
            <a:off x="7207062" y="902729"/>
            <a:ext cx="2275135" cy="157591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Psst</a:t>
            </a:r>
            <a:r>
              <a:rPr lang="en-US" dirty="0"/>
              <a:t>.. I heard you are not strong in Boolean… </a:t>
            </a:r>
          </a:p>
        </p:txBody>
      </p:sp>
    </p:spTree>
    <p:extLst>
      <p:ext uri="{BB962C8B-B14F-4D97-AF65-F5344CB8AC3E}">
        <p14:creationId xmlns:p14="http://schemas.microsoft.com/office/powerpoint/2010/main" val="403494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CE670F-13FD-A3FD-EB57-EDD0687A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50" y="1496100"/>
            <a:ext cx="9648825" cy="4365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FD06E9-261F-D864-61A5-E3FB88B7FD64}"/>
              </a:ext>
            </a:extLst>
          </p:cNvPr>
          <p:cNvSpPr txBox="1"/>
          <p:nvPr/>
        </p:nvSpPr>
        <p:spPr>
          <a:xfrm>
            <a:off x="1353649" y="797169"/>
            <a:ext cx="964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Boolean Builders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76B8D-7E0A-3651-389C-FD04013BB973}"/>
              </a:ext>
            </a:extLst>
          </p:cNvPr>
          <p:cNvSpPr txBox="1"/>
          <p:nvPr/>
        </p:nvSpPr>
        <p:spPr>
          <a:xfrm>
            <a:off x="1561456" y="6064148"/>
            <a:ext cx="92332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Example: Bioinformatics Software Developer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0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458D8F-5EC0-2E67-58A2-9341A1C3F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34" y="2146300"/>
            <a:ext cx="10791825" cy="4210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2C8011-9C1F-A352-FB3D-86EB7EA06BDD}"/>
              </a:ext>
            </a:extLst>
          </p:cNvPr>
          <p:cNvSpPr txBox="1"/>
          <p:nvPr/>
        </p:nvSpPr>
        <p:spPr>
          <a:xfrm>
            <a:off x="1349512" y="827068"/>
            <a:ext cx="10149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 Full Stack Developer from Microsoft, Avature or Apple</a:t>
            </a:r>
          </a:p>
        </p:txBody>
      </p:sp>
    </p:spTree>
    <p:extLst>
      <p:ext uri="{BB962C8B-B14F-4D97-AF65-F5344CB8AC3E}">
        <p14:creationId xmlns:p14="http://schemas.microsoft.com/office/powerpoint/2010/main" val="113930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969D7-E2A7-B2F3-CCD0-537F2C965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8" y="515815"/>
            <a:ext cx="10199077" cy="5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3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B1F8DD-96C0-3EF1-BC20-4BB7D566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Scoperac.Com</a:t>
            </a:r>
            <a:r>
              <a:rPr lang="en-US" sz="3200" dirty="0"/>
              <a:t> – Boolean String Bank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9FE09-8AB2-8AE7-589D-83488B65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89" y="1940312"/>
            <a:ext cx="9886208" cy="4609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6D385-2292-DDA6-779D-D43F11BD00C8}"/>
              </a:ext>
            </a:extLst>
          </p:cNvPr>
          <p:cNvSpPr txBox="1"/>
          <p:nvPr/>
        </p:nvSpPr>
        <p:spPr>
          <a:xfrm>
            <a:off x="3886200" y="13213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https://scoperac.com/booleanstringbank/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30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97837C-9CD2-7123-FF92-6825E584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TAKE AWAYS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52E1EC5-39BA-F2DA-79BF-50F2EA9C5E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3750" r="13752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829B0-AA28-C04D-0C52-28AA3557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Planning Phase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Research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Tools for Success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Bonus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86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0904-27A2-11FA-E63A-1AD0B70A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Recruit’em</a:t>
            </a:r>
            <a:r>
              <a:rPr lang="en-US" sz="3200" dirty="0"/>
              <a:t> X-Ray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C9842-6F53-8632-043F-D0B8D13B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2002936"/>
            <a:ext cx="9753600" cy="39964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A1DFE-2999-229D-04B7-4FC1819BC60D}"/>
              </a:ext>
            </a:extLst>
          </p:cNvPr>
          <p:cNvSpPr txBox="1"/>
          <p:nvPr/>
        </p:nvSpPr>
        <p:spPr>
          <a:xfrm>
            <a:off x="5026269" y="6123543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https://recruitin.net/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93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CCE7F12-9C0C-DAEE-1752-24788213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62" y="1221397"/>
            <a:ext cx="9999784" cy="471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1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0378512-E7B1-966C-662E-CB91B003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31" y="1436077"/>
            <a:ext cx="10093569" cy="50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CAE700-B024-C74B-3F85-608F6B484B61}"/>
              </a:ext>
            </a:extLst>
          </p:cNvPr>
          <p:cNvSpPr txBox="1"/>
          <p:nvPr/>
        </p:nvSpPr>
        <p:spPr>
          <a:xfrm>
            <a:off x="1488831" y="381000"/>
            <a:ext cx="9624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"Java Engineer" resume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site:resumebucket.com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site:visualcv.com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site:jresume.com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site:scribd.com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site:docstoc.com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site:slideshare.net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6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017880B-BDBF-4DAF-8778-0C24129B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7" y="551288"/>
            <a:ext cx="10944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E9E5917-8BEA-5708-FC16-71507702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36" y="2478783"/>
            <a:ext cx="6188927" cy="37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52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BB92A2-4D63-5ECC-3DC2-E45B8961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C. Google Dorks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A951721-AEDE-5C39-1565-F46492B9D7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556" y="2118732"/>
            <a:ext cx="4554538" cy="453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C1772F-47E7-A047-A151-684B0B8074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1C3B"/>
                </a:solidFill>
                <a:effectLst/>
                <a:latin typeface="proxima-nova"/>
              </a:rPr>
              <a:t>Google Dorks is a search string that leverages advanced search operators to find information that isn’t readily available on a particular website. </a:t>
            </a:r>
          </a:p>
          <a:p>
            <a:r>
              <a:rPr lang="en-US" dirty="0">
                <a:hlinkClick r:id="rId3"/>
              </a:rPr>
              <a:t>https://hackr.io/blog/google-dorks-cheat-sheet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90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703587-CD25-B0A3-A9F9-006F3B29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31" y="1023937"/>
            <a:ext cx="9741877" cy="53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6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6437-F53F-0A1A-8456-52D5F517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ext</a:t>
            </a:r>
            <a:r>
              <a:rPr lang="en-US" sz="2800" dirty="0"/>
              <a:t>:(doc | pdf | </a:t>
            </a:r>
            <a:r>
              <a:rPr lang="en-US" sz="2800" dirty="0" err="1"/>
              <a:t>xls</a:t>
            </a:r>
            <a:r>
              <a:rPr lang="en-US" sz="2800" dirty="0"/>
              <a:t> | txt | ppt) Java developer "*@gmail.com"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2D9DBF-78DE-CE35-AF08-BF385BA359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4369" y="1825625"/>
            <a:ext cx="10099431" cy="4351338"/>
          </a:xfrm>
        </p:spPr>
      </p:pic>
    </p:spTree>
    <p:extLst>
      <p:ext uri="{BB962C8B-B14F-4D97-AF65-F5344CB8AC3E}">
        <p14:creationId xmlns:p14="http://schemas.microsoft.com/office/powerpoint/2010/main" val="620271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9742-5614-94DA-C446-640F0D48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Examples of Boolean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AC351-4F63-5158-FE91-9CFDD38F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76"/>
            <a:ext cx="10515600" cy="5115699"/>
          </a:xfrm>
        </p:spPr>
        <p:txBody>
          <a:bodyPr>
            <a:normAutofit fontScale="325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intitle:resume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inurl:resume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intitle:cv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inurl:cv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intitle:vitae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inurl:vitae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(objectives | summary | education | “additional skills” | references) “Title”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intitle:resume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inurl:resume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intitle:bio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inurl:bio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intitle:profile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inurl:profile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intitle:homepage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inurl:homepage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intitle:”about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me”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:”about me”)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intitle:team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inurl:team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intitle:staff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inurl:staff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intitle:people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inurl:people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intitle:employees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inurl:employees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intitle:associates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inurl:associates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intitle:members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inurl:members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intitle:alumni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inurl:alumni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intitle:graduates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inurl:graduates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intitle:alum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inurl:alum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intitle:grads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inurl:grads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intitle:”staff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directory”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intitle:”employee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directory”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intitle:”member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directory”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intitle:”alumni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directory”)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intitle:attendees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inurl:attendees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intitle:participants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inurl:participants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intitle:roster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inurl:roster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intitle:registrants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inurl:registrants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intitle:”resume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book”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inurl:resumebook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:”resume book”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inurl:resume_book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intitle:resume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intitle:cv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intitle:vitae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intitle:bio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intitle:profile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intitle:homepage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intitle:”about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me”)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intitle:team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intitle:staff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intitle:people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intitle:employees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intitle:attendees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intitle:members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intitle:participants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intitle:registrants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intitle:roster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intitle:alumni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intitle:graduates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intitle:alum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intitle:grads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intitle:”staff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directory”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intitle:”employee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directory”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intitle:”member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directory” OR 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intitle:”alumni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directory”)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42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6704A-F189-BA4E-C32B-B9198E7A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68" y="409419"/>
            <a:ext cx="10515600" cy="6312055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Craigslist 	site:*.craigslist.org/*/res account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Craigslist	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site:craigslist.org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inurl:res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“Title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Docfoc.com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site:docfoc.com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(resume OR cv OR vitae)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Docstoc.com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site:docstoc.com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(resume OR cv OR vitae)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DoYouBuzz.com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site:doyoubuzz.com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Facebook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site:facebook.com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“TITLE”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inurl:about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Google Docs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site:docs.google.com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(resume OR cv OR vitae)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LinkedIn Profiles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site:linkedin.com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/pub |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site:linkedin.com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/in -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inurl:dir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inurl:title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Meetup.com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site:meetup.com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“member since” ‘TITLE”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Pastebin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site:pastebin.com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(“gmail.com” OR “yahoo.com” OR “hotmail.com”)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Resumup.com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site:resumup.com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Twitter 	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site:twitter.com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VisualCV.com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site:visualcv.com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Visualize.me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site:vizualize.me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WordPress.com/cv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site:wordpress.com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/cv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WordPress.com/r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site:wordpress.com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/resume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ZoomInfo 	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site:zoominfo.com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“TITLE”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5335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E67B-2FE9-7966-38A1-D30766CC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4. BONUS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CD2C12-C0CC-589D-AF72-DE4748D09E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2902" y="1825625"/>
            <a:ext cx="4554538" cy="45282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5337B-B6E3-2E3D-104D-20152E7902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Save your Boolean strings for the future using Start.me bookmark manager</a:t>
            </a:r>
          </a:p>
          <a:p>
            <a:r>
              <a:rPr lang="en-US" dirty="0"/>
              <a:t>Option to share with team members</a:t>
            </a:r>
          </a:p>
          <a:p>
            <a:r>
              <a:rPr lang="en-US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421112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CEB7F2-2CDC-4587-7889-8AECEE449EF3}"/>
              </a:ext>
            </a:extLst>
          </p:cNvPr>
          <p:cNvSpPr txBox="1"/>
          <p:nvPr/>
        </p:nvSpPr>
        <p:spPr>
          <a:xfrm>
            <a:off x="1304693" y="2297151"/>
            <a:ext cx="10426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1. </a:t>
            </a:r>
            <a:r>
              <a:rPr lang="en-US" sz="4400" dirty="0">
                <a:latin typeface="+mj-lt"/>
              </a:rPr>
              <a:t>HOW DO I EVEN GET STARTED?... PLANNING</a:t>
            </a:r>
          </a:p>
        </p:txBody>
      </p:sp>
    </p:spTree>
    <p:extLst>
      <p:ext uri="{BB962C8B-B14F-4D97-AF65-F5344CB8AC3E}">
        <p14:creationId xmlns:p14="http://schemas.microsoft.com/office/powerpoint/2010/main" val="4101529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4B4033-428A-7477-008E-2864ECF53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5901" y="841248"/>
            <a:ext cx="5854391" cy="3236976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True People Search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https://www.truepeoplesearch.com/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Melissa Data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https://www.melissa.com/v2/lookups/home/index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Email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Permutator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http://emailpermutator.com/permutator/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384DA3D-8CCB-4CA8-13BD-DED07ACE5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2445" y="4078224"/>
            <a:ext cx="4434835" cy="164547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CONTACT INFORMATION FAVORITES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8917679-3564-F6C6-0E73-F782BFD9FF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3084" b="13084"/>
          <a:stretch>
            <a:fillRect/>
          </a:stretch>
        </p:blipFill>
        <p:spPr>
          <a:xfrm>
            <a:off x="620008" y="841248"/>
            <a:ext cx="4599425" cy="55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4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57CC-2C7E-A497-DBE0-94FA246B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980A-6370-DBBF-B139-842F331C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https://wizardsourcer.com/boolean-strings-list/</a:t>
            </a:r>
            <a:r>
              <a:rPr lang="en-US" dirty="0"/>
              <a:t>	</a:t>
            </a:r>
          </a:p>
          <a:p>
            <a:r>
              <a:rPr lang="en-US" dirty="0">
                <a:hlinkClick r:id="rId3"/>
              </a:rPr>
              <a:t>https://wizardsourcer.com/top-boolean-strings-to-find-diversity-candidates-online/#.Xjnl9dKWzGi</a:t>
            </a:r>
            <a:endParaRPr lang="en-US" dirty="0"/>
          </a:p>
          <a:p>
            <a:r>
              <a:rPr lang="en-US" dirty="0"/>
              <a:t>Google “pre-constructed-Boolean-search”</a:t>
            </a:r>
          </a:p>
          <a:p>
            <a:r>
              <a:rPr lang="en-US" dirty="0"/>
              <a:t>Dean Da Costa SSAR Pages</a:t>
            </a:r>
          </a:p>
          <a:p>
            <a:pPr lvl="1" fontAlgn="base">
              <a:spcBef>
                <a:spcPts val="0"/>
              </a:spcBef>
            </a:pPr>
            <a:r>
              <a:rPr lang="en-US" b="0" i="0" u="sng" strike="noStrike" dirty="0">
                <a:solidFill>
                  <a:srgbClr val="0563C1"/>
                </a:solidFill>
                <a:effectLst/>
                <a:hlinkClick r:id="rId4"/>
              </a:rPr>
              <a:t>https://start.me/p/GE7Ebm/ssar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lvl="1" fontAlgn="base">
              <a:spcBef>
                <a:spcPts val="1000"/>
              </a:spcBef>
            </a:pPr>
            <a:r>
              <a:rPr lang="en-US" b="0" i="0" u="sng" strike="noStrike" dirty="0">
                <a:solidFill>
                  <a:srgbClr val="0563C1"/>
                </a:solidFill>
                <a:effectLst/>
                <a:hlinkClick r:id="rId5"/>
              </a:rPr>
              <a:t>https://start.me/p/aLAeEp/ssar-2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lvl="1" fontAlgn="base">
              <a:spcBef>
                <a:spcPts val="1000"/>
              </a:spcBef>
            </a:pPr>
            <a:r>
              <a:rPr lang="en-US" b="0" i="0" u="sng" strike="noStrike" dirty="0">
                <a:solidFill>
                  <a:srgbClr val="0563C1"/>
                </a:solidFill>
                <a:effectLst/>
                <a:hlinkClick r:id="rId6"/>
              </a:rPr>
              <a:t>https://start.me/p/GEOaz8/ssar-3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     </a:t>
            </a:r>
          </a:p>
          <a:p>
            <a:pPr lvl="1" fontAlgn="base">
              <a:spcBef>
                <a:spcPts val="1000"/>
              </a:spcBef>
            </a:pPr>
            <a:r>
              <a:rPr lang="en-US" b="0" i="0" u="sng" strike="noStrike" dirty="0">
                <a:solidFill>
                  <a:srgbClr val="0563C1"/>
                </a:solidFill>
                <a:effectLst/>
                <a:hlinkClick r:id="rId7"/>
              </a:rPr>
              <a:t>https://start.me/p/NxRQbG/search-eng-utopia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61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D282-D4C2-01D8-CF43-CF8339C7D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F25D5-5743-177D-3C39-A95CA66C7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9783"/>
            <a:ext cx="9144000" cy="13258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Trish Wyderka</a:t>
            </a:r>
          </a:p>
          <a:p>
            <a:r>
              <a:rPr lang="en-US" dirty="0"/>
              <a:t>Fidelis Companies</a:t>
            </a:r>
          </a:p>
          <a:p>
            <a:r>
              <a:rPr lang="en-US" dirty="0"/>
              <a:t>trish@fideliscompanies.com</a:t>
            </a:r>
          </a:p>
          <a:p>
            <a:r>
              <a:rPr lang="en-US" dirty="0"/>
              <a:t>https://www.linkedin.com/in/trishwyderka/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C7C70C-96B2-B60A-D5D7-D99F2D05E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74077"/>
            <a:ext cx="9648093" cy="55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4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99C64B-F6C6-7A7F-9796-EF0C86C8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621323"/>
            <a:ext cx="10773508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3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950E-EB04-ED08-60D1-E9A18F02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2.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D8687-59FC-3A61-1CBF-B1AB9EF1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</a:rPr>
              <a:t>GlossaryTech</a:t>
            </a:r>
            <a:r>
              <a:rPr lang="en-US" dirty="0">
                <a:solidFill>
                  <a:srgbClr val="202124"/>
                </a:solidFill>
              </a:rPr>
              <a:t> (Chrome Web Store) – Free</a:t>
            </a:r>
          </a:p>
          <a:p>
            <a:r>
              <a:rPr lang="en-US" dirty="0">
                <a:solidFill>
                  <a:srgbClr val="202124"/>
                </a:solidFill>
              </a:rPr>
              <a:t>Techopedia -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https://www.techopedia.com/definition/33515/artificial-intelligence-engineer</a:t>
            </a:r>
            <a:endParaRPr lang="en-US" dirty="0"/>
          </a:p>
          <a:p>
            <a:r>
              <a:rPr lang="en-US" dirty="0">
                <a:solidFill>
                  <a:srgbClr val="202124"/>
                </a:solidFill>
              </a:rPr>
              <a:t>Wikipedia -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https://www.wikipedia.org/</a:t>
            </a:r>
            <a:endParaRPr lang="en-US" dirty="0"/>
          </a:p>
          <a:p>
            <a:r>
              <a:rPr lang="en-US" dirty="0">
                <a:solidFill>
                  <a:srgbClr val="202124"/>
                </a:solidFill>
              </a:rPr>
              <a:t>Boolean – “industry keywords”</a:t>
            </a:r>
          </a:p>
          <a:p>
            <a:r>
              <a:rPr lang="en-US" dirty="0">
                <a:solidFill>
                  <a:srgbClr val="202124"/>
                </a:solidFill>
              </a:rPr>
              <a:t>Acronym Finder -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https://www.acronymfinder.com/</a:t>
            </a:r>
            <a:endParaRPr lang="en-US" dirty="0"/>
          </a:p>
          <a:p>
            <a:r>
              <a:rPr lang="en-US" dirty="0">
                <a:solidFill>
                  <a:srgbClr val="202124"/>
                </a:solidFill>
              </a:rPr>
              <a:t>Storage Networking Industry Association -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https://www.snia.org/education/dictionary/about-dictionary</a:t>
            </a:r>
            <a:r>
              <a:rPr lang="en-US" dirty="0"/>
              <a:t>	</a:t>
            </a:r>
          </a:p>
          <a:p>
            <a:endParaRPr lang="en-US" dirty="0">
              <a:solidFill>
                <a:srgbClr val="202124"/>
              </a:solidFill>
            </a:endParaRPr>
          </a:p>
          <a:p>
            <a:endParaRPr lang="en-US" dirty="0">
              <a:solidFill>
                <a:srgbClr val="202124"/>
              </a:solidFill>
              <a:latin typeface="Google Sans"/>
            </a:endParaRPr>
          </a:p>
          <a:p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8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F8ED03-11DA-B84D-0F8C-B7482A29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71" y="784999"/>
            <a:ext cx="9748349" cy="54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9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9084AA-A4D5-AA39-5DFA-AD5C1175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8" y="867506"/>
            <a:ext cx="10058400" cy="56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B78F10-3E9D-9CA8-A29D-176C6FF3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14" y="621322"/>
            <a:ext cx="10175631" cy="57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049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{E8CA4F01-2DA7-4480-9BD0-D96D5F82E138}tf89338750_win32</Template>
  <TotalTime>506</TotalTime>
  <Words>1139</Words>
  <Application>Microsoft Office PowerPoint</Application>
  <PresentationFormat>Widescreen</PresentationFormat>
  <Paragraphs>104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Google Sans</vt:lpstr>
      <vt:lpstr>proxima-nova</vt:lpstr>
      <vt:lpstr>Univers</vt:lpstr>
      <vt:lpstr>GradientUnivers</vt:lpstr>
      <vt:lpstr>Chat with the Queen of Mystery: Tips &amp; Tricks to Uncover Talent</vt:lpstr>
      <vt:lpstr>TAKE AWAYS</vt:lpstr>
      <vt:lpstr>PowerPoint Presentation</vt:lpstr>
      <vt:lpstr>PowerPoint Presentation</vt:lpstr>
      <vt:lpstr>PowerPoint Presentation</vt:lpstr>
      <vt:lpstr>2. Research</vt:lpstr>
      <vt:lpstr>PowerPoint Presentation</vt:lpstr>
      <vt:lpstr>PowerPoint Presentation</vt:lpstr>
      <vt:lpstr>PowerPoint Presentation</vt:lpstr>
      <vt:lpstr>PowerPoint Presentation</vt:lpstr>
      <vt:lpstr>3. TOOLS FOR SUCCESS</vt:lpstr>
      <vt:lpstr>A. Candidate Lookup by CODE</vt:lpstr>
      <vt:lpstr>PowerPoint Presentation</vt:lpstr>
      <vt:lpstr>PowerPoint Presentation</vt:lpstr>
      <vt:lpstr>B. Boolean</vt:lpstr>
      <vt:lpstr>PowerPoint Presentation</vt:lpstr>
      <vt:lpstr>PowerPoint Presentation</vt:lpstr>
      <vt:lpstr>PowerPoint Presentation</vt:lpstr>
      <vt:lpstr>Scoperac.Com – Boolean String Bank</vt:lpstr>
      <vt:lpstr>Recruit’em X-Ray Search</vt:lpstr>
      <vt:lpstr>PowerPoint Presentation</vt:lpstr>
      <vt:lpstr>PowerPoint Presentation</vt:lpstr>
      <vt:lpstr>PowerPoint Presentation</vt:lpstr>
      <vt:lpstr>C. Google Dorks</vt:lpstr>
      <vt:lpstr>PowerPoint Presentation</vt:lpstr>
      <vt:lpstr>ext:(doc | pdf | xls | txt | ppt) Java developer "*@gmail.com"</vt:lpstr>
      <vt:lpstr>Examples of Boolean Strings</vt:lpstr>
      <vt:lpstr>PowerPoint Presentation</vt:lpstr>
      <vt:lpstr>4. BONUS </vt:lpstr>
      <vt:lpstr>True People Search https://www.truepeoplesearch.com/  Melissa Data https://www.melissa.com/v2/lookups/home/index  Email Permutator http://emailpermutator.com/permutator/ </vt:lpstr>
      <vt:lpstr>Additional 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 thinking sourcing</dc:title>
  <dc:creator>Trish Wyderka</dc:creator>
  <cp:lastModifiedBy>Trish Wyderka</cp:lastModifiedBy>
  <cp:revision>8</cp:revision>
  <dcterms:created xsi:type="dcterms:W3CDTF">2022-10-25T20:22:28Z</dcterms:created>
  <dcterms:modified xsi:type="dcterms:W3CDTF">2022-11-17T17:08:59Z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