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slide" Target="slides/slide42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e6633882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e6633882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e66338820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e6633882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e66338820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e66338820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e66338820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e66338820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e66338820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e66338820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e66338820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e66338820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e6633882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7e6633882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e6633882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7e6633882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e663388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7e663388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e6633882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7e6633882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e6633882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e6633882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7e66338820_1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7e66338820_1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7e6633882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7e6633882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7e66338820_1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7e66338820_1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e66338820_1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7e66338820_1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7e66338820_1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7e66338820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e66338820_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7e66338820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e66338820_1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7e66338820_1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7e66338820_1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7e66338820_1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7e66338820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7e66338820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e66338820_1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7e66338820_1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e66338820_1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7e66338820_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e6633882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7e6633882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7e6633882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7e6633882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7e66338820_1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7e66338820_1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7e66338820_1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7e66338820_1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7e66338820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7e66338820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7e66338820_1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7e66338820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7e66338820_1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7e66338820_1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7e66338820_1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7e66338820_1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7e66338820_1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7e66338820_1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7e66338820_1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7e66338820_1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e6633882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e6633882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7e66338820_1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7e66338820_1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7e66338820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7e66338820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7e66338820_1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7e66338820_1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e663388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e663388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e6633882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7e6633882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e6633882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e6633882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e6633882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7e6633882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e663388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7e663388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rackets.io/" TargetMode="External"/><Relationship Id="rId4" Type="http://schemas.openxmlformats.org/officeDocument/2006/relationships/hyperlink" Target="https://chrome.google.com/webstore/detail/highlight-this-finds-and/fgmbnmjmbjenlhbefngfibmjkpbcljaj?hl=en" TargetMode="External"/><Relationship Id="rId5" Type="http://schemas.openxmlformats.org/officeDocument/2006/relationships/hyperlink" Target="https://chrome.google.com/webstore/detail/instant-data-scraper/ofaokhiedipichpaobibbnahnkdoiiah?hl=en-US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45.png"/><Relationship Id="rId8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8.png"/><Relationship Id="rId7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5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Relationship Id="rId4" Type="http://schemas.openxmlformats.org/officeDocument/2006/relationships/image" Target="../media/image4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3.jpg"/><Relationship Id="rId4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9144001" cy="5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>
            <p:ph type="ctrTitle"/>
          </p:nvPr>
        </p:nvSpPr>
        <p:spPr>
          <a:xfrm>
            <a:off x="311702" y="744575"/>
            <a:ext cx="6422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DFW Texas Recruiter Network</a:t>
            </a:r>
            <a:endParaRPr/>
          </a:p>
        </p:txBody>
      </p:sp>
      <p:sp>
        <p:nvSpPr>
          <p:cNvPr id="101" name="Google Shape;101;p25"/>
          <p:cNvSpPr txBox="1"/>
          <p:nvPr>
            <p:ph idx="1" type="subTitle"/>
          </p:nvPr>
        </p:nvSpPr>
        <p:spPr>
          <a:xfrm>
            <a:off x="311700" y="2834125"/>
            <a:ext cx="7202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Sourcing - Boolean, X-Ray and Seekout… Oh my! (there’s more too)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3626725"/>
            <a:ext cx="7202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>
                <a:solidFill>
                  <a:schemeClr val="lt2"/>
                </a:solidFill>
              </a:rPr>
              <a:t>Aquaman</a:t>
            </a:r>
            <a:endParaRPr sz="2350">
              <a:solidFill>
                <a:schemeClr val="lt2"/>
              </a:solidFill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8092" y="4195300"/>
            <a:ext cx="835900" cy="117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Great, I Know What A Sourcer Is, How Do They Do It?</a:t>
            </a:r>
            <a:endParaRPr/>
          </a:p>
        </p:txBody>
      </p:sp>
      <p:sp>
        <p:nvSpPr>
          <p:cNvPr id="177" name="Google Shape;17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Tools - Boolean - Platforms</a:t>
            </a:r>
            <a:endParaRPr/>
          </a:p>
        </p:txBody>
      </p:sp>
      <p:pic>
        <p:nvPicPr>
          <p:cNvPr id="178" name="Google Shape;17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761350"/>
            <a:ext cx="4762500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FREE </a:t>
            </a:r>
            <a:r>
              <a:rPr b="1" lang="en" u="sng"/>
              <a:t>Tools that Make Sourcing Easier</a:t>
            </a:r>
            <a:endParaRPr b="1" u="sng"/>
          </a:p>
        </p:txBody>
      </p: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Brackets </a:t>
            </a:r>
            <a:r>
              <a:rPr lang="en"/>
              <a:t>- A text editor that makes writing Boolean a lot more readable. Can share Boolean with ease. Free download at 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https://brackets.io/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Highlight This</a:t>
            </a:r>
            <a:r>
              <a:rPr lang="en"/>
              <a:t> - Multi-highlight chrome extension that makes pages/profiles easier to digest. Free download in the chrome store.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https://chrome.google.com/webstore/detail/highlight-this-finds-and/fgmbnmjmbjenlhbefngfibmjkpbcljaj?hl=en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Instant Data Scraper</a:t>
            </a:r>
            <a:r>
              <a:rPr lang="en"/>
              <a:t> - Scrape the LinkedIn profiles directly from your Google Search. Just like exporting a project. Free download in the chrome store.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https://chrome.google.com/webstore/detail/instant-data-scraper/ofaokhiedipichpaobibbnahnkdoiiah?hl=en-US</a:t>
            </a:r>
            <a:endParaRPr sz="1300"/>
          </a:p>
        </p:txBody>
      </p:sp>
      <p:pic>
        <p:nvPicPr>
          <p:cNvPr id="185" name="Google Shape;18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8675" y="4139525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92900" y="1908800"/>
            <a:ext cx="472675" cy="5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0725" y="187250"/>
            <a:ext cx="915426" cy="91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575" y="0"/>
            <a:ext cx="771085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6"/>
          <p:cNvSpPr txBox="1"/>
          <p:nvPr>
            <p:ph type="title"/>
          </p:nvPr>
        </p:nvSpPr>
        <p:spPr>
          <a:xfrm>
            <a:off x="4981325" y="460450"/>
            <a:ext cx="3446100" cy="12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Boolean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Crash Course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type="title"/>
          </p:nvPr>
        </p:nvSpPr>
        <p:spPr>
          <a:xfrm>
            <a:off x="311700" y="445025"/>
            <a:ext cx="368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/>
              <a:t>What do they do? </a:t>
            </a:r>
            <a:endParaRPr sz="3420"/>
          </a:p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311700" y="1152475"/>
            <a:ext cx="368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AND = +</a:t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handsome AND tall, handsome+tall</a:t>
            </a:r>
            <a:endParaRPr sz="17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/>
              <a:t>OR = |</a:t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handsome OR tall, handsome|tall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/>
              <a:t>NOT = -</a:t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handsome NOT tall, handsome-tall</a:t>
            </a:r>
            <a:endParaRPr sz="2800"/>
          </a:p>
        </p:txBody>
      </p:sp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The Backup Dancers</a:t>
            </a:r>
            <a:endParaRPr sz="2920"/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5" y="866763"/>
            <a:ext cx="7620000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1881850" y="2514350"/>
            <a:ext cx="2363400" cy="50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(Parentheses)</a:t>
            </a:r>
            <a:endParaRPr sz="2600"/>
          </a:p>
        </p:txBody>
      </p:sp>
      <p:sp>
        <p:nvSpPr>
          <p:cNvPr id="208" name="Google Shape;208;p38"/>
          <p:cNvSpPr txBox="1"/>
          <p:nvPr/>
        </p:nvSpPr>
        <p:spPr>
          <a:xfrm>
            <a:off x="5376950" y="2514350"/>
            <a:ext cx="2363400" cy="50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“Quotations”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they do? </a:t>
            </a:r>
            <a:endParaRPr/>
          </a:p>
        </p:txBody>
      </p:sp>
      <p:sp>
        <p:nvSpPr>
          <p:cNvPr id="214" name="Google Shape;21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PEMDAS</a:t>
            </a:r>
            <a:endParaRPr b="1"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Goal: Create single search terms out of Boolean operators or phrases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Examples: 	((software OR .NET) AND (Developer OR Engineer))</a:t>
            </a:r>
            <a:br>
              <a:rPr lang="en"/>
            </a:br>
            <a:r>
              <a:rPr lang="en"/>
              <a:t>			“Human Resources” AND “Employee Relations”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(“Financial Service Representative” NOT (Banker OR “Loan Officer”)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Caveat: “Quotations” are also used to return exact inputs and not allow for stemming.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on Boolean Operators?</a:t>
            </a:r>
            <a:endParaRPr/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976" y="1077450"/>
            <a:ext cx="4066050" cy="40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 Know Boolean, How Do I Use It? </a:t>
            </a:r>
            <a:endParaRPr/>
          </a:p>
        </p:txBody>
      </p:sp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your Platform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en" u="sng"/>
              <a:t>Google</a:t>
            </a:r>
            <a:r>
              <a:rPr b="1" lang="en"/>
              <a:t> </a:t>
            </a:r>
            <a:r>
              <a:rPr lang="en"/>
              <a:t>- Free, Learn Boolean Fast, Access to more than LinkedIn, No ATS Integration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u="sng"/>
              <a:t>LinkedIn Recruiter</a:t>
            </a:r>
            <a:r>
              <a:rPr lang="en"/>
              <a:t> - Expensive, Less Precise, Highly Used, ATS Integration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u="sng"/>
              <a:t>SeekOut </a:t>
            </a:r>
            <a:r>
              <a:rPr lang="en"/>
              <a:t>- Less Expensive, Highly Precise, has AI Functionality, Some ATS Integration, Access to more than LinkedIn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Are there more platforms? YES!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idx="1" type="body"/>
          </p:nvPr>
        </p:nvSpPr>
        <p:spPr>
          <a:xfrm>
            <a:off x="4400300" y="447925"/>
            <a:ext cx="4431900" cy="4121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Google Cheat Sheet</a:t>
            </a:r>
            <a:endParaRPr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site:</a:t>
            </a:r>
            <a:r>
              <a:rPr lang="en"/>
              <a:t> (use this to tell google where to look)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AROUND (Boolean command for proximity)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intitle:</a:t>
            </a:r>
            <a:r>
              <a:rPr lang="en"/>
              <a:t> (look for </a:t>
            </a:r>
            <a:r>
              <a:rPr lang="en"/>
              <a:t>occurrences</a:t>
            </a:r>
            <a:r>
              <a:rPr lang="en"/>
              <a:t> in title of web page)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inurl: (look for occurrences in the url of web page)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Look for constants (both present and absent) on profiles you are looking at</a:t>
            </a:r>
            <a:endParaRPr/>
          </a:p>
        </p:txBody>
      </p:sp>
      <p:pic>
        <p:nvPicPr>
          <p:cNvPr id="232" name="Google Shape;2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750" y="447925"/>
            <a:ext cx="4166550" cy="41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Google X-Ray Look Like IRL</a:t>
            </a:r>
            <a:endParaRPr/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0159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875" y="-228600"/>
            <a:ext cx="1934749" cy="19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Aquaman</a:t>
            </a:r>
            <a:endParaRPr/>
          </a:p>
        </p:txBody>
      </p:sp>
      <p:sp>
        <p:nvSpPr>
          <p:cNvPr id="110" name="Google Shape;110;p26"/>
          <p:cNvSpPr txBox="1"/>
          <p:nvPr>
            <p:ph idx="2" type="body"/>
          </p:nvPr>
        </p:nvSpPr>
        <p:spPr>
          <a:xfrm>
            <a:off x="340505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Sr. Talent Sourcer at BECU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Former Justice CoLeague at Wayne Tech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Boolean Geek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Adventurer and Wanderer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Dad joke extraordinaire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Baseball fan and coach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Hot Sauce and Metal Music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9875" y="1017725"/>
            <a:ext cx="2179025" cy="289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975" y="0"/>
            <a:ext cx="2179025" cy="21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6050" y="2295167"/>
            <a:ext cx="2136250" cy="284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150" y="3196925"/>
            <a:ext cx="1587824" cy="2107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6"/>
          <p:cNvSpPr txBox="1"/>
          <p:nvPr/>
        </p:nvSpPr>
        <p:spPr>
          <a:xfrm rot="-481687">
            <a:off x="3868181" y="211111"/>
            <a:ext cx="2955768" cy="3632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Me…. not Jason Momoa or the comic accurate Aquaman</a:t>
            </a: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Explaining the AROUND function</a:t>
            </a:r>
            <a:endParaRPr/>
          </a:p>
        </p:txBody>
      </p:sp>
      <p:sp>
        <p:nvSpPr>
          <p:cNvPr id="244" name="Google Shape;24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Format: (“TERM A” AROUND(#) “TERM B”)</a:t>
            </a:r>
            <a:br>
              <a:rPr lang="en"/>
            </a:br>
            <a:br>
              <a:rPr lang="en"/>
            </a:br>
            <a:r>
              <a:rPr lang="en"/>
              <a:t>How it works: “Term A” will </a:t>
            </a:r>
            <a:r>
              <a:rPr lang="en"/>
              <a:t>occur</a:t>
            </a:r>
            <a:r>
              <a:rPr lang="en"/>
              <a:t> within # of terms of “Term B”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Both before or after!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Use cases: Location - tied to connections on LinkedIn, Natural language searching - no longer just playing buzzword bingo, relevant experience - tying job title </a:t>
            </a:r>
            <a:r>
              <a:rPr lang="en"/>
              <a:t>occurrences</a:t>
            </a:r>
            <a:r>
              <a:rPr lang="en"/>
              <a:t> to years.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8475"/>
            <a:ext cx="8839201" cy="388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/>
          <p:nvPr>
            <p:ph idx="1" type="body"/>
          </p:nvPr>
        </p:nvSpPr>
        <p:spPr>
          <a:xfrm>
            <a:off x="4572000" y="749125"/>
            <a:ext cx="4260300" cy="3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LinkedIn Guide</a:t>
            </a:r>
            <a:endParaRPr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Bubble searches are a great place to start learning functionality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Boolean and Advanced Search options are more precise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 Recruiter is a great project management tool for recruiting teams</a:t>
            </a:r>
            <a:endParaRPr/>
          </a:p>
        </p:txBody>
      </p:sp>
      <p:pic>
        <p:nvPicPr>
          <p:cNvPr id="255" name="Google Shape;25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75" y="438150"/>
            <a:ext cx="42672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LinkedIn Recruiter Basics</a:t>
            </a:r>
            <a:endParaRPr/>
          </a:p>
        </p:txBody>
      </p:sp>
      <p:sp>
        <p:nvSpPr>
          <p:cNvPr id="261" name="Google Shape;261;p47"/>
          <p:cNvSpPr txBox="1"/>
          <p:nvPr>
            <p:ph idx="1" type="body"/>
          </p:nvPr>
        </p:nvSpPr>
        <p:spPr>
          <a:xfrm>
            <a:off x="4666725" y="1017725"/>
            <a:ext cx="4165500" cy="41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NOTES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Bubbles operate as </a:t>
            </a:r>
            <a:r>
              <a:rPr b="1" lang="en"/>
              <a:t>OR</a:t>
            </a:r>
            <a:r>
              <a:rPr lang="en"/>
              <a:t> statements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Keywords</a:t>
            </a:r>
            <a:r>
              <a:rPr lang="en"/>
              <a:t> search the whole profile, </a:t>
            </a:r>
            <a:r>
              <a:rPr b="1" lang="en"/>
              <a:t>Skills and Assessments</a:t>
            </a:r>
            <a:r>
              <a:rPr lang="en"/>
              <a:t> only searches those two fields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Advanced search</a:t>
            </a:r>
            <a:r>
              <a:rPr lang="en"/>
              <a:t> will be your best friend</a:t>
            </a:r>
            <a:endParaRPr/>
          </a:p>
        </p:txBody>
      </p:sp>
      <p:pic>
        <p:nvPicPr>
          <p:cNvPr id="262" name="Google Shape;2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2297512" cy="41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9201" y="1017725"/>
            <a:ext cx="2057513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Search Fields</a:t>
            </a:r>
            <a:endParaRPr/>
          </a:p>
        </p:txBody>
      </p:sp>
      <p:pic>
        <p:nvPicPr>
          <p:cNvPr id="269" name="Google Shape;26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25" y="1017725"/>
            <a:ext cx="5751400" cy="158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25" y="2811132"/>
            <a:ext cx="5751401" cy="195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Advanced Search Fields cont.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925" y="1266967"/>
            <a:ext cx="6512776" cy="166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925" y="3201724"/>
            <a:ext cx="6512774" cy="19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Specifying Location</a:t>
            </a:r>
            <a:endParaRPr/>
          </a:p>
        </p:txBody>
      </p:sp>
      <p:sp>
        <p:nvSpPr>
          <p:cNvPr id="283" name="Google Shape;283;p50"/>
          <p:cNvSpPr txBox="1"/>
          <p:nvPr>
            <p:ph idx="1" type="body"/>
          </p:nvPr>
        </p:nvSpPr>
        <p:spPr>
          <a:xfrm>
            <a:off x="311700" y="1152475"/>
            <a:ext cx="274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Good</a:t>
            </a:r>
            <a:endParaRPr/>
          </a:p>
        </p:txBody>
      </p:sp>
      <p:pic>
        <p:nvPicPr>
          <p:cNvPr id="284" name="Google Shape;284;p50"/>
          <p:cNvPicPr preferRelativeResize="0"/>
          <p:nvPr/>
        </p:nvPicPr>
        <p:blipFill rotWithShape="1">
          <a:blip r:embed="rId3">
            <a:alphaModFix/>
          </a:blip>
          <a:srcRect b="0" l="0" r="31394" t="0"/>
          <a:stretch/>
        </p:blipFill>
        <p:spPr>
          <a:xfrm>
            <a:off x="0" y="1984375"/>
            <a:ext cx="4943151" cy="31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3975" y="602556"/>
            <a:ext cx="5530026" cy="1969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50"/>
          <p:cNvCxnSpPr/>
          <p:nvPr/>
        </p:nvCxnSpPr>
        <p:spPr>
          <a:xfrm flipH="1">
            <a:off x="463600" y="1535175"/>
            <a:ext cx="450300" cy="540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50"/>
          <p:cNvSpPr txBox="1"/>
          <p:nvPr/>
        </p:nvSpPr>
        <p:spPr>
          <a:xfrm>
            <a:off x="5753525" y="2964550"/>
            <a:ext cx="22734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Better</a:t>
            </a:r>
            <a:endParaRPr sz="1800"/>
          </a:p>
        </p:txBody>
      </p:sp>
      <p:cxnSp>
        <p:nvCxnSpPr>
          <p:cNvPr id="288" name="Google Shape;288;p50"/>
          <p:cNvCxnSpPr>
            <a:stCxn id="287" idx="0"/>
          </p:cNvCxnSpPr>
          <p:nvPr/>
        </p:nvCxnSpPr>
        <p:spPr>
          <a:xfrm rot="10800000">
            <a:off x="6721325" y="2075350"/>
            <a:ext cx="168900" cy="889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Specifying Years of Experience</a:t>
            </a:r>
            <a:endParaRPr/>
          </a:p>
        </p:txBody>
      </p:sp>
      <p:pic>
        <p:nvPicPr>
          <p:cNvPr id="294" name="Google Shape;2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225" y="2525597"/>
            <a:ext cx="5147775" cy="26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91325"/>
            <a:ext cx="3996225" cy="2685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1"/>
          <p:cNvSpPr txBox="1"/>
          <p:nvPr/>
        </p:nvSpPr>
        <p:spPr>
          <a:xfrm>
            <a:off x="4357900" y="1130000"/>
            <a:ext cx="456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of these have good functionality in narrowing your searches. A couple of things to keep in mind: Not everyone lists their entire work history, year of graduation biases, and degree anchor variability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Searches</a:t>
            </a:r>
            <a:endParaRPr/>
          </a:p>
        </p:txBody>
      </p:sp>
      <p:sp>
        <p:nvSpPr>
          <p:cNvPr id="302" name="Google Shape;302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Bubbles and their problems.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Profiles have to have the company linked. How it works!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 company has a nominal value assigned to it. Visible in the URL bar if you go to a company’s LinkedIn page and select #### employees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2571746"/>
            <a:ext cx="362227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725" y="2819350"/>
            <a:ext cx="8411876" cy="2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2"/>
          <p:cNvSpPr/>
          <p:nvPr/>
        </p:nvSpPr>
        <p:spPr>
          <a:xfrm>
            <a:off x="5558025" y="2748450"/>
            <a:ext cx="639000" cy="50640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2"/>
          <p:cNvSpPr/>
          <p:nvPr/>
        </p:nvSpPr>
        <p:spPr>
          <a:xfrm>
            <a:off x="2415300" y="4796850"/>
            <a:ext cx="1328100" cy="34650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search solutions</a:t>
            </a:r>
            <a:endParaRPr/>
          </a:p>
        </p:txBody>
      </p:sp>
      <p:sp>
        <p:nvSpPr>
          <p:cNvPr id="312" name="Google Shape;312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Use OR statement Boolean! Have a list or need a list of competitors or specific companies? Have Chat GPT build the string for you! Once you have a list built, save it in a repository to access regularly.</a:t>
            </a:r>
            <a:endParaRPr/>
          </a:p>
        </p:txBody>
      </p:sp>
      <p:pic>
        <p:nvPicPr>
          <p:cNvPr id="313" name="Google Shape;31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567" y="2263125"/>
            <a:ext cx="4734870" cy="288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Disclosure / Disclaimer / </a:t>
            </a:r>
            <a:r>
              <a:rPr lang="en"/>
              <a:t>Affiliations</a:t>
            </a:r>
            <a:endParaRPr/>
          </a:p>
        </p:txBody>
      </p:sp>
      <p:pic>
        <p:nvPicPr>
          <p:cNvPr id="121" name="Google Shape;1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163" y="1017725"/>
            <a:ext cx="310648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6" y="1017725"/>
            <a:ext cx="417677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4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SeekOut Guide</a:t>
            </a:r>
            <a:endParaRPr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Function commands provide precision searches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Power Filters are your best friend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AI functionality provides easy talent mapping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Contact info finding and messaging components</a:t>
            </a:r>
            <a:endParaRPr/>
          </a:p>
        </p:txBody>
      </p:sp>
      <p:pic>
        <p:nvPicPr>
          <p:cNvPr id="319" name="Google Shape;31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200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8550"/>
            <a:ext cx="8839203" cy="294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5"/>
          <p:cNvSpPr/>
          <p:nvPr/>
        </p:nvSpPr>
        <p:spPr>
          <a:xfrm>
            <a:off x="1274300" y="586950"/>
            <a:ext cx="4842300" cy="1629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5"/>
          <p:cNvSpPr/>
          <p:nvPr/>
        </p:nvSpPr>
        <p:spPr>
          <a:xfrm>
            <a:off x="332100" y="2100650"/>
            <a:ext cx="2370900" cy="2139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SeekOut Boolean</a:t>
            </a:r>
            <a:endParaRPr/>
          </a:p>
        </p:txBody>
      </p:sp>
      <p:pic>
        <p:nvPicPr>
          <p:cNvPr id="332" name="Google Shape;33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30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65721" cy="4838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8" name="Google Shape;338;p57"/>
          <p:cNvSpPr/>
          <p:nvPr/>
        </p:nvSpPr>
        <p:spPr>
          <a:xfrm>
            <a:off x="347550" y="324350"/>
            <a:ext cx="1675800" cy="741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0519" y="152400"/>
            <a:ext cx="3116880" cy="48386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0" name="Google Shape;340;p57"/>
          <p:cNvSpPr txBox="1"/>
          <p:nvPr/>
        </p:nvSpPr>
        <p:spPr>
          <a:xfrm>
            <a:off x="6309675" y="169900"/>
            <a:ext cx="2764800" cy="48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Search Tips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Shortcut to all search functions and specific syntax for writing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Filters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Create custom power filters for searches or search components you do regularly</a:t>
            </a:r>
            <a:endParaRPr/>
          </a:p>
        </p:txBody>
      </p:sp>
      <p:sp>
        <p:nvSpPr>
          <p:cNvPr id="341" name="Google Shape;341;p57"/>
          <p:cNvSpPr/>
          <p:nvPr/>
        </p:nvSpPr>
        <p:spPr>
          <a:xfrm>
            <a:off x="3243650" y="857250"/>
            <a:ext cx="1436400" cy="741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 Tricks</a:t>
            </a:r>
            <a:endParaRPr/>
          </a:p>
        </p:txBody>
      </p:sp>
      <p:pic>
        <p:nvPicPr>
          <p:cNvPr id="347" name="Google Shape;34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050" y="1246325"/>
            <a:ext cx="3365449" cy="3820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8" name="Google Shape;34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0" y="62050"/>
            <a:ext cx="2367875" cy="5005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9" name="Google Shape;349;p58"/>
          <p:cNvSpPr txBox="1"/>
          <p:nvPr/>
        </p:nvSpPr>
        <p:spPr>
          <a:xfrm>
            <a:off x="2981075" y="1366975"/>
            <a:ext cx="2367900" cy="17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Dyanmic searching allows for companies or titles </a:t>
            </a:r>
            <a:r>
              <a:rPr lang="en"/>
              <a:t>occurring</a:t>
            </a:r>
            <a:r>
              <a:rPr lang="en"/>
              <a:t> in a specific timeframe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standard buttons for vanilla searching</a:t>
            </a:r>
            <a:endParaRPr/>
          </a:p>
        </p:txBody>
      </p:sp>
      <p:cxnSp>
        <p:nvCxnSpPr>
          <p:cNvPr id="350" name="Google Shape;350;p58"/>
          <p:cNvCxnSpPr/>
          <p:nvPr/>
        </p:nvCxnSpPr>
        <p:spPr>
          <a:xfrm>
            <a:off x="5104875" y="1822625"/>
            <a:ext cx="695100" cy="478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Google Shape;351;p58"/>
          <p:cNvCxnSpPr/>
          <p:nvPr/>
        </p:nvCxnSpPr>
        <p:spPr>
          <a:xfrm rot="10800000">
            <a:off x="2255075" y="2071650"/>
            <a:ext cx="726000" cy="500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113" y="152400"/>
            <a:ext cx="719776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9"/>
          <p:cNvSpPr txBox="1"/>
          <p:nvPr/>
        </p:nvSpPr>
        <p:spPr>
          <a:xfrm rot="-5400000">
            <a:off x="-1754175" y="2262750"/>
            <a:ext cx="4836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SeekOut AI Assist</a:t>
            </a:r>
            <a:endParaRPr sz="2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388" y="152400"/>
            <a:ext cx="743123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0"/>
          <p:cNvSpPr/>
          <p:nvPr/>
        </p:nvSpPr>
        <p:spPr>
          <a:xfrm>
            <a:off x="3622075" y="548325"/>
            <a:ext cx="1567800" cy="1243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SeekOut Messaging</a:t>
            </a:r>
            <a:endParaRPr/>
          </a:p>
        </p:txBody>
      </p:sp>
      <p:pic>
        <p:nvPicPr>
          <p:cNvPr id="369" name="Google Shape;36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4675"/>
            <a:ext cx="684612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795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2"/>
          <p:cNvSpPr txBox="1"/>
          <p:nvPr/>
        </p:nvSpPr>
        <p:spPr>
          <a:xfrm>
            <a:off x="2116100" y="393875"/>
            <a:ext cx="16992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Subject Line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376" name="Google Shape;376;p62"/>
          <p:cNvCxnSpPr>
            <a:stCxn id="375" idx="1"/>
          </p:cNvCxnSpPr>
          <p:nvPr/>
        </p:nvCxnSpPr>
        <p:spPr>
          <a:xfrm flipH="1">
            <a:off x="1583300" y="540575"/>
            <a:ext cx="532800" cy="146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7" name="Google Shape;377;p62"/>
          <p:cNvSpPr txBox="1"/>
          <p:nvPr/>
        </p:nvSpPr>
        <p:spPr>
          <a:xfrm>
            <a:off x="2262825" y="1011700"/>
            <a:ext cx="16218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Variables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378" name="Google Shape;378;p62"/>
          <p:cNvCxnSpPr>
            <a:stCxn id="377" idx="1"/>
          </p:cNvCxnSpPr>
          <p:nvPr/>
        </p:nvCxnSpPr>
        <p:spPr>
          <a:xfrm rot="10800000">
            <a:off x="1830225" y="1019500"/>
            <a:ext cx="432600" cy="138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9" name="Google Shape;379;p62"/>
          <p:cNvCxnSpPr>
            <a:stCxn id="377" idx="1"/>
          </p:cNvCxnSpPr>
          <p:nvPr/>
        </p:nvCxnSpPr>
        <p:spPr>
          <a:xfrm flipH="1">
            <a:off x="2054325" y="1158400"/>
            <a:ext cx="208500" cy="208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Next? Actionable Items</a:t>
            </a:r>
            <a:endParaRPr/>
          </a:p>
        </p:txBody>
      </p:sp>
      <p:sp>
        <p:nvSpPr>
          <p:cNvPr id="385" name="Google Shape;385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Practice writing Boolean for real searches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Try different platform nuances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Try product demos - There are a lot more than three options for finding and engaging talent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Implement what makes sense for your team/org.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4375" y="0"/>
            <a:ext cx="76152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 txBox="1"/>
          <p:nvPr/>
        </p:nvSpPr>
        <p:spPr>
          <a:xfrm>
            <a:off x="973050" y="3822875"/>
            <a:ext cx="24405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Sourcing &amp; Why Should I Care? </a:t>
            </a:r>
            <a:endParaRPr/>
          </a:p>
        </p:txBody>
      </p:sp>
      <p:sp>
        <p:nvSpPr>
          <p:cNvPr id="129" name="Google Shape;129;p28"/>
          <p:cNvSpPr txBox="1"/>
          <p:nvPr/>
        </p:nvSpPr>
        <p:spPr>
          <a:xfrm>
            <a:off x="6338500" y="2571750"/>
            <a:ext cx="24405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Tools to Begin</a:t>
            </a:r>
            <a:endParaRPr/>
          </a:p>
        </p:txBody>
      </p:sp>
      <p:sp>
        <p:nvSpPr>
          <p:cNvPr id="130" name="Google Shape;130;p28"/>
          <p:cNvSpPr txBox="1"/>
          <p:nvPr/>
        </p:nvSpPr>
        <p:spPr>
          <a:xfrm>
            <a:off x="528800" y="1386025"/>
            <a:ext cx="24405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Boolean Crash Course</a:t>
            </a:r>
            <a:endParaRPr/>
          </a:p>
        </p:txBody>
      </p:sp>
      <p:sp>
        <p:nvSpPr>
          <p:cNvPr id="131" name="Google Shape;131;p28"/>
          <p:cNvSpPr txBox="1"/>
          <p:nvPr/>
        </p:nvSpPr>
        <p:spPr>
          <a:xfrm>
            <a:off x="4440700" y="312375"/>
            <a:ext cx="13284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 Know Boolean, How Do I Use It? </a:t>
            </a:r>
            <a:endParaRPr/>
          </a:p>
        </p:txBody>
      </p:sp>
      <p:sp>
        <p:nvSpPr>
          <p:cNvPr id="132" name="Google Shape;132;p28"/>
          <p:cNvSpPr txBox="1"/>
          <p:nvPr/>
        </p:nvSpPr>
        <p:spPr>
          <a:xfrm>
            <a:off x="7290475" y="84950"/>
            <a:ext cx="18534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Next? Actionable Items and Questions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675" y="1017725"/>
            <a:ext cx="3631125" cy="36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017725"/>
            <a:ext cx="5267325" cy="3631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3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6"/>
          <p:cNvPicPr preferRelativeResize="0"/>
          <p:nvPr/>
        </p:nvPicPr>
        <p:blipFill rotWithShape="1">
          <a:blip r:embed="rId3">
            <a:alphaModFix/>
          </a:blip>
          <a:srcRect b="7783" l="22883" r="28685" t="7792"/>
          <a:stretch/>
        </p:blipFill>
        <p:spPr>
          <a:xfrm>
            <a:off x="409500" y="529200"/>
            <a:ext cx="4162500" cy="4085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2" name="Google Shape;402;p66"/>
          <p:cNvSpPr txBox="1"/>
          <p:nvPr/>
        </p:nvSpPr>
        <p:spPr>
          <a:xfrm>
            <a:off x="4604450" y="2778900"/>
            <a:ext cx="438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Chris “Aquaman” Carver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Email:</a:t>
            </a:r>
            <a:r>
              <a:rPr lang="en"/>
              <a:t> christopher.carver94@gmail.com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LinkedIn:</a:t>
            </a:r>
            <a:r>
              <a:rPr lang="en"/>
              <a:t> https://www.linkedin.com/in/chris-carver94/</a:t>
            </a:r>
            <a:endParaRPr/>
          </a:p>
        </p:txBody>
      </p:sp>
      <p:pic>
        <p:nvPicPr>
          <p:cNvPr id="403" name="Google Shape;40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600" y="768150"/>
            <a:ext cx="42672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Sourcing? </a:t>
            </a:r>
            <a:endParaRPr/>
          </a:p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A Sourcer is someone who identifies and engages with passive talent to fill the top-of-funnel recruiting needs. (Dictionary of Aquaman)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is the value-add with a sourcer?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Talent Market Insights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Larger Talent Pool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Driven Decision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50" y="152400"/>
            <a:ext cx="858671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vs. Passive Talent</a:t>
            </a:r>
            <a:endParaRPr/>
          </a:p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1019" r="0" t="1312"/>
          <a:stretch/>
        </p:blipFill>
        <p:spPr>
          <a:xfrm>
            <a:off x="1575412" y="1204775"/>
            <a:ext cx="5993176" cy="37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 Hiring from a Consultative Perspective - Data Driven Decision Making</a:t>
            </a:r>
            <a:endParaRPr/>
          </a:p>
        </p:txBody>
      </p:sp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311700" y="1374700"/>
            <a:ext cx="8520600" cy="31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stories do the numbers tell?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Evaluating minimum qualifications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is trainable and what must be known on day one, week one, month one of the job?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Quantifiable qualifications - avoiding subjective language in must haves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Approaching Hiring Managers with Objections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“This new person on your team will use XYZ to do ABC”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Addressing talent market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Sourcing vs. Recruiting - Process</a:t>
            </a:r>
            <a:endParaRPr/>
          </a:p>
        </p:txBody>
      </p:sp>
      <p:sp>
        <p:nvSpPr>
          <p:cNvPr id="161" name="Google Shape;161;p33"/>
          <p:cNvSpPr/>
          <p:nvPr/>
        </p:nvSpPr>
        <p:spPr>
          <a:xfrm>
            <a:off x="470175" y="2177850"/>
            <a:ext cx="1621800" cy="7878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Talent Identification</a:t>
            </a:r>
            <a:endParaRPr/>
          </a:p>
        </p:txBody>
      </p:sp>
      <p:sp>
        <p:nvSpPr>
          <p:cNvPr id="162" name="Google Shape;162;p33"/>
          <p:cNvSpPr/>
          <p:nvPr/>
        </p:nvSpPr>
        <p:spPr>
          <a:xfrm>
            <a:off x="2091975" y="2177850"/>
            <a:ext cx="1621800" cy="787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Talent Market Engagement</a:t>
            </a:r>
            <a:endParaRPr/>
          </a:p>
        </p:txBody>
      </p:sp>
      <p:sp>
        <p:nvSpPr>
          <p:cNvPr id="163" name="Google Shape;163;p33"/>
          <p:cNvSpPr/>
          <p:nvPr/>
        </p:nvSpPr>
        <p:spPr>
          <a:xfrm>
            <a:off x="3713775" y="2177850"/>
            <a:ext cx="1621800" cy="787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Screen / Interview</a:t>
            </a:r>
            <a:endParaRPr/>
          </a:p>
        </p:txBody>
      </p:sp>
      <p:sp>
        <p:nvSpPr>
          <p:cNvPr id="164" name="Google Shape;164;p33"/>
          <p:cNvSpPr/>
          <p:nvPr/>
        </p:nvSpPr>
        <p:spPr>
          <a:xfrm>
            <a:off x="5335575" y="2177850"/>
            <a:ext cx="1621800" cy="7878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Candidate Nurturing</a:t>
            </a:r>
            <a:endParaRPr/>
          </a:p>
        </p:txBody>
      </p:sp>
      <p:sp>
        <p:nvSpPr>
          <p:cNvPr id="165" name="Google Shape;165;p33"/>
          <p:cNvSpPr/>
          <p:nvPr/>
        </p:nvSpPr>
        <p:spPr>
          <a:xfrm>
            <a:off x="6957375" y="2177850"/>
            <a:ext cx="1621800" cy="7878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Hiring / Job Offers</a:t>
            </a:r>
            <a:endParaRPr/>
          </a:p>
        </p:txBody>
      </p:sp>
      <p:sp>
        <p:nvSpPr>
          <p:cNvPr id="166" name="Google Shape;166;p33"/>
          <p:cNvSpPr/>
          <p:nvPr/>
        </p:nvSpPr>
        <p:spPr>
          <a:xfrm>
            <a:off x="470175" y="1065750"/>
            <a:ext cx="3243600" cy="3012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3"/>
          <p:cNvSpPr/>
          <p:nvPr/>
        </p:nvSpPr>
        <p:spPr>
          <a:xfrm>
            <a:off x="5335450" y="1017725"/>
            <a:ext cx="3243600" cy="3060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33"/>
          <p:cNvCxnSpPr>
            <a:endCxn id="163" idx="2"/>
          </p:cNvCxnSpPr>
          <p:nvPr/>
        </p:nvCxnSpPr>
        <p:spPr>
          <a:xfrm rot="10800000">
            <a:off x="4524675" y="2965650"/>
            <a:ext cx="900" cy="118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33"/>
          <p:cNvSpPr txBox="1"/>
          <p:nvPr/>
        </p:nvSpPr>
        <p:spPr>
          <a:xfrm>
            <a:off x="1312900" y="1374700"/>
            <a:ext cx="15600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Sourcing</a:t>
            </a:r>
            <a:endParaRPr sz="2000"/>
          </a:p>
        </p:txBody>
      </p:sp>
      <p:sp>
        <p:nvSpPr>
          <p:cNvPr id="170" name="Google Shape;170;p33"/>
          <p:cNvSpPr txBox="1"/>
          <p:nvPr/>
        </p:nvSpPr>
        <p:spPr>
          <a:xfrm>
            <a:off x="6177250" y="1374700"/>
            <a:ext cx="15600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Recruiting</a:t>
            </a:r>
            <a:endParaRPr sz="2000"/>
          </a:p>
        </p:txBody>
      </p:sp>
      <p:sp>
        <p:nvSpPr>
          <p:cNvPr id="171" name="Google Shape;171;p33"/>
          <p:cNvSpPr txBox="1"/>
          <p:nvPr/>
        </p:nvSpPr>
        <p:spPr>
          <a:xfrm>
            <a:off x="3745100" y="4125775"/>
            <a:ext cx="15600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Debatable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