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83" r:id="rId10"/>
    <p:sldId id="267" r:id="rId11"/>
    <p:sldId id="269" r:id="rId12"/>
    <p:sldId id="282" r:id="rId13"/>
    <p:sldId id="264" r:id="rId14"/>
    <p:sldId id="265" r:id="rId15"/>
    <p:sldId id="266" r:id="rId16"/>
    <p:sldId id="268" r:id="rId17"/>
    <p:sldId id="271" r:id="rId18"/>
    <p:sldId id="272" r:id="rId19"/>
    <p:sldId id="274" r:id="rId20"/>
    <p:sldId id="275" r:id="rId21"/>
    <p:sldId id="277" r:id="rId22"/>
    <p:sldId id="278" r:id="rId23"/>
    <p:sldId id="279" r:id="rId24"/>
    <p:sldId id="280" r:id="rId25"/>
    <p:sldId id="284" r:id="rId26"/>
    <p:sldId id="285" r:id="rId27"/>
    <p:sldId id="286" r:id="rId28"/>
    <p:sldId id="287" r:id="rId29"/>
  </p:sldIdLst>
  <p:sldSz cx="12192000" cy="6858000"/>
  <p:notesSz cx="7010400" cy="92964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Gill Sans" panose="020B0604020202020204" charset="0"/>
      <p:regular r:id="rId39"/>
      <p:bold r:id="rId40"/>
    </p:embeddedFont>
    <p:embeddedFont>
      <p:font typeface="Overpass" panose="020B0604020202020204" charset="0"/>
      <p:regular r:id="rId41"/>
      <p:bold r:id="rId42"/>
      <p:italic r:id="rId43"/>
      <p:bold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4" roundtripDataSignature="AMtx7mhjPZjMr9MhlO+JMDoO18hB56fY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63" autoAdjust="0"/>
  </p:normalViewPr>
  <p:slideViewPr>
    <p:cSldViewPr snapToGrid="0">
      <p:cViewPr varScale="1">
        <p:scale>
          <a:sx n="87" d="100"/>
          <a:sy n="87" d="100"/>
        </p:scale>
        <p:origin x="1476" y="78"/>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5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Prospects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603097908937644E-2"/>
          <c:y val="0.14505500879281147"/>
          <c:w val="0.8245523375874646"/>
          <c:h val="0.7136897767537842"/>
        </c:manualLayout>
      </c:layout>
      <c:pie3DChart>
        <c:varyColors val="1"/>
        <c:ser>
          <c:idx val="0"/>
          <c:order val="0"/>
          <c:tx>
            <c:strRef>
              <c:f>Sheet1!$B$1</c:f>
              <c:strCache>
                <c:ptCount val="1"/>
                <c:pt idx="0">
                  <c:v>Prospects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87B-4F08-9863-09DDD7493002}"/>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D87B-4F08-9863-09DDD7493002}"/>
              </c:ext>
            </c:extLst>
          </c:dPt>
          <c:dLbls>
            <c:dLbl>
              <c:idx val="0"/>
              <c:tx>
                <c:rich>
                  <a:bodyPr/>
                  <a:lstStyle/>
                  <a:p>
                    <a:fld id="{A2A9FD73-B904-4D54-B943-942B5A897EE6}" type="PERCENTAGE">
                      <a:rPr lang="en-US"/>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7B-4F08-9863-09DDD7493002}"/>
                </c:ext>
              </c:extLst>
            </c:dLbl>
            <c:dLbl>
              <c:idx val="1"/>
              <c:tx>
                <c:rich>
                  <a:bodyPr/>
                  <a:lstStyle/>
                  <a:p>
                    <a:fld id="{43FBF329-E07A-4FDB-9C47-93082D85110B}" type="PERCENTAGE">
                      <a:rPr lang="en-US"/>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87B-4F08-9863-09DDD74930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Not-interested</c:v>
                </c:pt>
                <c:pt idx="1">
                  <c:v>Interested</c:v>
                </c:pt>
              </c:strCache>
            </c:strRef>
          </c:cat>
          <c:val>
            <c:numRef>
              <c:f>Sheet1!$B$2:$B$3</c:f>
              <c:numCache>
                <c:formatCode>General</c:formatCode>
                <c:ptCount val="2"/>
                <c:pt idx="0">
                  <c:v>6</c:v>
                </c:pt>
                <c:pt idx="1">
                  <c:v>20</c:v>
                </c:pt>
              </c:numCache>
            </c:numRef>
          </c:val>
          <c:extLst>
            <c:ext xmlns:c16="http://schemas.microsoft.com/office/drawing/2014/chart" uri="{C3380CC4-5D6E-409C-BE32-E72D297353CC}">
              <c16:uniqueId val="{00000004-D87B-4F08-9863-09DDD749300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xr.works/careerxroads-uncorked-with-nick-maile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ourcecon.com/shift-left-intuits-change-in-sourcing-mindse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fwtrn.org/Recruiter-Resour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lideshare.net/ghouston/doing-outplacement-inhou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800"/>
              <a:buFont typeface="Noto Sans Symbols"/>
              <a:buNone/>
            </a:pPr>
            <a:r>
              <a:rPr lang="en-US" sz="3200">
                <a:solidFill>
                  <a:schemeClr val="dk1"/>
                </a:solidFill>
                <a:latin typeface="Overpass"/>
                <a:ea typeface="Overpass"/>
                <a:cs typeface="Overpass"/>
                <a:sym typeface="Overpass"/>
              </a:rPr>
              <a:t>Where the magic happens and the executional work.  A lot of time here.  Build a folder/list – gather additional information on them</a:t>
            </a:r>
            <a:endParaRPr/>
          </a:p>
          <a:p>
            <a:pPr marL="11" lvl="1" indent="0" algn="l" rtl="0">
              <a:spcBef>
                <a:spcPts val="0"/>
              </a:spcBef>
              <a:spcAft>
                <a:spcPts val="0"/>
              </a:spcAft>
              <a:buClr>
                <a:schemeClr val="dk1"/>
              </a:buClr>
              <a:buSzPts val="1800"/>
              <a:buFont typeface="Noto Sans Symbols"/>
              <a:buNone/>
            </a:pPr>
            <a:r>
              <a:rPr lang="en-US" sz="3000">
                <a:solidFill>
                  <a:schemeClr val="dk1"/>
                </a:solidFill>
                <a:latin typeface="Overpass"/>
                <a:ea typeface="Overpass"/>
                <a:cs typeface="Overpass"/>
                <a:sym typeface="Overpass"/>
              </a:rPr>
              <a:t>Goal - Talent Map!</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1" lvl="1" indent="0" algn="l" rtl="0">
              <a:spcBef>
                <a:spcPts val="0"/>
              </a:spcBef>
              <a:spcAft>
                <a:spcPts val="0"/>
              </a:spcAft>
              <a:buClr>
                <a:schemeClr val="dk1"/>
              </a:buClr>
              <a:buSzPts val="1800"/>
              <a:buFont typeface="Noto Sans Symbols"/>
              <a:buNone/>
            </a:pPr>
            <a:r>
              <a:rPr lang="en-US" sz="3000">
                <a:solidFill>
                  <a:schemeClr val="dk1"/>
                </a:solidFill>
                <a:latin typeface="Overpass"/>
                <a:ea typeface="Overpass"/>
                <a:cs typeface="Overpass"/>
                <a:sym typeface="Overpass"/>
              </a:rPr>
              <a:t>Jim to EXPAND -- Goal - Talent Map!  -- </a:t>
            </a:r>
            <a:r>
              <a:rPr lang="en-US" sz="2800">
                <a:solidFill>
                  <a:schemeClr val="dk1"/>
                </a:solidFill>
                <a:latin typeface="Overpass"/>
                <a:ea typeface="Overpass"/>
                <a:cs typeface="Overpass"/>
                <a:sym typeface="Overpass"/>
              </a:rPr>
              <a:t>Map by location with timing for making a change - QIA – Qualified, Interested and Available.  This allows you to share with leadership.</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800"/>
              <a:buFont typeface="Noto Sans Symbols"/>
              <a:buChar char="⮚"/>
            </a:pPr>
            <a:r>
              <a:rPr lang="en-US" sz="3200">
                <a:solidFill>
                  <a:schemeClr val="dk1"/>
                </a:solidFill>
                <a:latin typeface="Overpass"/>
                <a:ea typeface="Overpass"/>
                <a:cs typeface="Overpass"/>
                <a:sym typeface="Overpass"/>
              </a:rPr>
              <a:t>Interviewing in advance of need</a:t>
            </a:r>
            <a:endParaRPr/>
          </a:p>
          <a:p>
            <a:pPr marL="457200" lvl="1" indent="-457189" algn="l" rtl="0">
              <a:spcBef>
                <a:spcPts val="0"/>
              </a:spcBef>
              <a:spcAft>
                <a:spcPts val="0"/>
              </a:spcAft>
              <a:buClr>
                <a:schemeClr val="dk1"/>
              </a:buClr>
              <a:buSzPts val="1800"/>
              <a:buFont typeface="Noto Sans Symbols"/>
              <a:buChar char="⮚"/>
            </a:pPr>
            <a:r>
              <a:rPr lang="en-US" sz="2800">
                <a:solidFill>
                  <a:schemeClr val="dk1"/>
                </a:solidFill>
                <a:latin typeface="Overpass"/>
                <a:ea typeface="Overpass"/>
                <a:cs typeface="Overpass"/>
                <a:sym typeface="Overpass"/>
              </a:rPr>
              <a:t>PASSIVES – prep your hiring manager (perceived desire)	</a:t>
            </a:r>
            <a:endParaRPr/>
          </a:p>
          <a:p>
            <a:pPr marL="914400" lvl="2" indent="-457189" algn="l" rtl="0">
              <a:spcBef>
                <a:spcPts val="0"/>
              </a:spcBef>
              <a:spcAft>
                <a:spcPts val="0"/>
              </a:spcAft>
              <a:buClr>
                <a:schemeClr val="dk1"/>
              </a:buClr>
              <a:buSzPts val="1800"/>
              <a:buFont typeface="Noto Sans Symbols"/>
              <a:buChar char="⮚"/>
            </a:pPr>
            <a:r>
              <a:rPr lang="en-US" sz="2800">
                <a:solidFill>
                  <a:schemeClr val="dk1"/>
                </a:solidFill>
                <a:latin typeface="Overpass"/>
                <a:ea typeface="Overpass"/>
                <a:cs typeface="Overpass"/>
                <a:sym typeface="Overpass"/>
              </a:rPr>
              <a:t>SELL them, they are not ACTIVELY LOOKING </a:t>
            </a:r>
            <a:endParaRPr/>
          </a:p>
          <a:p>
            <a:pPr marL="457200" lvl="1" indent="-457189" algn="l" rtl="0">
              <a:spcBef>
                <a:spcPts val="0"/>
              </a:spcBef>
              <a:spcAft>
                <a:spcPts val="0"/>
              </a:spcAft>
              <a:buClr>
                <a:schemeClr val="dk1"/>
              </a:buClr>
              <a:buSzPts val="1800"/>
              <a:buFont typeface="Noto Sans Symbols"/>
              <a:buChar char="⮚"/>
            </a:pPr>
            <a:r>
              <a:rPr lang="en-US" sz="2800">
                <a:solidFill>
                  <a:schemeClr val="dk1"/>
                </a:solidFill>
                <a:latin typeface="Overpass"/>
                <a:ea typeface="Overpass"/>
                <a:cs typeface="Overpass"/>
                <a:sym typeface="Overpass"/>
              </a:rPr>
              <a:t>Set interview day – if don’t need it, give back the time</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dirty="0"/>
              <a:t>Nick </a:t>
            </a:r>
            <a:r>
              <a:rPr lang="en-US" dirty="0" err="1"/>
              <a:t>Mailey</a:t>
            </a:r>
            <a:r>
              <a:rPr lang="en-US" dirty="0"/>
              <a:t>, former Intuit VP conversation with </a:t>
            </a:r>
            <a:r>
              <a:rPr lang="en-US" dirty="0" err="1"/>
              <a:t>CareerXRoads</a:t>
            </a:r>
            <a:r>
              <a:rPr lang="en-US" dirty="0"/>
              <a:t> where he discusses the work we did with AI to make sure every application was reviewed</a:t>
            </a:r>
            <a:endParaRPr dirty="0"/>
          </a:p>
          <a:p>
            <a:pPr marL="0" lvl="0" indent="0" algn="l" rtl="0">
              <a:lnSpc>
                <a:spcPct val="115000"/>
              </a:lnSpc>
              <a:spcBef>
                <a:spcPts val="1200"/>
              </a:spcBef>
              <a:spcAft>
                <a:spcPts val="0"/>
              </a:spcAft>
              <a:buClr>
                <a:schemeClr val="dk1"/>
              </a:buClr>
              <a:buSzPts val="1100"/>
              <a:buFont typeface="Arial"/>
              <a:buNone/>
            </a:pPr>
            <a:r>
              <a:rPr lang="en-US" sz="1100" u="sng" dirty="0">
                <a:solidFill>
                  <a:schemeClr val="hlink"/>
                </a:solidFill>
                <a:latin typeface="Arial"/>
                <a:ea typeface="Arial"/>
                <a:cs typeface="Arial"/>
                <a:sym typeface="Arial"/>
                <a:hlinkClick r:id="rId3"/>
              </a:rPr>
              <a:t>https://cxr.works/careerxroads-uncorked-with-nick-mailey/</a:t>
            </a:r>
            <a:endParaRPr lang="en-US" sz="1100" u="sng" dirty="0">
              <a:solidFill>
                <a:schemeClr val="hlink"/>
              </a:solidFill>
              <a:latin typeface="Arial"/>
              <a:ea typeface="Arial"/>
              <a:cs typeface="Arial"/>
              <a:sym typeface="Arial"/>
            </a:endParaRPr>
          </a:p>
          <a:p>
            <a:pPr marL="266696" indent="-171450">
              <a:spcBef>
                <a:spcPts val="0"/>
              </a:spcBef>
              <a:buSzPts val="2700"/>
              <a:buFont typeface="Arial" panose="020B0604020202020204" pitchFamily="34" charset="0"/>
              <a:buChar char="•"/>
            </a:pPr>
            <a:r>
              <a:rPr lang="en-US" sz="1100" dirty="0">
                <a:solidFill>
                  <a:schemeClr val="lt1"/>
                </a:solidFill>
                <a:latin typeface="Overpass"/>
                <a:sym typeface="Overpass"/>
              </a:rPr>
              <a:t>A company’s spend for ATS and Marketing dollars can be in the millions yet most applications are not reviewed</a:t>
            </a:r>
          </a:p>
          <a:p>
            <a:pPr marL="266696" indent="-171450">
              <a:spcBef>
                <a:spcPts val="0"/>
              </a:spcBef>
              <a:buSzPts val="2700"/>
              <a:buFont typeface="Arial" panose="020B0604020202020204" pitchFamily="34" charset="0"/>
              <a:buChar char="•"/>
            </a:pPr>
            <a:r>
              <a:rPr lang="en-US" sz="1100" dirty="0">
                <a:solidFill>
                  <a:schemeClr val="lt1"/>
                </a:solidFill>
                <a:latin typeface="Overpass"/>
                <a:sym typeface="Overpass"/>
              </a:rPr>
              <a:t>Recruiter’s assume the quality is not there</a:t>
            </a:r>
          </a:p>
          <a:p>
            <a:pPr marL="266696" indent="-171450">
              <a:spcBef>
                <a:spcPts val="0"/>
              </a:spcBef>
              <a:buSzPts val="2700"/>
              <a:buFont typeface="Arial" panose="020B0604020202020204" pitchFamily="34" charset="0"/>
              <a:buChar char="•"/>
            </a:pPr>
            <a:r>
              <a:rPr lang="en-US" sz="1100" dirty="0">
                <a:solidFill>
                  <a:schemeClr val="lt1"/>
                </a:solidFill>
                <a:latin typeface="Overpass"/>
                <a:sym typeface="Overpass"/>
              </a:rPr>
              <a:t>Applicant’s assume it is a black hole</a:t>
            </a:r>
          </a:p>
          <a:p>
            <a:pPr marL="266696" indent="-171450">
              <a:spcBef>
                <a:spcPts val="0"/>
              </a:spcBef>
              <a:buSzPts val="2700"/>
              <a:buFont typeface="Arial" panose="020B0604020202020204" pitchFamily="34" charset="0"/>
              <a:buChar char="•"/>
            </a:pPr>
            <a:r>
              <a:rPr lang="en-US" sz="1100" dirty="0">
                <a:solidFill>
                  <a:schemeClr val="lt1"/>
                </a:solidFill>
                <a:latin typeface="Overpass"/>
                <a:sym typeface="Overpass"/>
              </a:rPr>
              <a:t>Intuit created AI to help to automate the candidate review process and save </a:t>
            </a:r>
            <a:r>
              <a:rPr lang="en-US" sz="1100" dirty="0" err="1">
                <a:solidFill>
                  <a:schemeClr val="lt1"/>
                </a:solidFill>
                <a:latin typeface="Overpass"/>
                <a:sym typeface="Overpass"/>
              </a:rPr>
              <a:t>sourcers</a:t>
            </a:r>
            <a:r>
              <a:rPr lang="en-US" sz="1100" dirty="0">
                <a:solidFill>
                  <a:schemeClr val="lt1"/>
                </a:solidFill>
                <a:latin typeface="Overpass"/>
                <a:sym typeface="Overpass"/>
              </a:rPr>
              <a:t> and recruiters time</a:t>
            </a:r>
          </a:p>
          <a:p>
            <a:pPr marL="0" lvl="0" indent="0" algn="l" rtl="0">
              <a:lnSpc>
                <a:spcPct val="115000"/>
              </a:lnSpc>
              <a:spcBef>
                <a:spcPts val="1200"/>
              </a:spcBef>
              <a:spcAft>
                <a:spcPts val="0"/>
              </a:spcAft>
              <a:buClr>
                <a:schemeClr val="dk1"/>
              </a:buClr>
              <a:buSzPts val="1100"/>
              <a:buFont typeface="Arial"/>
              <a:buNone/>
            </a:pPr>
            <a:endParaRPr sz="1100" u="sng" dirty="0">
              <a:solidFill>
                <a:schemeClr val="hlink"/>
              </a:solidFill>
              <a:latin typeface="Arial"/>
              <a:ea typeface="Arial"/>
              <a:cs typeface="Arial"/>
              <a:sym typeface="Arial"/>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3200" u="sng" dirty="0">
                <a:solidFill>
                  <a:schemeClr val="hlink"/>
                </a:solidFill>
                <a:hlinkClick r:id="rId3"/>
              </a:rPr>
              <a:t>https://www.sourcecon.com/shift-left-intuits-change-in-sourcing-mindset/</a:t>
            </a:r>
            <a:endParaRPr sz="3200" dirty="0"/>
          </a:p>
          <a:p>
            <a:pPr marL="609584" lvl="0" indent="-514338">
              <a:lnSpc>
                <a:spcPct val="150000"/>
              </a:lnSpc>
              <a:spcBef>
                <a:spcPts val="0"/>
              </a:spcBef>
              <a:buSzPts val="2700"/>
              <a:buFont typeface="Overpass"/>
              <a:buChar char="⮚"/>
            </a:pPr>
            <a:r>
              <a:rPr lang="en-US" sz="1200" dirty="0">
                <a:solidFill>
                  <a:schemeClr val="lt1"/>
                </a:solidFill>
                <a:latin typeface="Overpass"/>
              </a:rPr>
              <a:t>Intuit needs to hire 1,000’s of CPAs, Enrolled Agents, Tax Attorneys and Bookkeepers every year</a:t>
            </a:r>
          </a:p>
          <a:p>
            <a:pPr marL="609584" lvl="0" indent="-514338">
              <a:lnSpc>
                <a:spcPct val="150000"/>
              </a:lnSpc>
              <a:spcBef>
                <a:spcPts val="0"/>
              </a:spcBef>
              <a:buSzPts val="2700"/>
              <a:buFont typeface="Overpass"/>
              <a:buChar char="⮚"/>
            </a:pPr>
            <a:r>
              <a:rPr lang="en-US" sz="1200" dirty="0">
                <a:solidFill>
                  <a:schemeClr val="lt1"/>
                </a:solidFill>
                <a:latin typeface="Overpass"/>
              </a:rPr>
              <a:t>Many of these will be “rehires”</a:t>
            </a:r>
          </a:p>
          <a:p>
            <a:pPr marL="609584" lvl="0" indent="-514338">
              <a:lnSpc>
                <a:spcPct val="150000"/>
              </a:lnSpc>
              <a:spcBef>
                <a:spcPts val="0"/>
              </a:spcBef>
              <a:buSzPts val="2700"/>
              <a:buFont typeface="Overpass"/>
              <a:buChar char="⮚"/>
            </a:pPr>
            <a:r>
              <a:rPr lang="en-US" sz="1200" dirty="0">
                <a:solidFill>
                  <a:schemeClr val="lt1"/>
                </a:solidFill>
                <a:latin typeface="Overpass"/>
              </a:rPr>
              <a:t>Our original strategy wasn’t working</a:t>
            </a:r>
          </a:p>
          <a:p>
            <a:pPr marL="609584" lvl="0" indent="-514338">
              <a:lnSpc>
                <a:spcPct val="150000"/>
              </a:lnSpc>
              <a:spcBef>
                <a:spcPts val="0"/>
              </a:spcBef>
              <a:buSzPts val="2700"/>
              <a:buFont typeface="Overpass"/>
              <a:buChar char="⮚"/>
            </a:pPr>
            <a:r>
              <a:rPr lang="en-US" sz="1200" dirty="0">
                <a:solidFill>
                  <a:schemeClr val="lt1"/>
                </a:solidFill>
                <a:latin typeface="Overpass"/>
              </a:rPr>
              <a:t>We shifted left and created an engagement strategy for rehires that included letters of appreciation, coffee mugs, and created a marketing drip campaign to stay in touch</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66696" indent="-171450">
              <a:buSzPts val="2700"/>
              <a:buFont typeface="Arial" panose="020B0604020202020204" pitchFamily="34" charset="0"/>
              <a:buChar char="•"/>
            </a:pPr>
            <a:r>
              <a:rPr lang="en-US" sz="1000" dirty="0">
                <a:solidFill>
                  <a:schemeClr val="lt1"/>
                </a:solidFill>
                <a:latin typeface="Overpass"/>
                <a:sym typeface="Overpass"/>
              </a:rPr>
              <a:t>Needed a pipeline for Product Management</a:t>
            </a:r>
          </a:p>
          <a:p>
            <a:pPr marL="266696" indent="-171450">
              <a:buSzPts val="2700"/>
              <a:buFont typeface="Arial" panose="020B0604020202020204" pitchFamily="34" charset="0"/>
              <a:buChar char="•"/>
            </a:pPr>
            <a:r>
              <a:rPr lang="en-US" sz="1000" dirty="0">
                <a:solidFill>
                  <a:schemeClr val="lt1"/>
                </a:solidFill>
                <a:latin typeface="Overpass"/>
                <a:sym typeface="Overpass"/>
              </a:rPr>
              <a:t>Created list of target companies</a:t>
            </a:r>
          </a:p>
          <a:p>
            <a:pPr marL="266696" indent="-171450">
              <a:buSzPts val="2700"/>
              <a:buFont typeface="Arial" panose="020B0604020202020204" pitchFamily="34" charset="0"/>
              <a:buChar char="•"/>
            </a:pPr>
            <a:r>
              <a:rPr lang="en-US" sz="1000" dirty="0">
                <a:solidFill>
                  <a:schemeClr val="lt1"/>
                </a:solidFill>
                <a:latin typeface="Overpass"/>
                <a:sym typeface="Overpass"/>
              </a:rPr>
              <a:t>Interviewed whether we had an opening or not</a:t>
            </a:r>
          </a:p>
          <a:p>
            <a:pPr marL="266696" indent="-171450">
              <a:buSzPts val="2700"/>
              <a:buFont typeface="Arial" panose="020B0604020202020204" pitchFamily="34" charset="0"/>
              <a:buChar char="•"/>
            </a:pPr>
            <a:r>
              <a:rPr lang="en-US" sz="1000" dirty="0">
                <a:solidFill>
                  <a:schemeClr val="lt1"/>
                </a:solidFill>
                <a:latin typeface="Overpass"/>
                <a:sym typeface="Overpass"/>
              </a:rPr>
              <a:t>Did “pipeline pulls” from community to engage with known talent</a:t>
            </a:r>
          </a:p>
          <a:p>
            <a:pPr marL="266696" indent="-171450">
              <a:buSzPts val="2700"/>
              <a:buFont typeface="Arial" panose="020B0604020202020204" pitchFamily="34" charset="0"/>
              <a:buChar char="•"/>
            </a:pPr>
            <a:r>
              <a:rPr lang="en-US" sz="1000" dirty="0">
                <a:solidFill>
                  <a:schemeClr val="lt1"/>
                </a:solidFill>
                <a:latin typeface="Overpass"/>
                <a:sym typeface="Overpass"/>
              </a:rPr>
              <a:t>We did not have marketing support so we did work on our own</a:t>
            </a:r>
          </a:p>
          <a:p>
            <a:pPr marL="266696" lvl="1" indent="-171450">
              <a:spcBef>
                <a:spcPts val="800"/>
              </a:spcBef>
              <a:buSzPts val="2700"/>
              <a:buFont typeface="Arial" panose="020B0604020202020204" pitchFamily="34" charset="0"/>
              <a:buChar char="•"/>
            </a:pPr>
            <a:r>
              <a:rPr lang="en-US" sz="1000" dirty="0">
                <a:solidFill>
                  <a:schemeClr val="lt1"/>
                </a:solidFill>
                <a:latin typeface="Overpass"/>
                <a:sym typeface="Overpass"/>
              </a:rPr>
              <a:t>Interviewed current high performing employees </a:t>
            </a:r>
          </a:p>
          <a:p>
            <a:pPr marL="266696" lvl="1" indent="-171450">
              <a:spcBef>
                <a:spcPts val="800"/>
              </a:spcBef>
              <a:buSzPts val="2700"/>
              <a:buFont typeface="Arial" panose="020B0604020202020204" pitchFamily="34" charset="0"/>
              <a:buChar char="•"/>
            </a:pPr>
            <a:r>
              <a:rPr lang="en-US" sz="1000" dirty="0">
                <a:solidFill>
                  <a:schemeClr val="lt1"/>
                </a:solidFill>
                <a:latin typeface="Overpass"/>
                <a:sym typeface="Overpass"/>
              </a:rPr>
              <a:t>Identified and did research (paid) interviews with targeted hires</a:t>
            </a:r>
          </a:p>
          <a:p>
            <a:pPr marL="266696" indent="-171450">
              <a:buSzPts val="2700"/>
              <a:buFont typeface="Arial" panose="020B0604020202020204" pitchFamily="34" charset="0"/>
              <a:buChar char="•"/>
            </a:pPr>
            <a:r>
              <a:rPr lang="en-US" sz="1000" dirty="0">
                <a:solidFill>
                  <a:schemeClr val="lt1"/>
                </a:solidFill>
                <a:latin typeface="Overpass"/>
                <a:sym typeface="Overpass"/>
              </a:rPr>
              <a:t>33%  of hires for FY17 were from community</a:t>
            </a:r>
          </a:p>
          <a:p>
            <a:pPr marL="266696" indent="-171450">
              <a:buSzPts val="2700"/>
              <a:buFont typeface="Arial" panose="020B0604020202020204" pitchFamily="34" charset="0"/>
              <a:buChar char="•"/>
            </a:pPr>
            <a:r>
              <a:rPr lang="en-US" sz="1000" dirty="0">
                <a:solidFill>
                  <a:schemeClr val="lt1"/>
                </a:solidFill>
                <a:latin typeface="Overpass"/>
                <a:sym typeface="Overpass"/>
              </a:rPr>
              <a:t>Roles filled 20 days faster</a:t>
            </a:r>
          </a:p>
          <a:p>
            <a:pPr marL="266696" indent="-171450">
              <a:buSzPts val="2700"/>
              <a:buFont typeface="Arial" panose="020B0604020202020204" pitchFamily="34" charset="0"/>
              <a:buChar char="•"/>
            </a:pPr>
            <a:r>
              <a:rPr lang="en-US" sz="1000" dirty="0">
                <a:solidFill>
                  <a:schemeClr val="lt1"/>
                </a:solidFill>
                <a:latin typeface="Overpass"/>
                <a:sym typeface="Overpass"/>
              </a:rPr>
              <a:t>Quality improved from 4.5 to 4.6 with community hire</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3200" u="sng" dirty="0">
                <a:solidFill>
                  <a:schemeClr val="hlink"/>
                </a:solidFill>
                <a:hlinkClick r:id="rId3"/>
              </a:rPr>
              <a:t>https://www.sourcecon.com/shift-left-intuits-change-in-sourcing-mindset/</a:t>
            </a:r>
            <a:endParaRPr sz="3200" dirty="0"/>
          </a:p>
          <a:p>
            <a:pPr marL="342900" lvl="0" indent="-514338">
              <a:spcBef>
                <a:spcPts val="800"/>
              </a:spcBef>
              <a:buSzPts val="2700"/>
              <a:buFont typeface="Overpass"/>
              <a:buChar char="⮚"/>
            </a:pPr>
            <a:r>
              <a:rPr lang="en-US" sz="2700" dirty="0">
                <a:solidFill>
                  <a:schemeClr val="lt1"/>
                </a:solidFill>
                <a:latin typeface="Overpass"/>
                <a:sym typeface="Overpass"/>
              </a:rPr>
              <a:t>Organized by PODs </a:t>
            </a:r>
            <a:endParaRPr lang="en-US" sz="2700" dirty="0">
              <a:solidFill>
                <a:schemeClr val="lt1"/>
              </a:solidFill>
              <a:latin typeface="Overpass"/>
            </a:endParaRPr>
          </a:p>
          <a:p>
            <a:pPr marL="952484" lvl="1" indent="-514338">
              <a:spcBef>
                <a:spcPts val="0"/>
              </a:spcBef>
              <a:buSzPts val="2700"/>
              <a:buFont typeface="Overpass"/>
              <a:buChar char="⮚"/>
            </a:pPr>
            <a:r>
              <a:rPr lang="en-US" sz="2700" dirty="0">
                <a:solidFill>
                  <a:schemeClr val="lt1"/>
                </a:solidFill>
                <a:latin typeface="Overpass"/>
                <a:sym typeface="Overpass"/>
              </a:rPr>
              <a:t>Create Talent Communities</a:t>
            </a:r>
            <a:endParaRPr lang="en-US" sz="2700" dirty="0">
              <a:solidFill>
                <a:schemeClr val="lt1"/>
              </a:solidFill>
              <a:latin typeface="Overpass"/>
            </a:endParaRPr>
          </a:p>
          <a:p>
            <a:pPr marL="342900" lvl="0" indent="-514338">
              <a:spcBef>
                <a:spcPts val="800"/>
              </a:spcBef>
              <a:buSzPts val="2700"/>
              <a:buFont typeface="Overpass"/>
              <a:buChar char="⮚"/>
            </a:pPr>
            <a:r>
              <a:rPr lang="en-US" sz="2700" dirty="0">
                <a:solidFill>
                  <a:schemeClr val="lt1"/>
                </a:solidFill>
                <a:latin typeface="Overpass"/>
                <a:sym typeface="Overpass"/>
              </a:rPr>
              <a:t>Dedicated marketers</a:t>
            </a:r>
            <a:endParaRPr lang="en-US" sz="2700" dirty="0">
              <a:solidFill>
                <a:schemeClr val="lt1"/>
              </a:solidFill>
              <a:latin typeface="Overpass"/>
            </a:endParaRPr>
          </a:p>
          <a:p>
            <a:pPr marL="800100" lvl="1" indent="-514338">
              <a:spcBef>
                <a:spcPts val="0"/>
              </a:spcBef>
              <a:buSzPts val="2700"/>
              <a:buFont typeface="Overpass"/>
              <a:buChar char="⮚"/>
            </a:pPr>
            <a:r>
              <a:rPr lang="en-US" sz="2700" dirty="0">
                <a:solidFill>
                  <a:schemeClr val="lt1"/>
                </a:solidFill>
                <a:latin typeface="Overpass"/>
                <a:sym typeface="Overpass"/>
              </a:rPr>
              <a:t>Proactive ERPs</a:t>
            </a:r>
            <a:endParaRPr lang="en-US" sz="2700" dirty="0">
              <a:solidFill>
                <a:schemeClr val="lt1"/>
              </a:solidFill>
              <a:latin typeface="Overpass"/>
            </a:endParaRPr>
          </a:p>
          <a:p>
            <a:pPr marL="800100" lvl="1" indent="-514338">
              <a:spcBef>
                <a:spcPts val="0"/>
              </a:spcBef>
              <a:buSzPts val="2700"/>
              <a:buFont typeface="Overpass"/>
              <a:buChar char="⮚"/>
            </a:pPr>
            <a:r>
              <a:rPr lang="en-US" sz="2700" dirty="0">
                <a:solidFill>
                  <a:schemeClr val="lt1"/>
                </a:solidFill>
                <a:latin typeface="Overpass"/>
                <a:sym typeface="Overpass"/>
              </a:rPr>
              <a:t>Silver medalists</a:t>
            </a:r>
            <a:endParaRPr lang="en-US" sz="2700" dirty="0">
              <a:solidFill>
                <a:schemeClr val="lt1"/>
              </a:solidFill>
              <a:latin typeface="Overpass"/>
            </a:endParaRPr>
          </a:p>
          <a:p>
            <a:pPr marL="800100" lvl="1" indent="-514338">
              <a:spcBef>
                <a:spcPts val="0"/>
              </a:spcBef>
              <a:buSzPts val="2700"/>
              <a:buFont typeface="Overpass"/>
              <a:buChar char="⮚"/>
            </a:pPr>
            <a:r>
              <a:rPr lang="en-US" sz="2700" dirty="0">
                <a:solidFill>
                  <a:schemeClr val="lt1"/>
                </a:solidFill>
                <a:latin typeface="Overpass"/>
                <a:sym typeface="Overpass"/>
              </a:rPr>
              <a:t>Offer rejects</a:t>
            </a:r>
            <a:endParaRPr lang="en-US" sz="2700" dirty="0">
              <a:solidFill>
                <a:schemeClr val="lt1"/>
              </a:solidFill>
              <a:latin typeface="Overpass"/>
            </a:endParaRPr>
          </a:p>
          <a:p>
            <a:pPr marL="800100" lvl="1" indent="-514338">
              <a:spcBef>
                <a:spcPts val="0"/>
              </a:spcBef>
              <a:buSzPts val="2700"/>
              <a:buFont typeface="Overpass"/>
              <a:buChar char="⮚"/>
            </a:pPr>
            <a:r>
              <a:rPr lang="en-US" sz="2700" dirty="0">
                <a:solidFill>
                  <a:schemeClr val="lt1"/>
                </a:solidFill>
                <a:latin typeface="Overpass"/>
                <a:sym typeface="Overpass"/>
              </a:rPr>
              <a:t>Alumni </a:t>
            </a:r>
          </a:p>
          <a:p>
            <a:pPr marL="800100" lvl="1" indent="-514338">
              <a:spcBef>
                <a:spcPts val="0"/>
              </a:spcBef>
              <a:buSzPts val="2700"/>
              <a:buFont typeface="Overpass"/>
              <a:buChar char="⮚"/>
            </a:pPr>
            <a:r>
              <a:rPr lang="en-US" sz="2700" dirty="0">
                <a:solidFill>
                  <a:schemeClr val="lt1"/>
                </a:solidFill>
                <a:latin typeface="Overpass"/>
                <a:sym typeface="Overpass"/>
              </a:rPr>
              <a:t>Event Lists</a:t>
            </a:r>
          </a:p>
          <a:p>
            <a:pPr marL="800100" lvl="1" indent="-514338">
              <a:spcBef>
                <a:spcPts val="0"/>
              </a:spcBef>
              <a:buSzPts val="2700"/>
              <a:buFont typeface="Overpass"/>
              <a:buChar char="⮚"/>
            </a:pPr>
            <a:r>
              <a:rPr lang="en-US" sz="2700" dirty="0">
                <a:solidFill>
                  <a:schemeClr val="lt1"/>
                </a:solidFill>
                <a:latin typeface="Overpass"/>
                <a:sym typeface="Overpass"/>
              </a:rPr>
              <a:t>ATS</a:t>
            </a:r>
          </a:p>
          <a:p>
            <a:pPr marL="800100" lvl="1" indent="-514338">
              <a:spcBef>
                <a:spcPts val="0"/>
              </a:spcBef>
              <a:buSzPts val="2700"/>
              <a:buFont typeface="Overpass"/>
              <a:buChar char="⮚"/>
            </a:pPr>
            <a:r>
              <a:rPr lang="en-US" sz="2700" dirty="0">
                <a:solidFill>
                  <a:schemeClr val="lt1"/>
                </a:solidFill>
                <a:latin typeface="Overpass"/>
                <a:sym typeface="Overpass"/>
              </a:rPr>
              <a:t>Proactively Survey with </a:t>
            </a:r>
            <a:r>
              <a:rPr lang="en-US" sz="2700" dirty="0" err="1">
                <a:solidFill>
                  <a:schemeClr val="lt1"/>
                </a:solidFill>
                <a:latin typeface="Overpass"/>
                <a:sym typeface="Overpass"/>
              </a:rPr>
              <a:t>KnockOut</a:t>
            </a:r>
            <a:r>
              <a:rPr lang="en-US" sz="2700" dirty="0">
                <a:solidFill>
                  <a:schemeClr val="lt1"/>
                </a:solidFill>
                <a:latin typeface="Overpass"/>
                <a:sym typeface="Overpass"/>
              </a:rPr>
              <a:t> Questions</a:t>
            </a:r>
          </a:p>
          <a:p>
            <a:pPr marL="800100" lvl="1" indent="-514338">
              <a:spcBef>
                <a:spcPts val="0"/>
              </a:spcBef>
              <a:buSzPts val="2700"/>
              <a:buFont typeface="Overpass"/>
              <a:buChar char="⮚"/>
            </a:pPr>
            <a:r>
              <a:rPr lang="en-US" sz="2700" dirty="0">
                <a:solidFill>
                  <a:schemeClr val="lt1"/>
                </a:solidFill>
                <a:latin typeface="Overpass"/>
                <a:sym typeface="Overpass"/>
              </a:rPr>
              <a:t>Proactively Market thru email, webinars, podcasts, articles, newsletter, events</a:t>
            </a:r>
          </a:p>
          <a:p>
            <a:pPr marL="800100" lvl="1" indent="-514338">
              <a:spcBef>
                <a:spcPts val="0"/>
              </a:spcBef>
              <a:buSzPts val="2700"/>
              <a:buFont typeface="Overpass"/>
              <a:buChar char="⮚"/>
            </a:pPr>
            <a:r>
              <a:rPr lang="en-US" sz="2700" dirty="0">
                <a:solidFill>
                  <a:schemeClr val="lt1"/>
                </a:solidFill>
                <a:latin typeface="Overpass"/>
                <a:sym typeface="Overpass"/>
              </a:rPr>
              <a:t>30-40% of hires influenced by work marketing is doing with communities. Recruiters and Marketers must be closely aligned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74520670f_0_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74520670f_0_4:notes"/>
          <p:cNvSpPr txBox="1">
            <a:spLocks noGrp="1"/>
          </p:cNvSpPr>
          <p:nvPr>
            <p:ph type="body" idx="1"/>
          </p:nvPr>
        </p:nvSpPr>
        <p:spPr>
          <a:xfrm>
            <a:off x="701040" y="4473892"/>
            <a:ext cx="5608200" cy="36606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https://www.sourcecon.com/shift-left-intuits-change-in-sourcing-mindset/</a:t>
            </a:r>
            <a:endParaRPr/>
          </a:p>
        </p:txBody>
      </p:sp>
      <p:sp>
        <p:nvSpPr>
          <p:cNvPr id="259" name="Google Shape;259;g774520670f_0_4:notes"/>
          <p:cNvSpPr txBox="1">
            <a:spLocks noGrp="1"/>
          </p:cNvSpPr>
          <p:nvPr>
            <p:ph type="sldNum" idx="12"/>
          </p:nvPr>
        </p:nvSpPr>
        <p:spPr>
          <a:xfrm>
            <a:off x="3970939" y="8829968"/>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2800"/>
              <a:buFont typeface="Overpass"/>
              <a:buNone/>
            </a:pPr>
            <a:r>
              <a:rPr lang="en-US" sz="2800">
                <a:latin typeface="Overpass"/>
                <a:ea typeface="Overpass"/>
                <a:cs typeface="Overpass"/>
                <a:sym typeface="Overpass"/>
              </a:rPr>
              <a:t>Retargeting - Historic ATS List of candidates that withdrew or self selected out </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ATS list with emails – 137 people</a:t>
            </a:r>
            <a:endParaRPr/>
          </a:p>
          <a:p>
            <a:pPr marL="457200" lvl="1"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Status – offer rejected, withdrew or self selected out of our process</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List uploaded to LinkedIn</a:t>
            </a:r>
            <a:endParaRPr/>
          </a:p>
          <a:p>
            <a:pPr marL="457200" lvl="1"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Quick review of targets – trimmed to 59 targets</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Imported into Avature CRM</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Same technique - personalized portal page and 60 second ask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At PepsiCo – I led the Talent Pipelines team focused on increasing pools of targeted and specific talent.   I have been on my own as a consultant for over two years with Recruiting Advisors where companies hire me on project or hourly basis to train recruiters and help with system optimization and implementations – primarily around CRMs and its processes. (Shameless plug for my business – If your team is wanting sourcing training, technology advisement or a partner on an implementation or optimizations of a CRM – then email me at jim@recruitingadvisors.com).  I am a SourceCon Grandmaster Sourcer - meaning that I have won a global sourcing challenge - twice!  For people unfamiliar with SourceCon or the challenge – for context, this means that over 300 </a:t>
            </a:r>
            <a:r>
              <a:rPr lang="en-US" dirty="0" err="1"/>
              <a:t>sourcers</a:t>
            </a:r>
            <a:r>
              <a:rPr lang="en-US" dirty="0"/>
              <a:t> globally entered the contest and I made to the final round - winning the final round against the top 3-5 </a:t>
            </a:r>
            <a:r>
              <a:rPr lang="en-US" dirty="0" err="1"/>
              <a:t>sourcers</a:t>
            </a:r>
            <a:r>
              <a:rPr lang="en-US" dirty="0"/>
              <a:t> in the world.  </a:t>
            </a:r>
            <a:endParaRPr dirty="0"/>
          </a:p>
        </p:txBody>
      </p:sp>
      <p:sp>
        <p:nvSpPr>
          <p:cNvPr id="157" name="Google Shape;157;p2: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2800"/>
              <a:buFont typeface="Overpass"/>
              <a:buNone/>
            </a:pPr>
            <a:r>
              <a:rPr lang="en-US" sz="2800">
                <a:latin typeface="Overpass"/>
                <a:ea typeface="Overpass"/>
                <a:cs typeface="Overpass"/>
                <a:sym typeface="Overpass"/>
              </a:rPr>
              <a:t>Avature sends – 58 total </a:t>
            </a:r>
            <a:r>
              <a:rPr lang="en-US" sz="2667">
                <a:latin typeface="Overpass"/>
                <a:ea typeface="Overpass"/>
                <a:cs typeface="Overpass"/>
                <a:sym typeface="Overpass"/>
              </a:rPr>
              <a:t>targets</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One bounce</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87% opened</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Nearly 50% clicked on call to action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2800"/>
              <a:buFont typeface="Overpass"/>
              <a:buNone/>
            </a:pPr>
            <a:r>
              <a:rPr lang="en-US" sz="2800">
                <a:latin typeface="Overpass"/>
                <a:ea typeface="Overpass"/>
                <a:cs typeface="Overpass"/>
                <a:sym typeface="Overpass"/>
              </a:rPr>
              <a:t>Avature sends – 58 total </a:t>
            </a:r>
            <a:r>
              <a:rPr lang="en-US" sz="2667">
                <a:latin typeface="Overpass"/>
                <a:ea typeface="Overpass"/>
                <a:cs typeface="Overpass"/>
                <a:sym typeface="Overpass"/>
              </a:rPr>
              <a:t>targets</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One bounce</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87% opened</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Nearly 50% clicked on call to action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2800"/>
              <a:buFont typeface="Overpass"/>
              <a:buNone/>
            </a:pPr>
            <a:r>
              <a:rPr lang="en-US" sz="2800" dirty="0">
                <a:latin typeface="Overpass"/>
                <a:ea typeface="Overpass"/>
                <a:cs typeface="Overpass"/>
                <a:sym typeface="Overpass"/>
              </a:rPr>
              <a:t>This slide builds…..Sample of a personal portal page.  Email, employer, position, city state and zip code are usually populated already when they hit the page.  Really only asking for updates on the info and the real CALL TO ACTION of best describes current job search activity……</a:t>
            </a:r>
            <a:endParaRPr sz="2667" dirty="0">
              <a:latin typeface="Overpass"/>
              <a:ea typeface="Overpass"/>
              <a:cs typeface="Overpass"/>
              <a:sym typeface="Overpas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2800"/>
              <a:buFont typeface="Overpass"/>
              <a:buNone/>
            </a:pPr>
            <a:r>
              <a:rPr lang="en-US" sz="2800">
                <a:latin typeface="Overpass"/>
                <a:ea typeface="Overpass"/>
                <a:cs typeface="Overpass"/>
                <a:sym typeface="Overpass"/>
              </a:rPr>
              <a:t>Avature sends – 58 total </a:t>
            </a:r>
            <a:r>
              <a:rPr lang="en-US" sz="2667">
                <a:latin typeface="Overpass"/>
                <a:ea typeface="Overpass"/>
                <a:cs typeface="Overpass"/>
                <a:sym typeface="Overpass"/>
              </a:rPr>
              <a:t>targets</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One bounce</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87% opened</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Nearly 50% clicked on call to action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2667"/>
              <a:buFont typeface="Overpass"/>
              <a:buNone/>
            </a:pPr>
            <a:endParaRPr sz="2667">
              <a:latin typeface="Overpass"/>
              <a:ea typeface="Overpass"/>
              <a:cs typeface="Overpass"/>
              <a:sym typeface="Overpass"/>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87% opened   Nearly 50% clicked on call to action</a:t>
            </a:r>
            <a:endParaRPr/>
          </a:p>
          <a:p>
            <a:pPr marL="0" lvl="0" indent="0" algn="l" rtl="0">
              <a:spcBef>
                <a:spcPts val="0"/>
              </a:spcBef>
              <a:spcAft>
                <a:spcPts val="0"/>
              </a:spcAft>
              <a:buClr>
                <a:schemeClr val="dk1"/>
              </a:buClr>
              <a:buSzPts val="2667"/>
              <a:buFont typeface="Overpass"/>
              <a:buNone/>
            </a:pPr>
            <a:r>
              <a:rPr lang="en-US" sz="2667">
                <a:latin typeface="Overpass"/>
                <a:ea typeface="Overpass"/>
                <a:cs typeface="Overpass"/>
                <a:sym typeface="Overpass"/>
              </a:rPr>
              <a:t>20 out of 26 responses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Clr>
                <a:schemeClr val="dk1"/>
              </a:buClr>
              <a:buSzPts val="1800"/>
              <a:buFont typeface="Noto Sans Symbols"/>
              <a:buNone/>
            </a:pPr>
            <a:r>
              <a:rPr lang="en-US" sz="3200">
                <a:solidFill>
                  <a:schemeClr val="dk1"/>
                </a:solidFill>
                <a:latin typeface="Overpass"/>
                <a:ea typeface="Overpass"/>
                <a:cs typeface="Overpass"/>
                <a:sym typeface="Overpass"/>
              </a:rPr>
              <a:t>Riding the wave – pipeline – </a:t>
            </a:r>
            <a:endParaRPr/>
          </a:p>
          <a:p>
            <a:pPr marL="0" lvl="0" indent="0" algn="l" rtl="0">
              <a:lnSpc>
                <a:spcPct val="100000"/>
              </a:lnSpc>
              <a:spcBef>
                <a:spcPts val="0"/>
              </a:spcBef>
              <a:spcAft>
                <a:spcPts val="0"/>
              </a:spcAft>
              <a:buClr>
                <a:schemeClr val="dk1"/>
              </a:buClr>
              <a:buSzPts val="1800"/>
              <a:buFont typeface="Noto Sans Symbols"/>
              <a:buNone/>
            </a:pPr>
            <a:r>
              <a:rPr lang="en-US" sz="3200">
                <a:solidFill>
                  <a:schemeClr val="dk1"/>
                </a:solidFill>
                <a:latin typeface="Overpass"/>
                <a:ea typeface="Overpass"/>
                <a:cs typeface="Overpass"/>
                <a:sym typeface="Overpass"/>
              </a:rPr>
              <a:t>Approach in today’s environment</a:t>
            </a:r>
            <a:endParaRPr/>
          </a:p>
          <a:p>
            <a:pPr marL="11" lvl="1" indent="0" algn="l" rtl="0">
              <a:spcBef>
                <a:spcPts val="0"/>
              </a:spcBef>
              <a:spcAft>
                <a:spcPts val="0"/>
              </a:spcAft>
              <a:buClr>
                <a:schemeClr val="dk1"/>
              </a:buClr>
              <a:buSzPts val="1800"/>
              <a:buFont typeface="Noto Sans Symbols"/>
              <a:buNone/>
            </a:pPr>
            <a:r>
              <a:rPr lang="en-US" sz="2600">
                <a:solidFill>
                  <a:schemeClr val="dk1"/>
                </a:solidFill>
                <a:latin typeface="Overpass"/>
                <a:ea typeface="Overpass"/>
                <a:cs typeface="Overpass"/>
                <a:sym typeface="Overpass"/>
              </a:rPr>
              <a:t>Be authentic and do not promise what you do not know</a:t>
            </a:r>
            <a:endParaRPr/>
          </a:p>
          <a:p>
            <a:pPr marL="11" lvl="1" indent="0" algn="l" rtl="0">
              <a:spcBef>
                <a:spcPts val="0"/>
              </a:spcBef>
              <a:spcAft>
                <a:spcPts val="0"/>
              </a:spcAft>
              <a:buClr>
                <a:schemeClr val="dk1"/>
              </a:buClr>
              <a:buSzPts val="1800"/>
              <a:buFont typeface="Noto Sans Symbols"/>
              <a:buNone/>
            </a:pPr>
            <a:r>
              <a:rPr lang="en-US" sz="2600">
                <a:solidFill>
                  <a:schemeClr val="dk1"/>
                </a:solidFill>
                <a:latin typeface="Overpass"/>
                <a:ea typeface="Overpass"/>
                <a:cs typeface="Overpass"/>
                <a:sym typeface="Overpass"/>
              </a:rPr>
              <a:t>Reason – WIIFM -- Why are you reaching out</a:t>
            </a:r>
            <a:endParaRPr/>
          </a:p>
          <a:p>
            <a:pPr marL="11" lvl="1" indent="0" algn="l" rtl="0">
              <a:spcBef>
                <a:spcPts val="0"/>
              </a:spcBef>
              <a:spcAft>
                <a:spcPts val="0"/>
              </a:spcAft>
              <a:buClr>
                <a:schemeClr val="dk1"/>
              </a:buClr>
              <a:buSzPts val="1800"/>
              <a:buFont typeface="Noto Sans Symbols"/>
              <a:buNone/>
            </a:pPr>
            <a:r>
              <a:rPr lang="en-US" sz="2600">
                <a:solidFill>
                  <a:schemeClr val="dk1"/>
                </a:solidFill>
                <a:latin typeface="Overpass"/>
                <a:ea typeface="Overpass"/>
                <a:cs typeface="Overpass"/>
                <a:sym typeface="Overpass"/>
              </a:rPr>
              <a:t>Clear and realistic expectations</a:t>
            </a:r>
            <a:endParaRPr/>
          </a:p>
          <a:p>
            <a:pPr marL="0" lvl="0" indent="0" algn="l" rtl="0">
              <a:spcBef>
                <a:spcPts val="0"/>
              </a:spcBef>
              <a:spcAft>
                <a:spcPts val="0"/>
              </a:spcAft>
              <a:buClr>
                <a:schemeClr val="dk1"/>
              </a:buClr>
              <a:buSzPts val="1800"/>
              <a:buFont typeface="Noto Sans Symbols"/>
              <a:buNone/>
            </a:pPr>
            <a:r>
              <a:rPr lang="en-US" sz="2800">
                <a:solidFill>
                  <a:schemeClr val="dk1"/>
                </a:solidFill>
                <a:latin typeface="Overpass"/>
                <a:ea typeface="Overpass"/>
                <a:cs typeface="Overpass"/>
                <a:sym typeface="Overpass"/>
              </a:rPr>
              <a:t>Help them too – don’t just ask</a:t>
            </a:r>
            <a:endParaRPr/>
          </a:p>
          <a:p>
            <a:pPr marL="11" lvl="1" indent="0" algn="l" rtl="0">
              <a:spcBef>
                <a:spcPts val="0"/>
              </a:spcBef>
              <a:spcAft>
                <a:spcPts val="0"/>
              </a:spcAft>
              <a:buClr>
                <a:schemeClr val="dk1"/>
              </a:buClr>
              <a:buSzPts val="1800"/>
              <a:buFont typeface="Noto Sans Symbols"/>
              <a:buNone/>
            </a:pPr>
            <a:r>
              <a:rPr lang="en-US" sz="2600">
                <a:solidFill>
                  <a:schemeClr val="dk1"/>
                </a:solidFill>
                <a:latin typeface="Overpass"/>
                <a:ea typeface="Overpass"/>
                <a:cs typeface="Overpass"/>
                <a:sym typeface="Overpass"/>
              </a:rPr>
              <a:t>Can we share our resources(does it make sense to use in message?)</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8:notes"/>
          <p:cNvSpPr txBox="1">
            <a:spLocks noGrp="1"/>
          </p:cNvSpPr>
          <p:nvPr>
            <p:ph type="body" idx="1"/>
          </p:nvPr>
        </p:nvSpPr>
        <p:spPr>
          <a:xfrm>
            <a:off x="136477" y="4473891"/>
            <a:ext cx="6872301" cy="462916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b="1"/>
              <a:t>Layoff sites </a:t>
            </a:r>
            <a:r>
              <a:rPr lang="en-US"/>
              <a:t>                                                 </a:t>
            </a:r>
            <a:endParaRPr/>
          </a:p>
          <a:p>
            <a:pPr marL="0" lvl="0" indent="0" algn="l" rtl="0">
              <a:spcBef>
                <a:spcPts val="0"/>
              </a:spcBef>
              <a:spcAft>
                <a:spcPts val="0"/>
              </a:spcAft>
              <a:buNone/>
            </a:pPr>
            <a:r>
              <a:rPr lang="en-US"/>
              <a:t> Layoffs.FYI Live Tracker - Companies  </a:t>
            </a:r>
            <a:r>
              <a:rPr lang="en-US" u="sng">
                <a:solidFill>
                  <a:schemeClr val="hlink"/>
                </a:solidFill>
                <a:hlinkClick r:id="rId3"/>
              </a:rPr>
              <a:t>https://layoffs.fyi/tracker/</a:t>
            </a:r>
            <a:r>
              <a:rPr lang="en-US"/>
              <a:t> You can find a list of companies that have laid off and if available a google doc of those impacted                                         Layoffs.FYI Live Tracker - Employees  </a:t>
            </a:r>
            <a:r>
              <a:rPr lang="en-US" u="sng">
                <a:solidFill>
                  <a:schemeClr val="hlink"/>
                </a:solidFill>
                <a:hlinkClick r:id="rId3"/>
              </a:rPr>
              <a:t>https://layoffs.fyi/tracker/?utm_campaign=Recruiting%20Brainfood&amp;utm_medium=email&amp;utm_source=Revue%20newsletter</a:t>
            </a:r>
            <a:r>
              <a:rPr lang="en-US"/>
              <a:t> You can find lists of employees that are laid off  The Layoff.com  </a:t>
            </a:r>
            <a:r>
              <a:rPr lang="en-US" u="sng">
                <a:solidFill>
                  <a:schemeClr val="hlink"/>
                </a:solidFill>
                <a:hlinkClick r:id="rId3"/>
              </a:rPr>
              <a:t>https://www.thelayoff.com/t/FCJ7YxL</a:t>
            </a:r>
            <a:r>
              <a:rPr lang="en-US"/>
              <a:t>                                           Layoff Community and Network  https://layoffers.com/                                           </a:t>
            </a:r>
            <a:r>
              <a:rPr lang="en-US" u="sng">
                <a:solidFill>
                  <a:schemeClr val="hlink"/>
                </a:solidFill>
                <a:hlinkClick r:id="rId3"/>
              </a:rPr>
              <a:t>Layoff Alerts for Talent Acquisition Professional (LATAP) on Facebook</a:t>
            </a:r>
            <a:r>
              <a:rPr lang="en-US"/>
              <a:t> </a:t>
            </a:r>
            <a:r>
              <a:rPr lang="en-US" u="sng">
                <a:solidFill>
                  <a:schemeClr val="hlink"/>
                </a:solidFill>
                <a:hlinkClick r:id="rId3"/>
              </a:rPr>
              <a:t>https://www.facebook.com/groups/LATAP/</a:t>
            </a:r>
            <a:r>
              <a:rPr lang="en-US"/>
              <a:t> Drafted's Whose Hiring List </a:t>
            </a:r>
            <a:r>
              <a:rPr lang="en-US" u="sng">
                <a:solidFill>
                  <a:schemeClr val="hlink"/>
                </a:solidFill>
                <a:hlinkClick r:id="rId3"/>
              </a:rPr>
              <a:t>https://blog.drafted.us/post/whos-hiring-on-layoff-network</a:t>
            </a:r>
            <a:r>
              <a:rPr lang="en-US"/>
              <a:t> Drafted's List of Companies Laying Off </a:t>
            </a:r>
            <a:r>
              <a:rPr lang="en-US" u="sng">
                <a:solidFill>
                  <a:schemeClr val="hlink"/>
                </a:solidFill>
                <a:hlinkClick r:id="rId3"/>
              </a:rPr>
              <a:t>https://mailchi.mp/drafted/the-layoff-list-vol-5119373</a:t>
            </a:r>
            <a:r>
              <a:rPr lang="en-US"/>
              <a:t> Drafted List of Companies Laying Off - Past issues  </a:t>
            </a:r>
            <a:r>
              <a:rPr lang="en-US" u="sng">
                <a:solidFill>
                  <a:schemeClr val="hlink"/>
                </a:solidFill>
                <a:hlinkClick r:id="rId3"/>
              </a:rPr>
              <a:t>https://us10.campaign-archive.com/home/?u=973f9554e2e271feae1620ba0&amp;id=61e6781f7d</a:t>
            </a:r>
            <a:r>
              <a:rPr lang="en-US"/>
              <a:t> Layoff List Powered by Drafted </a:t>
            </a:r>
            <a:r>
              <a:rPr lang="en-US" u="sng">
                <a:solidFill>
                  <a:schemeClr val="hlink"/>
                </a:solidFill>
                <a:hlinkClick r:id="rId3"/>
              </a:rPr>
              <a:t>https://www.layoffs.tech/</a:t>
            </a:r>
            <a:r>
              <a:rPr lang="en-US"/>
              <a:t> To share a layoff tip email </a:t>
            </a:r>
            <a:r>
              <a:rPr lang="en-US" u="sng"/>
              <a:t>tips@layoffs.fyi</a:t>
            </a:r>
            <a:r>
              <a:rPr lang="en-US"/>
              <a:t> Tips about Layoffs </a:t>
            </a:r>
            <a:r>
              <a:rPr lang="en-US" u="sng">
                <a:solidFill>
                  <a:schemeClr val="hlink"/>
                </a:solidFill>
                <a:hlinkClick r:id="rId3"/>
              </a:rPr>
              <a:t>layoffs@drafted.us </a:t>
            </a:r>
            <a:r>
              <a:rPr lang="en-US"/>
              <a:t> One Soft Landing </a:t>
            </a:r>
            <a:r>
              <a:rPr lang="en-US" u="sng">
                <a:solidFill>
                  <a:schemeClr val="hlink"/>
                </a:solidFill>
                <a:hlinkClick r:id="rId3"/>
              </a:rPr>
              <a:t>https://www.onesoftlanding.com/?fbclid=IwAR3lhuKPUOd9MmKrFEkXsRhWAGkhF3p1DtxXg6zxXIxGe8f6HSrA2cJcfKY</a:t>
            </a:r>
            <a:r>
              <a:rPr lang="en-US"/>
              <a:t> RemoteLeaf.com - post jobs  </a:t>
            </a:r>
            <a:r>
              <a:rPr lang="en-US" u="sng">
                <a:solidFill>
                  <a:schemeClr val="hlink"/>
                </a:solidFill>
                <a:hlinkClick r:id="rId3"/>
              </a:rPr>
              <a:t>https://remoteleaf.com/covid</a:t>
            </a:r>
            <a:r>
              <a:rPr lang="en-US"/>
              <a:t> RemoteLeaf.com - add yourself if impacted  </a:t>
            </a:r>
            <a:r>
              <a:rPr lang="en-US" u="sng">
                <a:solidFill>
                  <a:schemeClr val="hlink"/>
                </a:solidFill>
                <a:hlinkClick r:id="rId3"/>
              </a:rPr>
              <a:t>https://remoteleaf.com/covid</a:t>
            </a:r>
            <a:r>
              <a:rPr lang="en-US"/>
              <a:t> Entelos TA Community </a:t>
            </a:r>
            <a:r>
              <a:rPr lang="en-US" u="sng">
                <a:solidFill>
                  <a:schemeClr val="hlink"/>
                </a:solidFill>
                <a:hlinkClick r:id="rId3"/>
              </a:rPr>
              <a:t>https://resources.entelo.com/talentcommunity</a:t>
            </a:r>
            <a:r>
              <a:rPr lang="en-US"/>
              <a:t> Entelo List for TA Impacted </a:t>
            </a:r>
            <a:r>
              <a:rPr lang="en-US" u="sng">
                <a:solidFill>
                  <a:schemeClr val="hlink"/>
                </a:solidFill>
                <a:hlinkClick r:id="rId3"/>
              </a:rPr>
              <a:t>https://docs.google.com/forms/d/e/1FAIpQLSfRh-QVlr3wZ-47hC80nSY0aK2tHT54xpMftdcmFFtXOG5CPg/viewform</a:t>
            </a:r>
            <a:r>
              <a:rPr lang="en-US"/>
              <a:t> Entelo List to add a TA Job  </a:t>
            </a:r>
            <a:r>
              <a:rPr lang="en-US" u="sng">
                <a:solidFill>
                  <a:schemeClr val="hlink"/>
                </a:solidFill>
                <a:hlinkClick r:id="rId3"/>
              </a:rPr>
              <a:t>https://docs.google.com/forms/d/e/1FAIpQLSdc2XVvivVn9zVmtzkgZ3zMCyqAJMxaC73HJXH04_Ga6L6gyw/viewform</a:t>
            </a:r>
            <a:r>
              <a:rPr lang="en-US"/>
              <a:t> Lead411 - list of 350 confirmed layoffs  </a:t>
            </a:r>
            <a:r>
              <a:rPr lang="en-US" u="sng">
                <a:solidFill>
                  <a:schemeClr val="hlink"/>
                </a:solidFill>
                <a:hlinkClick r:id="rId3"/>
              </a:rPr>
              <a:t>https://www.lead411.com/2020/04/01/list-of-company-layoffs-due-to-covid-19-2020/</a:t>
            </a:r>
            <a:r>
              <a:rPr lang="en-US"/>
              <a:t> Greg's List - View SaaS SWE Talent </a:t>
            </a:r>
            <a:r>
              <a:rPr lang="en-US" u="sng">
                <a:solidFill>
                  <a:schemeClr val="hlink"/>
                </a:solidFill>
                <a:hlinkClick r:id="rId3"/>
              </a:rPr>
              <a:t>https://gregslist.com/saas-talent-now/</a:t>
            </a:r>
            <a:r>
              <a:rPr lang="en-US"/>
              <a:t> Greg's List - the Comprehensive List of Software Companies </a:t>
            </a:r>
            <a:r>
              <a:rPr lang="en-US" u="sng">
                <a:solidFill>
                  <a:schemeClr val="hlink"/>
                </a:solidFill>
                <a:hlinkClick r:id="rId3"/>
              </a:rPr>
              <a:t>https://gregslist.com/</a:t>
            </a:r>
            <a:r>
              <a:rPr lang="en-US"/>
              <a:t> Greg's List for Software Engineers - Get Listed  </a:t>
            </a:r>
            <a:r>
              <a:rPr lang="en-US" u="sng">
                <a:solidFill>
                  <a:schemeClr val="hlink"/>
                </a:solidFill>
                <a:hlinkClick r:id="rId3"/>
              </a:rPr>
              <a:t>https://gregslist.com/get-listed-saas-talent-now/</a:t>
            </a:r>
            <a:r>
              <a:rPr lang="en-US"/>
              <a:t> </a:t>
            </a:r>
            <a:endParaRPr/>
          </a:p>
        </p:txBody>
      </p:sp>
      <p:sp>
        <p:nvSpPr>
          <p:cNvPr id="351" name="Google Shape;351;p28: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sng" dirty="0">
                <a:solidFill>
                  <a:schemeClr val="hlink"/>
                </a:solidFill>
                <a:hlinkClick r:id="rId3"/>
              </a:rPr>
              <a:t>https://www.dfwtrn.org/Recruiter-Resource/</a:t>
            </a:r>
            <a:endParaRPr lang="en-US" sz="1200"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lt1"/>
              </a:buClr>
              <a:buSzPts val="2000"/>
              <a:buFont typeface="Gill Sans"/>
              <a:buNone/>
            </a:pPr>
            <a:r>
              <a:rPr lang="en-US" sz="1200" b="0" i="0" u="none" strike="noStrike" cap="none" dirty="0">
                <a:solidFill>
                  <a:schemeClr val="lt1"/>
                </a:solidFill>
                <a:latin typeface="Gill Sans"/>
                <a:ea typeface="Gill Sans"/>
                <a:cs typeface="Gill Sans"/>
                <a:sym typeface="Gill Sans"/>
              </a:rPr>
              <a:t>Linkedin.com/IN/</a:t>
            </a:r>
            <a:r>
              <a:rPr lang="en-US" sz="1200" b="0" i="0" u="none" strike="noStrike" cap="none" dirty="0" err="1">
                <a:solidFill>
                  <a:schemeClr val="lt1"/>
                </a:solidFill>
                <a:latin typeface="Gill Sans"/>
                <a:ea typeface="Gill Sans"/>
                <a:cs typeface="Gill Sans"/>
                <a:sym typeface="Gill Sans"/>
              </a:rPr>
              <a:t>JimSchnyder</a:t>
            </a:r>
            <a:endParaRPr lang="en-US" sz="1200" b="0" i="0" u="none" strike="noStrike" cap="none" dirty="0">
              <a:solidFill>
                <a:schemeClr val="lt1"/>
              </a:solidFill>
              <a:latin typeface="Gill Sans"/>
              <a:ea typeface="Gill Sans"/>
              <a:cs typeface="Gill Sans"/>
              <a:sym typeface="Gill Sans"/>
            </a:endParaRPr>
          </a:p>
          <a:p>
            <a:pPr algn="l">
              <a:buClr>
                <a:schemeClr val="lt1"/>
              </a:buClr>
              <a:buSzPts val="2000"/>
            </a:pPr>
            <a:r>
              <a:rPr lang="en-US" sz="1200" dirty="0">
                <a:solidFill>
                  <a:schemeClr val="lt1"/>
                </a:solidFill>
                <a:latin typeface="Gill Sans"/>
                <a:ea typeface="Gill Sans"/>
                <a:cs typeface="Gill Sans"/>
                <a:sym typeface="Gill Sans"/>
              </a:rPr>
              <a:t>jim@recruitingadvisors.com</a:t>
            </a:r>
          </a:p>
          <a:p>
            <a:pPr marL="0" marR="0" lvl="0" indent="0" algn="l" rtl="0">
              <a:lnSpc>
                <a:spcPct val="100000"/>
              </a:lnSpc>
              <a:spcBef>
                <a:spcPts val="0"/>
              </a:spcBef>
              <a:spcAft>
                <a:spcPts val="0"/>
              </a:spcAft>
              <a:buClr>
                <a:schemeClr val="lt1"/>
              </a:buClr>
              <a:buSzPts val="2000"/>
              <a:buFont typeface="Gill Sans"/>
              <a:buNone/>
            </a:pPr>
            <a:r>
              <a:rPr lang="en-US" sz="1200" b="0" i="0" u="none" strike="noStrike" cap="none" dirty="0">
                <a:solidFill>
                  <a:schemeClr val="lt1"/>
                </a:solidFill>
                <a:latin typeface="Gill Sans"/>
                <a:ea typeface="Gill Sans"/>
                <a:cs typeface="Gill Sans"/>
                <a:sym typeface="Gill Sans"/>
              </a:rPr>
              <a:t>Linkedin.com/IN/</a:t>
            </a:r>
            <a:r>
              <a:rPr lang="en-US" sz="1200" b="0" i="0" u="none" strike="noStrike" cap="none" dirty="0" err="1">
                <a:solidFill>
                  <a:schemeClr val="lt1"/>
                </a:solidFill>
                <a:latin typeface="Gill Sans"/>
                <a:ea typeface="Gill Sans"/>
                <a:cs typeface="Gill Sans"/>
                <a:sym typeface="Gill Sans"/>
              </a:rPr>
              <a:t>GailHouston</a:t>
            </a:r>
            <a:endParaRPr lang="en-US" sz="1200" b="0" i="0" u="none" strike="noStrike" cap="none" dirty="0">
              <a:solidFill>
                <a:schemeClr val="lt1"/>
              </a:solidFill>
              <a:latin typeface="Gill Sans"/>
              <a:ea typeface="Gill Sans"/>
              <a:cs typeface="Gill Sans"/>
              <a:sym typeface="Gill Sans"/>
            </a:endParaRPr>
          </a:p>
          <a:p>
            <a:pPr marL="0" marR="0" lvl="0" indent="0" algn="l" rtl="0">
              <a:lnSpc>
                <a:spcPct val="100000"/>
              </a:lnSpc>
              <a:spcBef>
                <a:spcPts val="0"/>
              </a:spcBef>
              <a:spcAft>
                <a:spcPts val="0"/>
              </a:spcAft>
              <a:buClr>
                <a:schemeClr val="lt1"/>
              </a:buClr>
              <a:buSzPts val="2000"/>
              <a:buFont typeface="Gill Sans"/>
              <a:buNone/>
            </a:pPr>
            <a:r>
              <a:rPr lang="en-US" sz="1200" dirty="0">
                <a:solidFill>
                  <a:schemeClr val="lt1"/>
                </a:solidFill>
                <a:latin typeface="Gill Sans"/>
                <a:ea typeface="Gill Sans"/>
                <a:cs typeface="Gill Sans"/>
                <a:sym typeface="Gill Sans"/>
              </a:rPr>
              <a:t>Gail_Houston@intuit.com</a:t>
            </a:r>
            <a:endParaRPr lang="en-US" sz="1200" b="0" i="0" u="none" strike="noStrike" cap="none" dirty="0">
              <a:solidFill>
                <a:schemeClr val="lt1"/>
              </a:solidFill>
              <a:latin typeface="Gill Sans"/>
              <a:ea typeface="Gill Sans"/>
              <a:cs typeface="Gill Sans"/>
              <a:sym typeface="Gill Sans"/>
            </a:endParaRPr>
          </a:p>
          <a:p>
            <a:pPr marL="0" lvl="0" indent="0" algn="l" rtl="0">
              <a:spcBef>
                <a:spcPts val="0"/>
              </a:spcBef>
              <a:spcAft>
                <a:spcPts val="0"/>
              </a:spcAft>
              <a:buNone/>
            </a:pPr>
            <a:endParaRPr dirty="0"/>
          </a:p>
        </p:txBody>
      </p:sp>
      <p:sp>
        <p:nvSpPr>
          <p:cNvPr id="146" name="Google Shape;14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54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Gail is a true Rockstar.  16 years at EDS and 14 years at Intuit in corporate recruiting.  She past Dallas Corporate Recruiter of the Year and is credited by Stacy Z as the person that taught her all she knows about Social Media.  If you are not familiar with Stacey, at one point she was ranked as the most connected person on LinkedIn.   Gail is part of the Intuit team and a driving force behind their processes and techniques.  The Intuit team won the coveted “Recruiting Team of The Year” award in 2019.</a:t>
            </a:r>
            <a:endParaRPr dirty="0"/>
          </a:p>
          <a:p>
            <a:pPr marL="0" lvl="0" indent="0" algn="l" rtl="0">
              <a:spcBef>
                <a:spcPts val="0"/>
              </a:spcBef>
              <a:spcAft>
                <a:spcPts val="0"/>
              </a:spcAft>
              <a:buNone/>
            </a:pPr>
            <a:endParaRPr dirty="0"/>
          </a:p>
        </p:txBody>
      </p:sp>
      <p:sp>
        <p:nvSpPr>
          <p:cNvPr id="166" name="Google Shape;166;p3:notes"/>
          <p:cNvSpPr txBox="1">
            <a:spLocks noGrp="1"/>
          </p:cNvSpPr>
          <p:nvPr>
            <p:ph type="sldNum" idx="12"/>
          </p:nvPr>
        </p:nvSpPr>
        <p:spPr>
          <a:xfrm>
            <a:off x="3970939"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200"/>
              <a:buFont typeface="Overpass"/>
              <a:buNone/>
            </a:pPr>
            <a:r>
              <a:rPr lang="en-US" sz="1200" dirty="0">
                <a:solidFill>
                  <a:schemeClr val="dk1"/>
                </a:solidFill>
                <a:latin typeface="Overpass"/>
                <a:ea typeface="Overpass"/>
                <a:cs typeface="Overpass"/>
                <a:sym typeface="Overpass"/>
              </a:rPr>
              <a:t>Let’s also talk about something – everyone has been impacted by this pandemic in one way or another, everyone!   If you have been laid off or furloughed, that totally sucks and we are here for you.  At the end of our presentation, we have some resources for you if you are a job seeker.   If you are seeking talent, we have some resources too.  If your leadership is not discussing sourcing now and building pipelines, then take the opportunity to share some things you will learn today and take them as ideas to your management and talk about what value you can bring to the organization NOW.    Many of your jobs may have been cancelled.  If you cannot be doing active recruiting, you may be seen as expendable for the short term.   Don’t forget that you can also build a pipeline of talent of YOUR OWN employees if there have been layoffs (to help them land elsewhere) turn into a sort of OUTPLACEMENT CONSULTANT.   </a:t>
            </a:r>
            <a:r>
              <a:rPr lang="en-US" dirty="0">
                <a:hlinkClick r:id="rId3"/>
              </a:rPr>
              <a:t>https://www.slideshare.net/ghouston/doing-outplacement-inhouse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200"/>
              <a:buFont typeface="Overpass"/>
              <a:buNone/>
            </a:pPr>
            <a:r>
              <a:rPr lang="en-US" sz="1200">
                <a:solidFill>
                  <a:schemeClr val="dk1"/>
                </a:solidFill>
                <a:latin typeface="Overpass"/>
                <a:ea typeface="Overpass"/>
                <a:cs typeface="Overpass"/>
                <a:sym typeface="Overpass"/>
              </a:rPr>
              <a:t>We just want to start out with a basic understanding or definition of building pipelines.  What this basically means is that you are working in a proactive fashion in advance of need.  If you think of it in a warehouse or retail analogy, this is making sure you have “inventory” in advance of need.  It is a strategic model where you are not 100% “reacting” to a demand, but you are either looking at growing a pool of targeted talent or ramping up knowledge of where this talent might be so when you need to tap into it, you are not scrambling and starting from zero.  One point to make, me personally, I do not believe that Building a pipeline of talent means you have to have the identified people ready to do interviews or accept and offer immediately.   You are just getting the pieces of the inventory ready so that when you need to “assemble”, you are able to ramp up faster.  It likely also leads to a better quality of a pool since you are “stocking a pond” versus “posting and praying.”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800"/>
              <a:buFont typeface="Noto Sans Symbols"/>
              <a:buNone/>
            </a:pPr>
            <a:r>
              <a:rPr lang="en-US" sz="3200" dirty="0">
                <a:solidFill>
                  <a:schemeClr val="dk1"/>
                </a:solidFill>
                <a:latin typeface="Overpass"/>
                <a:ea typeface="Overpass"/>
                <a:cs typeface="Overpass"/>
                <a:sym typeface="Overpass"/>
              </a:rPr>
              <a:t>Persona (Marketing term) –  </a:t>
            </a:r>
          </a:p>
          <a:p>
            <a:pPr marL="0" lvl="0" indent="0" algn="l" rtl="0">
              <a:spcBef>
                <a:spcPts val="0"/>
              </a:spcBef>
              <a:spcAft>
                <a:spcPts val="0"/>
              </a:spcAft>
              <a:buClr>
                <a:schemeClr val="dk1"/>
              </a:buClr>
              <a:buSzPts val="1800"/>
              <a:buFont typeface="Noto Sans Symbols"/>
              <a:buNone/>
            </a:pPr>
            <a:r>
              <a:rPr lang="en-US" sz="1200" b="0" i="1" u="none" strike="noStrike" cap="none" dirty="0">
                <a:solidFill>
                  <a:schemeClr val="dk1"/>
                </a:solidFill>
                <a:effectLst/>
                <a:latin typeface="Calibri"/>
                <a:ea typeface="Calibri"/>
                <a:cs typeface="Calibri"/>
                <a:sym typeface="Calibri"/>
              </a:rPr>
              <a:t>“A persona is a fictional character that communicates the primary characteristics of a group of users, identified and selected as a key target through use of segmentation data, across the company in a usable and effective manner.</a:t>
            </a:r>
          </a:p>
          <a:p>
            <a:pPr marL="0" lvl="0" indent="0" algn="l" rtl="0">
              <a:spcBef>
                <a:spcPts val="0"/>
              </a:spcBef>
              <a:spcAft>
                <a:spcPts val="0"/>
              </a:spcAft>
              <a:buClr>
                <a:schemeClr val="dk1"/>
              </a:buClr>
              <a:buSzPts val="1800"/>
              <a:buFont typeface="Noto Sans Symbols"/>
              <a:buNone/>
            </a:pPr>
            <a:endParaRPr lang="en-US" sz="1200" b="0" i="1" u="none" strike="noStrike" cap="none" dirty="0">
              <a:solidFill>
                <a:schemeClr val="dk1"/>
              </a:solidFill>
              <a:effectLst/>
              <a:latin typeface="Calibri"/>
              <a:ea typeface="Overpass"/>
              <a:cs typeface="Calibri"/>
              <a:sym typeface="Calibri"/>
            </a:endParaRPr>
          </a:p>
          <a:p>
            <a:pPr marL="0" lvl="0" indent="0" algn="l" rtl="0">
              <a:spcBef>
                <a:spcPts val="0"/>
              </a:spcBef>
              <a:spcAft>
                <a:spcPts val="0"/>
              </a:spcAft>
              <a:buClr>
                <a:schemeClr val="dk1"/>
              </a:buClr>
              <a:buSzPts val="1800"/>
              <a:buFont typeface="Noto Sans Symbols"/>
              <a:buNone/>
            </a:pPr>
            <a:r>
              <a:rPr lang="en-US" sz="3200" dirty="0">
                <a:solidFill>
                  <a:schemeClr val="dk1"/>
                </a:solidFill>
                <a:latin typeface="Overpass"/>
                <a:ea typeface="Overpass"/>
                <a:cs typeface="Overpass"/>
                <a:sym typeface="Overpass"/>
              </a:rPr>
              <a:t>Recruitment Marketing and how many of these techniques are utilized today in Recruitment Marketing.   In Pipeline Building, you have to know your target.</a:t>
            </a:r>
            <a:endParaRPr dirty="0"/>
          </a:p>
          <a:p>
            <a:pPr marL="0" lvl="0" indent="0" algn="l" rtl="0">
              <a:spcBef>
                <a:spcPts val="0"/>
              </a:spcBef>
              <a:spcAft>
                <a:spcPts val="0"/>
              </a:spcAft>
              <a:buClr>
                <a:schemeClr val="dk1"/>
              </a:buClr>
              <a:buSzPts val="1800"/>
              <a:buFont typeface="Noto Sans Symbols"/>
              <a:buNone/>
            </a:pPr>
            <a:endParaRPr sz="3200" dirty="0">
              <a:solidFill>
                <a:schemeClr val="dk1"/>
              </a:solidFill>
              <a:latin typeface="Overpass"/>
              <a:ea typeface="Overpass"/>
              <a:cs typeface="Overpass"/>
              <a:sym typeface="Overpass"/>
            </a:endParaRPr>
          </a:p>
          <a:p>
            <a:pPr marL="0" lvl="0" indent="0" algn="l" rtl="0">
              <a:spcBef>
                <a:spcPts val="0"/>
              </a:spcBef>
              <a:spcAft>
                <a:spcPts val="0"/>
              </a:spcAft>
              <a:buClr>
                <a:schemeClr val="dk1"/>
              </a:buClr>
              <a:buSzPts val="1800"/>
              <a:buFont typeface="Noto Sans Symbols"/>
              <a:buNone/>
            </a:pPr>
            <a:r>
              <a:rPr lang="en-US" sz="3200" dirty="0">
                <a:solidFill>
                  <a:schemeClr val="dk1"/>
                </a:solidFill>
                <a:latin typeface="Overpass"/>
                <a:ea typeface="Overpass"/>
                <a:cs typeface="Overpass"/>
                <a:sym typeface="Overpass"/>
              </a:rPr>
              <a:t>Gail will be sharing a really cool example of how Intuit partnered with Marketing and utilized this. </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800"/>
              <a:buFont typeface="Noto Sans Symbols"/>
              <a:buNone/>
            </a:pPr>
            <a:r>
              <a:rPr lang="en-US" sz="3200">
                <a:solidFill>
                  <a:schemeClr val="dk1"/>
                </a:solidFill>
                <a:latin typeface="Overpass"/>
                <a:ea typeface="Overpass"/>
                <a:cs typeface="Overpass"/>
                <a:sym typeface="Overpass"/>
              </a:rPr>
              <a:t>At PepsiCo, we had some marketing intelligence and studies that were done on targets and persona but that didn’t really help our Sourcing Team at PepsiCo since we didn’t have all the funds.  What we did was converted the targets into “Talent Profiles.”  This is an offshoot of the persona that more or less means your are applying more tangible things to the persona, like </a:t>
            </a:r>
            <a:r>
              <a:rPr lang="en-US" sz="3000">
                <a:solidFill>
                  <a:schemeClr val="dk1"/>
                </a:solidFill>
                <a:latin typeface="Overpass"/>
                <a:ea typeface="Overpass"/>
                <a:cs typeface="Overpass"/>
                <a:sym typeface="Overpass"/>
              </a:rPr>
              <a:t>Schools, potential companies, required/preferred + years exp.   I looked at a blend of 15 -20 job descriptions and resumes for top hires to create Talent Profiles.    Basically if you were to define your target  </a:t>
            </a:r>
            <a:endParaRPr/>
          </a:p>
          <a:p>
            <a:pPr marL="0" lvl="0" indent="0" algn="l" rtl="0">
              <a:spcBef>
                <a:spcPts val="0"/>
              </a:spcBef>
              <a:spcAft>
                <a:spcPts val="0"/>
              </a:spcAft>
              <a:buClr>
                <a:schemeClr val="dk1"/>
              </a:buClr>
              <a:buSzPts val="1800"/>
              <a:buFont typeface="Noto Sans Symbols"/>
              <a:buNone/>
            </a:pPr>
            <a:r>
              <a:rPr lang="en-US" sz="3200">
                <a:solidFill>
                  <a:schemeClr val="dk1"/>
                </a:solidFill>
                <a:latin typeface="Overpass"/>
                <a:ea typeface="Overpass"/>
                <a:cs typeface="Overpass"/>
                <a:sym typeface="Overpass"/>
              </a:rPr>
              <a:t>Calibrate them with hiring managers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609585" lvl="0" indent="-457188" algn="l" rtl="0">
              <a:spcBef>
                <a:spcPts val="800"/>
              </a:spcBef>
              <a:spcAft>
                <a:spcPts val="0"/>
              </a:spcAft>
              <a:buSzPts val="1800"/>
              <a:buFont typeface="Noto Sans Symbols"/>
              <a:buChar char="⮚"/>
            </a:pPr>
            <a:r>
              <a:rPr lang="en-US" sz="3200" dirty="0">
                <a:solidFill>
                  <a:schemeClr val="lt1"/>
                </a:solidFill>
                <a:latin typeface="Overpass"/>
                <a:ea typeface="Overpass"/>
                <a:cs typeface="Overpass"/>
                <a:sym typeface="Overpass"/>
              </a:rPr>
              <a:t>Simple things</a:t>
            </a:r>
            <a:endParaRPr lang="en-US" dirty="0"/>
          </a:p>
          <a:p>
            <a:pPr marL="1219170" lvl="1" indent="-457188" algn="l" rtl="0">
              <a:spcBef>
                <a:spcPts val="0"/>
              </a:spcBef>
              <a:spcAft>
                <a:spcPts val="0"/>
              </a:spcAft>
              <a:buSzPts val="1800"/>
              <a:buFont typeface="Noto Sans Symbols"/>
              <a:buChar char="⮚"/>
            </a:pPr>
            <a:r>
              <a:rPr lang="en-US" sz="3000" dirty="0">
                <a:solidFill>
                  <a:schemeClr val="lt1"/>
                </a:solidFill>
                <a:latin typeface="Overpass"/>
                <a:ea typeface="Overpass"/>
                <a:cs typeface="Overpass"/>
                <a:sym typeface="Overpass"/>
              </a:rPr>
              <a:t>LinkedIn Folders</a:t>
            </a:r>
            <a:endParaRPr lang="en-US" dirty="0"/>
          </a:p>
          <a:p>
            <a:pPr marL="1219170" lvl="1" indent="-457188" algn="l" rtl="0">
              <a:spcBef>
                <a:spcPts val="0"/>
              </a:spcBef>
              <a:spcAft>
                <a:spcPts val="0"/>
              </a:spcAft>
              <a:buSzPts val="1800"/>
              <a:buFont typeface="Noto Sans Symbols"/>
              <a:buChar char="⮚"/>
            </a:pPr>
            <a:r>
              <a:rPr lang="en-US" sz="3000" dirty="0">
                <a:solidFill>
                  <a:schemeClr val="lt1"/>
                </a:solidFill>
                <a:latin typeface="Overpass"/>
                <a:ea typeface="Overpass"/>
                <a:cs typeface="Overpass"/>
                <a:sym typeface="Overpass"/>
              </a:rPr>
              <a:t>Resumes from ATS</a:t>
            </a:r>
            <a:endParaRPr lang="en-US" dirty="0"/>
          </a:p>
          <a:p>
            <a:pPr marL="1219170" lvl="1" indent="-457188" algn="l" rtl="0">
              <a:spcBef>
                <a:spcPts val="0"/>
              </a:spcBef>
              <a:spcAft>
                <a:spcPts val="0"/>
              </a:spcAft>
              <a:buSzPts val="1800"/>
              <a:buFont typeface="Noto Sans Symbols"/>
              <a:buChar char="⮚"/>
            </a:pPr>
            <a:r>
              <a:rPr lang="en-US" sz="3000" dirty="0">
                <a:solidFill>
                  <a:schemeClr val="lt1"/>
                </a:solidFill>
                <a:latin typeface="Overpass"/>
                <a:ea typeface="Overpass"/>
                <a:cs typeface="Overpass"/>
                <a:sym typeface="Overpass"/>
              </a:rPr>
              <a:t>Google Forms</a:t>
            </a:r>
            <a:endParaRPr lang="en-US" dirty="0"/>
          </a:p>
          <a:p>
            <a:pPr marL="609585" lvl="0" indent="-457188" algn="l" rtl="0">
              <a:spcBef>
                <a:spcPts val="800"/>
              </a:spcBef>
              <a:spcAft>
                <a:spcPts val="0"/>
              </a:spcAft>
              <a:buSzPts val="1800"/>
              <a:buFont typeface="Noto Sans Symbols"/>
              <a:buChar char="⮚"/>
            </a:pPr>
            <a:r>
              <a:rPr lang="en-US" sz="3200" dirty="0">
                <a:solidFill>
                  <a:schemeClr val="lt1"/>
                </a:solidFill>
                <a:latin typeface="Overpass"/>
                <a:ea typeface="Overpass"/>
                <a:cs typeface="Overpass"/>
                <a:sym typeface="Overpass"/>
              </a:rPr>
              <a:t>Excel file</a:t>
            </a:r>
            <a:endParaRPr lang="en-US" dirty="0"/>
          </a:p>
          <a:p>
            <a:pPr marL="1219170" lvl="1" indent="-457188" algn="l" rtl="0">
              <a:spcBef>
                <a:spcPts val="0"/>
              </a:spcBef>
              <a:spcAft>
                <a:spcPts val="0"/>
              </a:spcAft>
              <a:buSzPts val="1800"/>
              <a:buFont typeface="Noto Sans Symbols"/>
              <a:buChar char="⮚"/>
            </a:pPr>
            <a:r>
              <a:rPr lang="en-US" sz="3000" dirty="0">
                <a:solidFill>
                  <a:schemeClr val="lt1"/>
                </a:solidFill>
                <a:latin typeface="Overpass"/>
                <a:ea typeface="Overpass"/>
                <a:cs typeface="Overpass"/>
                <a:sym typeface="Overpass"/>
              </a:rPr>
              <a:t>Gather personal email</a:t>
            </a:r>
            <a:endParaRPr lang="en-US" dirty="0"/>
          </a:p>
          <a:p>
            <a:pPr marL="0" lvl="0" indent="0" algn="l" rtl="0">
              <a:spcBef>
                <a:spcPts val="0"/>
              </a:spcBef>
              <a:spcAft>
                <a:spcPts val="0"/>
              </a:spcAft>
              <a:buClr>
                <a:schemeClr val="dk1"/>
              </a:buClr>
              <a:buSzPts val="1800"/>
              <a:buFont typeface="Noto Sans Symbols"/>
              <a:buNone/>
            </a:pPr>
            <a:endParaRPr lang="en-US" sz="3200" dirty="0">
              <a:solidFill>
                <a:schemeClr val="dk1"/>
              </a:solidFill>
              <a:latin typeface="Overpass"/>
              <a:ea typeface="Overpass"/>
              <a:cs typeface="Overpass"/>
              <a:sym typeface="Overpass"/>
            </a:endParaRPr>
          </a:p>
          <a:p>
            <a:pPr marL="0" lvl="0" indent="0" algn="l" rtl="0">
              <a:spcBef>
                <a:spcPts val="0"/>
              </a:spcBef>
              <a:spcAft>
                <a:spcPts val="0"/>
              </a:spcAft>
              <a:buClr>
                <a:schemeClr val="dk1"/>
              </a:buClr>
              <a:buSzPts val="1800"/>
              <a:buFont typeface="Noto Sans Symbols"/>
              <a:buNone/>
            </a:pPr>
            <a:r>
              <a:rPr lang="en-US" sz="3200" dirty="0">
                <a:solidFill>
                  <a:schemeClr val="dk1"/>
                </a:solidFill>
                <a:latin typeface="Overpass"/>
                <a:ea typeface="Overpass"/>
                <a:cs typeface="Overpass"/>
                <a:sym typeface="Overpass"/>
              </a:rPr>
              <a:t>Technology - </a:t>
            </a:r>
            <a:r>
              <a:rPr lang="en-US" sz="2800" dirty="0">
                <a:solidFill>
                  <a:schemeClr val="dk1"/>
                </a:solidFill>
                <a:latin typeface="Overpass"/>
                <a:ea typeface="Overpass"/>
                <a:cs typeface="Overpass"/>
                <a:sym typeface="Overpass"/>
              </a:rPr>
              <a:t>LI Recruiter folders (import) &amp; CRM – </a:t>
            </a:r>
            <a:endParaRPr dirty="0"/>
          </a:p>
          <a:p>
            <a:pPr marL="0" lvl="0" indent="0" algn="l" rtl="0">
              <a:spcBef>
                <a:spcPts val="0"/>
              </a:spcBef>
              <a:spcAft>
                <a:spcPts val="0"/>
              </a:spcAft>
              <a:buNone/>
            </a:pPr>
            <a:r>
              <a:rPr lang="en-US" dirty="0"/>
              <a:t> </a:t>
            </a:r>
            <a:r>
              <a:rPr lang="en-US" dirty="0" err="1"/>
              <a:t>Hiretual</a:t>
            </a:r>
            <a:r>
              <a:rPr lang="en-US" dirty="0"/>
              <a:t>, </a:t>
            </a:r>
            <a:r>
              <a:rPr lang="en-US" dirty="0" err="1"/>
              <a:t>JobJet</a:t>
            </a:r>
            <a:r>
              <a:rPr lang="en-US" dirty="0"/>
              <a:t>, others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
        <p:cNvGrpSpPr/>
        <p:nvPr/>
      </p:nvGrpSpPr>
      <p:grpSpPr>
        <a:xfrm>
          <a:off x="0" y="0"/>
          <a:ext cx="0" cy="0"/>
          <a:chOff x="0" y="0"/>
          <a:chExt cx="0" cy="0"/>
        </a:xfrm>
      </p:grpSpPr>
      <p:sp>
        <p:nvSpPr>
          <p:cNvPr id="22" name="Google Shape;22;p34"/>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4" name="Google Shape;24;p3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34"/>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34"/>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9" name="Google Shape;29;p34"/>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34"/>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1" name="Google Shape;31;p34"/>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3" name="Google Shape;83;p43"/>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4" name="Google Shape;84;p4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44"/>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90" name="Google Shape;90;p44"/>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91" name="Google Shape;91;p4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97" name="Google Shape;97;p45"/>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8" name="Google Shape;98;p4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46"/>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6"/>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04" name="Google Shape;104;p46"/>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5" name="Google Shape;105;p4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46"/>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09" name="Google Shape;109;p46"/>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47"/>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7"/>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3" name="Google Shape;113;p4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48"/>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8"/>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9" name="Google Shape;119;p48"/>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0" name="Google Shape;120;p4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48"/>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
        <p:nvSpPr>
          <p:cNvPr id="124" name="Google Shape;124;p48"/>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49"/>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9"/>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8" name="Google Shape;128;p49"/>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9" name="Google Shape;129;p4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5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0"/>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5" name="Google Shape;135;p5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51"/>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1"/>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41" name="Google Shape;141;p5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5" name="Google Shape;35;p35"/>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6" name="Google Shape;36;p3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39"/>
        <p:cNvGrpSpPr/>
        <p:nvPr/>
      </p:nvGrpSpPr>
      <p:grpSpPr>
        <a:xfrm>
          <a:off x="0" y="0"/>
          <a:ext cx="0" cy="0"/>
          <a:chOff x="0" y="0"/>
          <a:chExt cx="0" cy="0"/>
        </a:xfrm>
      </p:grpSpPr>
      <p:sp>
        <p:nvSpPr>
          <p:cNvPr id="40" name="Google Shape;40;p36"/>
          <p:cNvSpPr txBox="1">
            <a:spLocks noGrp="1"/>
          </p:cNvSpPr>
          <p:nvPr>
            <p:ph type="sldNum" idx="12"/>
          </p:nvPr>
        </p:nvSpPr>
        <p:spPr>
          <a:xfrm>
            <a:off x="137771" y="6311925"/>
            <a:ext cx="480800" cy="524800"/>
          </a:xfrm>
          <a:prstGeom prst="rect">
            <a:avLst/>
          </a:prstGeom>
          <a:noFill/>
          <a:ln>
            <a:noFill/>
          </a:ln>
        </p:spPr>
        <p:txBody>
          <a:bodyPr spcFirstLastPara="1" wrap="square" lIns="91425" tIns="91425" rIns="91425" bIns="91425" anchor="ctr" anchorCtr="0">
            <a:noAutofit/>
          </a:bodyPr>
          <a:lstStyle>
            <a:lvl1pPr marL="0" lvl="0"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1pPr>
            <a:lvl2pPr marL="0" lvl="1"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2pPr>
            <a:lvl3pPr marL="0" lvl="2"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3pPr>
            <a:lvl4pPr marL="0" lvl="3"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4pPr>
            <a:lvl5pPr marL="0" lvl="4"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5pPr>
            <a:lvl6pPr marL="0" lvl="5"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6pPr>
            <a:lvl7pPr marL="0" lvl="6"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7pPr>
            <a:lvl8pPr marL="0" lvl="7"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8pPr>
            <a:lvl9pPr marL="0" lvl="8" indent="0" algn="r">
              <a:buClr>
                <a:srgbClr val="09304A"/>
              </a:buClr>
              <a:buSzPts val="3200"/>
              <a:buFont typeface="Century Gothic"/>
              <a:buNone/>
              <a:defRPr sz="3200" b="0" i="0">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36"/>
          <p:cNvSpPr txBox="1">
            <a:spLocks noGrp="1"/>
          </p:cNvSpPr>
          <p:nvPr>
            <p:ph type="body" idx="1"/>
          </p:nvPr>
        </p:nvSpPr>
        <p:spPr>
          <a:xfrm>
            <a:off x="1102267" y="2167900"/>
            <a:ext cx="9987600" cy="3526400"/>
          </a:xfrm>
          <a:prstGeom prst="rect">
            <a:avLst/>
          </a:prstGeom>
          <a:noFill/>
          <a:ln>
            <a:noFill/>
          </a:ln>
        </p:spPr>
        <p:txBody>
          <a:bodyPr spcFirstLastPara="1" wrap="square" lIns="91425" tIns="91425" rIns="91425" bIns="91425" anchor="t" anchorCtr="0">
            <a:normAutofit/>
          </a:bodyPr>
          <a:lstStyle>
            <a:lvl1pPr marL="457200" lvl="0" indent="-292100" algn="l">
              <a:spcBef>
                <a:spcPts val="800"/>
              </a:spcBef>
              <a:spcAft>
                <a:spcPts val="0"/>
              </a:spcAft>
              <a:buSzPts val="1000"/>
              <a:buFont typeface="Proxima Nova"/>
              <a:buChar char="●"/>
              <a:defRPr>
                <a:latin typeface="Proxima Nova"/>
                <a:ea typeface="Proxima Nova"/>
                <a:cs typeface="Proxima Nova"/>
                <a:sym typeface="Proxima Nova"/>
              </a:defRPr>
            </a:lvl1pPr>
            <a:lvl2pPr marL="914400" lvl="1" indent="-292100" algn="l">
              <a:spcBef>
                <a:spcPts val="0"/>
              </a:spcBef>
              <a:spcAft>
                <a:spcPts val="0"/>
              </a:spcAft>
              <a:buSzPts val="1000"/>
              <a:buFont typeface="Proxima Nova"/>
              <a:buChar char="○"/>
              <a:defRPr>
                <a:latin typeface="Proxima Nova"/>
                <a:ea typeface="Proxima Nova"/>
                <a:cs typeface="Proxima Nova"/>
                <a:sym typeface="Proxima Nova"/>
              </a:defRPr>
            </a:lvl2pPr>
            <a:lvl3pPr marL="1371600" lvl="2" indent="-292100" algn="l">
              <a:spcBef>
                <a:spcPts val="0"/>
              </a:spcBef>
              <a:spcAft>
                <a:spcPts val="0"/>
              </a:spcAft>
              <a:buSzPts val="1000"/>
              <a:buFont typeface="Proxima Nova"/>
              <a:buChar char="■"/>
              <a:defRPr>
                <a:latin typeface="Proxima Nova"/>
                <a:ea typeface="Proxima Nova"/>
                <a:cs typeface="Proxima Nova"/>
                <a:sym typeface="Proxima Nova"/>
              </a:defRPr>
            </a:lvl3pPr>
            <a:lvl4pPr marL="1828800" lvl="3" indent="-292100" algn="l">
              <a:spcBef>
                <a:spcPts val="0"/>
              </a:spcBef>
              <a:spcAft>
                <a:spcPts val="0"/>
              </a:spcAft>
              <a:buSzPts val="1000"/>
              <a:buFont typeface="Proxima Nova"/>
              <a:buChar char="●"/>
              <a:defRPr>
                <a:latin typeface="Proxima Nova"/>
                <a:ea typeface="Proxima Nova"/>
                <a:cs typeface="Proxima Nova"/>
                <a:sym typeface="Proxima Nova"/>
              </a:defRPr>
            </a:lvl4pPr>
            <a:lvl5pPr marL="2286000" lvl="4" indent="-292100" algn="l">
              <a:spcBef>
                <a:spcPts val="0"/>
              </a:spcBef>
              <a:spcAft>
                <a:spcPts val="0"/>
              </a:spcAft>
              <a:buSzPts val="1000"/>
              <a:buFont typeface="Proxima Nova"/>
              <a:buChar char="○"/>
              <a:defRPr>
                <a:latin typeface="Proxima Nova"/>
                <a:ea typeface="Proxima Nova"/>
                <a:cs typeface="Proxima Nova"/>
                <a:sym typeface="Proxima Nova"/>
              </a:defRPr>
            </a:lvl5pPr>
            <a:lvl6pPr marL="2743200" lvl="5" indent="-292100" algn="l">
              <a:spcBef>
                <a:spcPts val="0"/>
              </a:spcBef>
              <a:spcAft>
                <a:spcPts val="0"/>
              </a:spcAft>
              <a:buSzPts val="1000"/>
              <a:buFont typeface="Proxima Nova"/>
              <a:buChar char="■"/>
              <a:defRPr>
                <a:latin typeface="Proxima Nova"/>
                <a:ea typeface="Proxima Nova"/>
                <a:cs typeface="Proxima Nova"/>
                <a:sym typeface="Proxima Nova"/>
              </a:defRPr>
            </a:lvl6pPr>
            <a:lvl7pPr marL="3200400" lvl="6" indent="-292100" algn="l">
              <a:spcBef>
                <a:spcPts val="0"/>
              </a:spcBef>
              <a:spcAft>
                <a:spcPts val="0"/>
              </a:spcAft>
              <a:buSzPts val="1000"/>
              <a:buFont typeface="Proxima Nova"/>
              <a:buChar char="●"/>
              <a:defRPr>
                <a:latin typeface="Proxima Nova"/>
                <a:ea typeface="Proxima Nova"/>
                <a:cs typeface="Proxima Nova"/>
                <a:sym typeface="Proxima Nova"/>
              </a:defRPr>
            </a:lvl7pPr>
            <a:lvl8pPr marL="3657600" lvl="7" indent="-292100" algn="l">
              <a:spcBef>
                <a:spcPts val="0"/>
              </a:spcBef>
              <a:spcAft>
                <a:spcPts val="0"/>
              </a:spcAft>
              <a:buSzPts val="1000"/>
              <a:buFont typeface="Proxima Nova"/>
              <a:buChar char="○"/>
              <a:defRPr>
                <a:latin typeface="Proxima Nova"/>
                <a:ea typeface="Proxima Nova"/>
                <a:cs typeface="Proxima Nova"/>
                <a:sym typeface="Proxima Nova"/>
              </a:defRPr>
            </a:lvl8pPr>
            <a:lvl9pPr marL="4114800" lvl="8" indent="-292100" algn="l">
              <a:spcBef>
                <a:spcPts val="0"/>
              </a:spcBef>
              <a:spcAft>
                <a:spcPts val="0"/>
              </a:spcAft>
              <a:buSzPts val="1000"/>
              <a:buFont typeface="Proxima Nova"/>
              <a:buChar char="■"/>
              <a:defRPr>
                <a:latin typeface="Proxima Nova"/>
                <a:ea typeface="Proxima Nova"/>
                <a:cs typeface="Proxima Nova"/>
                <a:sym typeface="Proxima Nova"/>
              </a:defRPr>
            </a:lvl9pPr>
          </a:lstStyle>
          <a:p>
            <a:endParaRPr/>
          </a:p>
        </p:txBody>
      </p:sp>
      <p:sp>
        <p:nvSpPr>
          <p:cNvPr id="42" name="Google Shape;42;p36"/>
          <p:cNvSpPr txBox="1">
            <a:spLocks noGrp="1"/>
          </p:cNvSpPr>
          <p:nvPr>
            <p:ph type="title"/>
          </p:nvPr>
        </p:nvSpPr>
        <p:spPr>
          <a:xfrm>
            <a:off x="1102200" y="0"/>
            <a:ext cx="9987600" cy="1417600"/>
          </a:xfrm>
          <a:prstGeom prst="rect">
            <a:avLst/>
          </a:prstGeom>
          <a:noFill/>
          <a:ln>
            <a:noFill/>
          </a:ln>
        </p:spPr>
        <p:txBody>
          <a:bodyPr spcFirstLastPara="1" wrap="square" lIns="91425" tIns="91425" rIns="91425" bIns="91425" anchor="b" anchorCtr="0">
            <a:normAutofit/>
          </a:bodyPr>
          <a:lstStyle>
            <a:lvl1pPr lvl="0" algn="l">
              <a:spcBef>
                <a:spcPts val="0"/>
              </a:spcBef>
              <a:spcAft>
                <a:spcPts val="0"/>
              </a:spcAft>
              <a:buClr>
                <a:schemeClr val="lt1"/>
              </a:buClr>
              <a:buSzPts val="2800"/>
              <a:buFont typeface="Proxima Nova"/>
              <a:buNone/>
              <a:defRPr b="0">
                <a:latin typeface="Proxima Nova"/>
                <a:ea typeface="Proxima Nova"/>
                <a:cs typeface="Proxima Nova"/>
                <a:sym typeface="Proxima Nova"/>
              </a:defRPr>
            </a:lvl1pPr>
            <a:lvl2pPr lvl="1"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2pPr>
            <a:lvl3pPr lvl="2"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3pPr>
            <a:lvl4pPr lvl="3"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4pPr>
            <a:lvl5pPr lvl="4"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5pPr>
            <a:lvl6pPr lvl="5"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6pPr>
            <a:lvl7pPr lvl="6"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7pPr>
            <a:lvl8pPr lvl="7"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8pPr>
            <a:lvl9pPr lvl="8" algn="l">
              <a:spcBef>
                <a:spcPts val="0"/>
              </a:spcBef>
              <a:spcAft>
                <a:spcPts val="0"/>
              </a:spcAft>
              <a:buClr>
                <a:schemeClr val="dk1"/>
              </a:buClr>
              <a:buSzPts val="2800"/>
              <a:buFont typeface="Proxima Nova"/>
              <a:buNone/>
              <a:defRPr b="0">
                <a:solidFill>
                  <a:schemeClr val="dk1"/>
                </a:solidFill>
                <a:latin typeface="Proxima Nova"/>
                <a:ea typeface="Proxima Nova"/>
                <a:cs typeface="Proxima Nova"/>
                <a:sym typeface="Proxima Nova"/>
              </a:defRPr>
            </a:lvl9pPr>
          </a:lstStyle>
          <a:p>
            <a:endParaRPr/>
          </a:p>
        </p:txBody>
      </p:sp>
      <p:sp>
        <p:nvSpPr>
          <p:cNvPr id="43" name="Google Shape;43;p36"/>
          <p:cNvSpPr txBox="1">
            <a:spLocks noGrp="1"/>
          </p:cNvSpPr>
          <p:nvPr>
            <p:ph type="subTitle" idx="2"/>
          </p:nvPr>
        </p:nvSpPr>
        <p:spPr>
          <a:xfrm>
            <a:off x="1102200" y="1239700"/>
            <a:ext cx="9987600" cy="875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a:latin typeface="Proxima Nova"/>
                <a:ea typeface="Proxima Nova"/>
                <a:cs typeface="Proxima Nova"/>
                <a:sym typeface="Proxima Nova"/>
              </a:defRPr>
            </a:lvl1pPr>
            <a:lvl2pPr lvl="1" algn="l">
              <a:lnSpc>
                <a:spcPct val="100000"/>
              </a:lnSpc>
              <a:spcBef>
                <a:spcPts val="0"/>
              </a:spcBef>
              <a:spcAft>
                <a:spcPts val="0"/>
              </a:spcAft>
              <a:buSzPts val="1440"/>
              <a:buNone/>
              <a:defRPr>
                <a:latin typeface="Proxima Nova"/>
                <a:ea typeface="Proxima Nova"/>
                <a:cs typeface="Proxima Nova"/>
                <a:sym typeface="Proxima Nova"/>
              </a:defRPr>
            </a:lvl2pPr>
            <a:lvl3pPr lvl="2" algn="l">
              <a:lnSpc>
                <a:spcPct val="100000"/>
              </a:lnSpc>
              <a:spcBef>
                <a:spcPts val="0"/>
              </a:spcBef>
              <a:spcAft>
                <a:spcPts val="0"/>
              </a:spcAft>
              <a:buSzPts val="1280"/>
              <a:buNone/>
              <a:defRPr>
                <a:latin typeface="Proxima Nova"/>
                <a:ea typeface="Proxima Nova"/>
                <a:cs typeface="Proxima Nova"/>
                <a:sym typeface="Proxima Nova"/>
              </a:defRPr>
            </a:lvl3pPr>
            <a:lvl4pPr lvl="3" algn="l">
              <a:lnSpc>
                <a:spcPct val="100000"/>
              </a:lnSpc>
              <a:spcBef>
                <a:spcPts val="0"/>
              </a:spcBef>
              <a:spcAft>
                <a:spcPts val="0"/>
              </a:spcAft>
              <a:buSzPts val="1120"/>
              <a:buNone/>
              <a:defRPr>
                <a:latin typeface="Proxima Nova"/>
                <a:ea typeface="Proxima Nova"/>
                <a:cs typeface="Proxima Nova"/>
                <a:sym typeface="Proxima Nova"/>
              </a:defRPr>
            </a:lvl4pPr>
            <a:lvl5pPr lvl="4" algn="l">
              <a:lnSpc>
                <a:spcPct val="100000"/>
              </a:lnSpc>
              <a:spcBef>
                <a:spcPts val="0"/>
              </a:spcBef>
              <a:spcAft>
                <a:spcPts val="0"/>
              </a:spcAft>
              <a:buSzPts val="1120"/>
              <a:buNone/>
              <a:defRPr>
                <a:latin typeface="Proxima Nova"/>
                <a:ea typeface="Proxima Nova"/>
                <a:cs typeface="Proxima Nova"/>
                <a:sym typeface="Proxima Nova"/>
              </a:defRPr>
            </a:lvl5pPr>
            <a:lvl6pPr lvl="5" algn="l">
              <a:lnSpc>
                <a:spcPct val="100000"/>
              </a:lnSpc>
              <a:spcBef>
                <a:spcPts val="0"/>
              </a:spcBef>
              <a:spcAft>
                <a:spcPts val="0"/>
              </a:spcAft>
              <a:buSzPts val="1120"/>
              <a:buNone/>
              <a:defRPr>
                <a:latin typeface="Proxima Nova"/>
                <a:ea typeface="Proxima Nova"/>
                <a:cs typeface="Proxima Nova"/>
                <a:sym typeface="Proxima Nova"/>
              </a:defRPr>
            </a:lvl6pPr>
            <a:lvl7pPr lvl="6" algn="l">
              <a:lnSpc>
                <a:spcPct val="100000"/>
              </a:lnSpc>
              <a:spcBef>
                <a:spcPts val="0"/>
              </a:spcBef>
              <a:spcAft>
                <a:spcPts val="0"/>
              </a:spcAft>
              <a:buSzPts val="1120"/>
              <a:buNone/>
              <a:defRPr>
                <a:latin typeface="Proxima Nova"/>
                <a:ea typeface="Proxima Nova"/>
                <a:cs typeface="Proxima Nova"/>
                <a:sym typeface="Proxima Nova"/>
              </a:defRPr>
            </a:lvl7pPr>
            <a:lvl8pPr lvl="7" algn="l">
              <a:lnSpc>
                <a:spcPct val="100000"/>
              </a:lnSpc>
              <a:spcBef>
                <a:spcPts val="0"/>
              </a:spcBef>
              <a:spcAft>
                <a:spcPts val="0"/>
              </a:spcAft>
              <a:buSzPts val="1120"/>
              <a:buNone/>
              <a:defRPr>
                <a:latin typeface="Proxima Nova"/>
                <a:ea typeface="Proxima Nova"/>
                <a:cs typeface="Proxima Nova"/>
                <a:sym typeface="Proxima Nova"/>
              </a:defRPr>
            </a:lvl8pPr>
            <a:lvl9pPr lvl="8" algn="l">
              <a:lnSpc>
                <a:spcPct val="100000"/>
              </a:lnSpc>
              <a:spcBef>
                <a:spcPts val="0"/>
              </a:spcBef>
              <a:spcAft>
                <a:spcPts val="0"/>
              </a:spcAft>
              <a:buSzPts val="1120"/>
              <a:buNone/>
              <a:defRPr>
                <a:latin typeface="Proxima Nova"/>
                <a:ea typeface="Proxima Nova"/>
                <a:cs typeface="Proxima Nova"/>
                <a:sym typeface="Proxima Nov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4"/>
        <p:cNvGrpSpPr/>
        <p:nvPr/>
      </p:nvGrpSpPr>
      <p:grpSpPr>
        <a:xfrm>
          <a:off x="0" y="0"/>
          <a:ext cx="0" cy="0"/>
          <a:chOff x="0" y="0"/>
          <a:chExt cx="0" cy="0"/>
        </a:xfrm>
      </p:grpSpPr>
      <p:sp>
        <p:nvSpPr>
          <p:cNvPr id="45" name="Google Shape;45;p37"/>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47" name="Google Shape;47;p3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3" name="Google Shape;53;p3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39"/>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59" name="Google Shape;59;p3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65" name="Google Shape;65;p40"/>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6" name="Google Shape;66;p40"/>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67" name="Google Shape;67;p40"/>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8" name="Google Shape;68;p4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4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9"/>
        <p:cNvGrpSpPr/>
        <p:nvPr/>
      </p:nvGrpSpPr>
      <p:grpSpPr>
        <a:xfrm>
          <a:off x="0" y="0"/>
          <a:ext cx="0" cy="0"/>
          <a:chOff x="0" y="0"/>
          <a:chExt cx="0" cy="0"/>
        </a:xfrm>
      </p:grpSpPr>
      <p:grpSp>
        <p:nvGrpSpPr>
          <p:cNvPr id="10" name="Google Shape;10;p33"/>
          <p:cNvGrpSpPr/>
          <p:nvPr/>
        </p:nvGrpSpPr>
        <p:grpSpPr>
          <a:xfrm>
            <a:off x="9206969" y="2963333"/>
            <a:ext cx="2981859" cy="3208867"/>
            <a:chOff x="9206969" y="2963333"/>
            <a:chExt cx="2981859" cy="3208867"/>
          </a:xfrm>
        </p:grpSpPr>
        <p:cxnSp>
          <p:nvCxnSpPr>
            <p:cNvPr id="11" name="Google Shape;11;p33"/>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33"/>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33"/>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33"/>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33"/>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33"/>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33"/>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3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3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dfwtrn.org/Recruiter-Resourc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recruitersrecruitingrecruiter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414158" y="218193"/>
            <a:ext cx="9124992" cy="210727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ts val="6000"/>
              <a:buFont typeface="Century Gothic"/>
              <a:buNone/>
            </a:pPr>
            <a:r>
              <a:rPr lang="en-US" sz="6000" dirty="0"/>
              <a:t>BUILDING PIPELINES</a:t>
            </a:r>
            <a:br>
              <a:rPr lang="en-US" sz="6000" dirty="0"/>
            </a:br>
            <a:r>
              <a:rPr lang="en-US" sz="4400" dirty="0"/>
              <a:t>(additional links and dialog in Notes section of this PowerPoint)</a:t>
            </a:r>
            <a:endParaRPr dirty="0"/>
          </a:p>
        </p:txBody>
      </p:sp>
      <p:pic>
        <p:nvPicPr>
          <p:cNvPr id="149" name="Google Shape;149;p1"/>
          <p:cNvPicPr preferRelativeResize="0"/>
          <p:nvPr/>
        </p:nvPicPr>
        <p:blipFill rotWithShape="1">
          <a:blip r:embed="rId3">
            <a:alphaModFix/>
          </a:blip>
          <a:srcRect/>
          <a:stretch/>
        </p:blipFill>
        <p:spPr>
          <a:xfrm>
            <a:off x="8658647" y="3794440"/>
            <a:ext cx="1693621" cy="1593221"/>
          </a:xfrm>
          <a:prstGeom prst="rect">
            <a:avLst/>
          </a:prstGeom>
          <a:noFill/>
          <a:ln>
            <a:noFill/>
          </a:ln>
        </p:spPr>
      </p:pic>
      <p:sp>
        <p:nvSpPr>
          <p:cNvPr id="150" name="Google Shape;150;p1"/>
          <p:cNvSpPr txBox="1"/>
          <p:nvPr/>
        </p:nvSpPr>
        <p:spPr>
          <a:xfrm>
            <a:off x="-1295199" y="2517900"/>
            <a:ext cx="7113524" cy="18222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Gill Sans"/>
              <a:buNone/>
            </a:pPr>
            <a:r>
              <a:rPr lang="en-US" sz="4000" b="0" i="0" u="none" strike="noStrike" cap="none">
                <a:solidFill>
                  <a:schemeClr val="lt1"/>
                </a:solidFill>
                <a:latin typeface="Gill Sans"/>
                <a:ea typeface="Gill Sans"/>
                <a:cs typeface="Gill Sans"/>
                <a:sym typeface="Gill Sans"/>
              </a:rPr>
              <a:t>JIM SCHNYDER </a:t>
            </a:r>
            <a:endParaRPr/>
          </a:p>
          <a:p>
            <a:pPr marL="0" marR="0" lvl="0" indent="0" algn="ctr" rtl="0">
              <a:lnSpc>
                <a:spcPct val="90000"/>
              </a:lnSpc>
              <a:spcBef>
                <a:spcPts val="0"/>
              </a:spcBef>
              <a:spcAft>
                <a:spcPts val="0"/>
              </a:spcAft>
              <a:buClr>
                <a:schemeClr val="lt1"/>
              </a:buClr>
              <a:buSzPts val="4000"/>
              <a:buFont typeface="Gill Sans"/>
              <a:buNone/>
            </a:pPr>
            <a:r>
              <a:rPr lang="en-US" sz="4000" b="0" i="0" u="none" strike="noStrike" cap="none">
                <a:solidFill>
                  <a:schemeClr val="lt1"/>
                </a:solidFill>
                <a:latin typeface="Gill Sans"/>
                <a:ea typeface="Gill Sans"/>
                <a:cs typeface="Gill Sans"/>
                <a:sym typeface="Gill Sans"/>
              </a:rPr>
              <a:t>GAIL HOUSTON</a:t>
            </a:r>
            <a:endParaRPr sz="4000" b="0" i="0" u="none" strike="noStrike" cap="none">
              <a:solidFill>
                <a:schemeClr val="lt1"/>
              </a:solidFill>
              <a:latin typeface="Gill Sans"/>
              <a:ea typeface="Gill Sans"/>
              <a:cs typeface="Gill Sans"/>
              <a:sym typeface="Gill Sans"/>
            </a:endParaRPr>
          </a:p>
        </p:txBody>
      </p:sp>
      <p:sp>
        <p:nvSpPr>
          <p:cNvPr id="151" name="Google Shape;151;p1"/>
          <p:cNvSpPr/>
          <p:nvPr/>
        </p:nvSpPr>
        <p:spPr>
          <a:xfrm>
            <a:off x="8798362" y="5452198"/>
            <a:ext cx="3285259" cy="13233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Gill Sans"/>
              <a:buNone/>
            </a:pPr>
            <a:r>
              <a:rPr lang="en-US" sz="2000" b="0" i="0" u="none" strike="noStrike" cap="none" dirty="0">
                <a:solidFill>
                  <a:schemeClr val="lt1"/>
                </a:solidFill>
                <a:latin typeface="Gill Sans"/>
                <a:ea typeface="Gill Sans"/>
                <a:cs typeface="Gill Sans"/>
                <a:sym typeface="Gill Sans"/>
              </a:rPr>
              <a:t>Linkedin.com/IN/</a:t>
            </a:r>
            <a:r>
              <a:rPr lang="en-US" sz="2000" b="0" i="0" u="none" strike="noStrike" cap="none" dirty="0" err="1">
                <a:solidFill>
                  <a:schemeClr val="lt1"/>
                </a:solidFill>
                <a:latin typeface="Gill Sans"/>
                <a:ea typeface="Gill Sans"/>
                <a:cs typeface="Gill Sans"/>
                <a:sym typeface="Gill Sans"/>
              </a:rPr>
              <a:t>JimSchnyder</a:t>
            </a:r>
            <a:endParaRPr sz="2000" b="0" i="0" u="none" strike="noStrike" cap="none" dirty="0">
              <a:solidFill>
                <a:schemeClr val="lt1"/>
              </a:solidFill>
              <a:latin typeface="Gill Sans"/>
              <a:ea typeface="Gill Sans"/>
              <a:cs typeface="Gill Sans"/>
              <a:sym typeface="Gill Sans"/>
            </a:endParaRPr>
          </a:p>
          <a:p>
            <a:pPr marL="0" marR="0" lvl="0" indent="0" algn="r" rtl="0">
              <a:lnSpc>
                <a:spcPct val="100000"/>
              </a:lnSpc>
              <a:spcBef>
                <a:spcPts val="0"/>
              </a:spcBef>
              <a:spcAft>
                <a:spcPts val="0"/>
              </a:spcAft>
              <a:buClr>
                <a:schemeClr val="lt1"/>
              </a:buClr>
              <a:buSzPts val="2000"/>
              <a:buFont typeface="Gill Sans"/>
              <a:buNone/>
            </a:pPr>
            <a:r>
              <a:rPr lang="en-US" sz="2000" b="0" i="0" u="none" strike="noStrike" cap="none" dirty="0">
                <a:solidFill>
                  <a:schemeClr val="lt1"/>
                </a:solidFill>
                <a:latin typeface="Gill Sans"/>
                <a:ea typeface="Gill Sans"/>
                <a:cs typeface="Gill Sans"/>
                <a:sym typeface="Gill Sans"/>
              </a:rPr>
              <a:t>jim@recruitingadvisors.com</a:t>
            </a:r>
          </a:p>
          <a:p>
            <a:pPr marL="0" marR="0" lvl="0" indent="0" algn="r" rtl="0">
              <a:lnSpc>
                <a:spcPct val="100000"/>
              </a:lnSpc>
              <a:spcBef>
                <a:spcPts val="0"/>
              </a:spcBef>
              <a:spcAft>
                <a:spcPts val="0"/>
              </a:spcAft>
              <a:buClr>
                <a:schemeClr val="lt1"/>
              </a:buClr>
              <a:buSzPts val="2000"/>
              <a:buFont typeface="Gill Sans"/>
              <a:buNone/>
            </a:pPr>
            <a:r>
              <a:rPr lang="en-US" sz="2000" b="0" i="0" u="none" strike="noStrike" cap="none" dirty="0">
                <a:solidFill>
                  <a:schemeClr val="lt1"/>
                </a:solidFill>
                <a:latin typeface="Gill Sans"/>
                <a:ea typeface="Gill Sans"/>
                <a:cs typeface="Gill Sans"/>
                <a:sym typeface="Gill Sans"/>
              </a:rPr>
              <a:t>Linkedin.com/IN/</a:t>
            </a:r>
            <a:r>
              <a:rPr lang="en-US" sz="2000" b="0" i="0" u="none" strike="noStrike" cap="none" dirty="0" err="1">
                <a:solidFill>
                  <a:schemeClr val="lt1"/>
                </a:solidFill>
                <a:latin typeface="Gill Sans"/>
                <a:ea typeface="Gill Sans"/>
                <a:cs typeface="Gill Sans"/>
                <a:sym typeface="Gill Sans"/>
              </a:rPr>
              <a:t>GailHouston</a:t>
            </a:r>
            <a:endParaRPr lang="en-US" sz="2000" b="0" i="0" u="none" strike="noStrike" cap="none" dirty="0">
              <a:solidFill>
                <a:schemeClr val="lt1"/>
              </a:solidFill>
              <a:latin typeface="Gill Sans"/>
              <a:ea typeface="Gill Sans"/>
              <a:cs typeface="Gill Sans"/>
              <a:sym typeface="Gill Sans"/>
            </a:endParaRPr>
          </a:p>
          <a:p>
            <a:pPr marL="0" marR="0" lvl="0" indent="0" algn="r" rtl="0">
              <a:lnSpc>
                <a:spcPct val="100000"/>
              </a:lnSpc>
              <a:spcBef>
                <a:spcPts val="0"/>
              </a:spcBef>
              <a:spcAft>
                <a:spcPts val="0"/>
              </a:spcAft>
              <a:buClr>
                <a:schemeClr val="lt1"/>
              </a:buClr>
              <a:buSzPts val="2000"/>
              <a:buFont typeface="Gill Sans"/>
              <a:buNone/>
            </a:pPr>
            <a:r>
              <a:rPr lang="en-US" sz="2000" dirty="0">
                <a:solidFill>
                  <a:schemeClr val="lt1"/>
                </a:solidFill>
                <a:latin typeface="Gill Sans"/>
                <a:ea typeface="Gill Sans"/>
                <a:cs typeface="Gill Sans"/>
                <a:sym typeface="Gill Sans"/>
              </a:rPr>
              <a:t>Gail_Houston@intuit.com</a:t>
            </a:r>
            <a:endParaRPr sz="2000" b="0" i="0" u="none" strike="noStrike" cap="none" dirty="0">
              <a:solidFill>
                <a:schemeClr val="lt1"/>
              </a:solidFill>
              <a:latin typeface="Gill Sans"/>
              <a:ea typeface="Gill Sans"/>
              <a:cs typeface="Gill Sans"/>
              <a:sym typeface="Gill Sans"/>
            </a:endParaRPr>
          </a:p>
        </p:txBody>
      </p:sp>
      <p:sp>
        <p:nvSpPr>
          <p:cNvPr id="152" name="Google Shape;152;p1"/>
          <p:cNvSpPr txBox="1"/>
          <p:nvPr/>
        </p:nvSpPr>
        <p:spPr>
          <a:xfrm>
            <a:off x="345233" y="6320249"/>
            <a:ext cx="22958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DFW TRN May 2020</a:t>
            </a:r>
            <a:endParaRPr/>
          </a:p>
        </p:txBody>
      </p:sp>
      <p:pic>
        <p:nvPicPr>
          <p:cNvPr id="8" name="Picture 7" descr="A person standing in front of a window&#10;&#10;Description automatically generated">
            <a:extLst>
              <a:ext uri="{FF2B5EF4-FFF2-40B4-BE49-F238E27FC236}">
                <a16:creationId xmlns:a16="http://schemas.microsoft.com/office/drawing/2014/main" id="{324E733D-0B99-4B9E-9550-C69119BAF130}"/>
              </a:ext>
            </a:extLst>
          </p:cNvPr>
          <p:cNvPicPr>
            <a:picLocks noChangeAspect="1"/>
          </p:cNvPicPr>
          <p:nvPr/>
        </p:nvPicPr>
        <p:blipFill>
          <a:blip r:embed="rId4"/>
          <a:stretch>
            <a:fillRect/>
          </a:stretch>
        </p:blipFill>
        <p:spPr>
          <a:xfrm>
            <a:off x="10352268" y="3775603"/>
            <a:ext cx="1693621" cy="16120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Build a folder/list</a:t>
            </a:r>
            <a:endParaRPr/>
          </a:p>
          <a:p>
            <a:pPr marL="609585" lvl="0" indent="-457188" algn="l" rtl="0">
              <a:spcBef>
                <a:spcPts val="800"/>
              </a:spcBef>
              <a:spcAft>
                <a:spcPts val="0"/>
              </a:spcAft>
              <a:buSzPts val="1800"/>
              <a:buFont typeface="Noto Sans Symbols"/>
              <a:buChar char="⮚"/>
            </a:pPr>
            <a:r>
              <a:rPr lang="en-US" sz="3000">
                <a:solidFill>
                  <a:schemeClr val="lt1"/>
                </a:solidFill>
                <a:latin typeface="Overpass"/>
                <a:ea typeface="Overpass"/>
                <a:cs typeface="Overpass"/>
                <a:sym typeface="Overpass"/>
              </a:rPr>
              <a:t>Who, where, when</a:t>
            </a:r>
            <a:endParaRPr/>
          </a:p>
          <a:p>
            <a:pPr marL="609585" lvl="0" indent="-457188" algn="l" rtl="0">
              <a:spcBef>
                <a:spcPts val="800"/>
              </a:spcBef>
              <a:spcAft>
                <a:spcPts val="0"/>
              </a:spcAft>
              <a:buSzPts val="1800"/>
              <a:buFont typeface="Noto Sans Symbols"/>
              <a:buChar char="⮚"/>
            </a:pPr>
            <a:r>
              <a:rPr lang="en-US" sz="3000">
                <a:solidFill>
                  <a:schemeClr val="lt1"/>
                </a:solidFill>
                <a:latin typeface="Overpass"/>
                <a:ea typeface="Overpass"/>
                <a:cs typeface="Overpass"/>
                <a:sym typeface="Overpass"/>
              </a:rPr>
              <a:t>Talent Map</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Inventory</a:t>
            </a:r>
            <a:endParaRPr sz="3000">
              <a:solidFill>
                <a:schemeClr val="lt1"/>
              </a:solidFill>
              <a:latin typeface="Overpass"/>
              <a:ea typeface="Overpass"/>
              <a:cs typeface="Overpass"/>
              <a:sym typeface="Overpass"/>
            </a:endParaRPr>
          </a:p>
        </p:txBody>
      </p:sp>
      <p:sp>
        <p:nvSpPr>
          <p:cNvPr id="229" name="Google Shape;229;p11"/>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BUILDING LISTS AND TALENT MAPS</a:t>
            </a:r>
            <a:endParaRPr sz="3200">
              <a:solidFill>
                <a:schemeClr val="dk1"/>
              </a:solidFill>
              <a:latin typeface="Overpass"/>
              <a:ea typeface="Overpass"/>
              <a:cs typeface="Overpass"/>
              <a:sym typeface="Overpass"/>
            </a:endParaRPr>
          </a:p>
        </p:txBody>
      </p:sp>
      <p:pic>
        <p:nvPicPr>
          <p:cNvPr id="230" name="Google Shape;230;p11" descr="A person standing in front of a counter&#10;&#10;Description automatically generated"/>
          <p:cNvPicPr preferRelativeResize="0"/>
          <p:nvPr/>
        </p:nvPicPr>
        <p:blipFill rotWithShape="1">
          <a:blip r:embed="rId3">
            <a:alphaModFix/>
          </a:blip>
          <a:srcRect/>
          <a:stretch/>
        </p:blipFill>
        <p:spPr>
          <a:xfrm>
            <a:off x="5297059" y="2902688"/>
            <a:ext cx="6894941" cy="36198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Visualization </a:t>
            </a:r>
            <a:endParaRPr/>
          </a:p>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Look at supply</a:t>
            </a:r>
            <a:endParaRPr/>
          </a:p>
          <a:p>
            <a:pPr marL="1219170" lvl="1" indent="-457188" algn="l" rtl="0">
              <a:spcBef>
                <a:spcPts val="0"/>
              </a:spcBef>
              <a:spcAft>
                <a:spcPts val="0"/>
              </a:spcAft>
              <a:buSzPts val="1800"/>
              <a:buFont typeface="Noto Sans Symbols"/>
              <a:buChar char="⮚"/>
            </a:pPr>
            <a:r>
              <a:rPr lang="en-US" sz="2800">
                <a:solidFill>
                  <a:schemeClr val="lt1"/>
                </a:solidFill>
                <a:latin typeface="Overpass"/>
                <a:ea typeface="Overpass"/>
                <a:cs typeface="Overpass"/>
                <a:sym typeface="Overpass"/>
              </a:rPr>
              <a:t>QIA</a:t>
            </a:r>
            <a:endParaRPr sz="2800">
              <a:solidFill>
                <a:schemeClr val="lt1"/>
              </a:solidFill>
              <a:latin typeface="Overpass"/>
              <a:ea typeface="Overpass"/>
              <a:cs typeface="Overpass"/>
              <a:sym typeface="Overpass"/>
            </a:endParaRPr>
          </a:p>
        </p:txBody>
      </p:sp>
      <p:sp>
        <p:nvSpPr>
          <p:cNvPr id="242" name="Google Shape;242;p14"/>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WHAT IS A TALENT MAP?</a:t>
            </a:r>
            <a:endParaRPr sz="3200">
              <a:solidFill>
                <a:schemeClr val="dk1"/>
              </a:solidFill>
              <a:latin typeface="Overpass"/>
              <a:ea typeface="Overpass"/>
              <a:cs typeface="Overpass"/>
              <a:sym typeface="Overpass"/>
            </a:endParaRPr>
          </a:p>
        </p:txBody>
      </p:sp>
      <p:pic>
        <p:nvPicPr>
          <p:cNvPr id="243" name="Google Shape;243;p14" descr="A close up of a map&#10;&#10;Description automatically generated"/>
          <p:cNvPicPr preferRelativeResize="0"/>
          <p:nvPr/>
        </p:nvPicPr>
        <p:blipFill rotWithShape="1">
          <a:blip r:embed="rId3">
            <a:alphaModFix/>
          </a:blip>
          <a:srcRect/>
          <a:stretch/>
        </p:blipFill>
        <p:spPr>
          <a:xfrm>
            <a:off x="5238750" y="1682526"/>
            <a:ext cx="6953250" cy="4905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5"/>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Passive!</a:t>
            </a:r>
            <a:endParaRPr/>
          </a:p>
          <a:p>
            <a:pPr marL="609585"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Sell!</a:t>
            </a:r>
            <a:endParaRPr/>
          </a:p>
          <a:p>
            <a:pPr marL="609585"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Will your managers do them too?</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HM – perceptions</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Exploratory only</a:t>
            </a:r>
            <a:endParaRPr/>
          </a:p>
          <a:p>
            <a:pPr marL="1828754" lvl="2" indent="-457189" algn="l" rtl="0">
              <a:spcBef>
                <a:spcPts val="0"/>
              </a:spcBef>
              <a:spcAft>
                <a:spcPts val="0"/>
              </a:spcAft>
              <a:buSzPts val="1800"/>
              <a:buFont typeface="Noto Sans Symbols"/>
              <a:buChar char="⮚"/>
            </a:pPr>
            <a:r>
              <a:rPr lang="en-US" sz="2800">
                <a:solidFill>
                  <a:schemeClr val="lt1"/>
                </a:solidFill>
                <a:latin typeface="Overpass"/>
                <a:ea typeface="Overpass"/>
                <a:cs typeface="Overpass"/>
                <a:sym typeface="Overpass"/>
              </a:rPr>
              <a:t>If no, why not?</a:t>
            </a:r>
            <a:endParaRPr/>
          </a:p>
          <a:p>
            <a:pPr marL="2438339" lvl="3" indent="-457188" algn="l" rtl="0">
              <a:spcBef>
                <a:spcPts val="0"/>
              </a:spcBef>
              <a:spcAft>
                <a:spcPts val="0"/>
              </a:spcAft>
              <a:buSzPts val="1800"/>
              <a:buFont typeface="Noto Sans Symbols"/>
              <a:buChar char="⮚"/>
            </a:pPr>
            <a:r>
              <a:rPr lang="en-US" sz="2600">
                <a:solidFill>
                  <a:schemeClr val="lt1"/>
                </a:solidFill>
                <a:latin typeface="Overpass"/>
                <a:ea typeface="Overpass"/>
                <a:cs typeface="Overpass"/>
                <a:sym typeface="Overpass"/>
              </a:rPr>
              <a:t>You can still do this</a:t>
            </a:r>
            <a:endParaRPr/>
          </a:p>
          <a:p>
            <a:pPr marL="609585"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Block times</a:t>
            </a:r>
            <a:endParaRPr/>
          </a:p>
          <a:p>
            <a:pPr marL="609585"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Calendly</a:t>
            </a:r>
            <a:endParaRPr sz="2800">
              <a:solidFill>
                <a:schemeClr val="lt1"/>
              </a:solidFill>
              <a:latin typeface="Overpass"/>
              <a:ea typeface="Overpass"/>
              <a:cs typeface="Overpass"/>
              <a:sym typeface="Overpass"/>
            </a:endParaRPr>
          </a:p>
        </p:txBody>
      </p:sp>
      <p:sp>
        <p:nvSpPr>
          <p:cNvPr id="332" name="Google Shape;332;p25"/>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INTERVIEWING IN ADVANCE OF NEED</a:t>
            </a:r>
            <a:endParaRPr sz="3200">
              <a:solidFill>
                <a:schemeClr val="dk1"/>
              </a:solidFill>
              <a:latin typeface="Overpass"/>
              <a:ea typeface="Overpass"/>
              <a:cs typeface="Overpass"/>
              <a:sym typeface="Overpass"/>
            </a:endParaRPr>
          </a:p>
        </p:txBody>
      </p:sp>
      <p:pic>
        <p:nvPicPr>
          <p:cNvPr id="333" name="Google Shape;333;p25" descr="A person holding a computer&#10;&#10;Description automatically generated"/>
          <p:cNvPicPr preferRelativeResize="0"/>
          <p:nvPr/>
        </p:nvPicPr>
        <p:blipFill rotWithShape="1">
          <a:blip r:embed="rId3">
            <a:alphaModFix/>
          </a:blip>
          <a:srcRect/>
          <a:stretch/>
        </p:blipFill>
        <p:spPr>
          <a:xfrm>
            <a:off x="8218281" y="1567012"/>
            <a:ext cx="3973719" cy="55461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body" idx="1"/>
          </p:nvPr>
        </p:nvSpPr>
        <p:spPr>
          <a:xfrm>
            <a:off x="611700" y="1473232"/>
            <a:ext cx="11046900" cy="5049300"/>
          </a:xfrm>
          <a:prstGeom prst="rect">
            <a:avLst/>
          </a:prstGeom>
          <a:noFill/>
          <a:ln>
            <a:noFill/>
          </a:ln>
        </p:spPr>
        <p:txBody>
          <a:bodyPr spcFirstLastPara="1" wrap="square" lIns="121900" tIns="121900" rIns="121900" bIns="121900" anchor="t" anchorCtr="0">
            <a:noAutofit/>
          </a:bodyPr>
          <a:lstStyle/>
          <a:p>
            <a:pPr marL="609584" indent="-514338">
              <a:buSzPts val="2700"/>
              <a:buFont typeface="Overpass"/>
              <a:buChar char="⮚"/>
            </a:pPr>
            <a:r>
              <a:rPr lang="en-US" sz="2700" dirty="0">
                <a:solidFill>
                  <a:schemeClr val="lt1"/>
                </a:solidFill>
                <a:latin typeface="Overpass"/>
                <a:sym typeface="Overpass"/>
              </a:rPr>
              <a:t>Your ATS</a:t>
            </a:r>
            <a:endParaRPr sz="2700" dirty="0">
              <a:solidFill>
                <a:schemeClr val="lt1"/>
              </a:solidFill>
              <a:latin typeface="Overpass"/>
              <a:sym typeface="Overpass"/>
            </a:endParaRPr>
          </a:p>
          <a:p>
            <a:pPr marL="609584" indent="-514338">
              <a:buSzPts val="2700"/>
              <a:buFont typeface="Overpass"/>
              <a:buChar char="⮚"/>
            </a:pPr>
            <a:r>
              <a:rPr lang="en-US" sz="2700" dirty="0">
                <a:solidFill>
                  <a:schemeClr val="lt1"/>
                </a:solidFill>
                <a:latin typeface="Overpass"/>
                <a:sym typeface="Overpass"/>
              </a:rPr>
              <a:t>Employee Referrals </a:t>
            </a:r>
            <a:endParaRPr sz="2700" dirty="0">
              <a:solidFill>
                <a:schemeClr val="lt1"/>
              </a:solidFill>
              <a:latin typeface="Overpass"/>
              <a:sym typeface="Overpass"/>
            </a:endParaRPr>
          </a:p>
          <a:p>
            <a:pPr marL="609584" indent="-514338">
              <a:buSzPts val="2700"/>
              <a:buFont typeface="Overpass"/>
              <a:buChar char="⮚"/>
            </a:pPr>
            <a:r>
              <a:rPr lang="en-US" sz="2700" dirty="0">
                <a:solidFill>
                  <a:schemeClr val="lt1"/>
                </a:solidFill>
                <a:latin typeface="Overpass"/>
                <a:sym typeface="Overpass"/>
              </a:rPr>
              <a:t>Silver Medalists</a:t>
            </a:r>
            <a:endParaRPr sz="2700" dirty="0">
              <a:solidFill>
                <a:schemeClr val="lt1"/>
              </a:solidFill>
              <a:latin typeface="Overpass"/>
              <a:sym typeface="Overpass"/>
            </a:endParaRPr>
          </a:p>
          <a:p>
            <a:pPr marL="609584" indent="-514338">
              <a:buSzPts val="2700"/>
              <a:buFont typeface="Overpass"/>
              <a:buChar char="⮚"/>
            </a:pPr>
            <a:r>
              <a:rPr lang="en-US" sz="2700" dirty="0">
                <a:solidFill>
                  <a:schemeClr val="lt1"/>
                </a:solidFill>
                <a:latin typeface="Overpass"/>
                <a:sym typeface="Overpass"/>
              </a:rPr>
              <a:t>Alumni  - Rehire</a:t>
            </a:r>
            <a:endParaRPr sz="2700" dirty="0">
              <a:solidFill>
                <a:schemeClr val="lt1"/>
              </a:solidFill>
              <a:latin typeface="Overpass"/>
            </a:endParaRPr>
          </a:p>
          <a:p>
            <a:pPr marL="609584" indent="-514338">
              <a:buSzPts val="2700"/>
              <a:buFont typeface="Overpass"/>
              <a:buChar char="⮚"/>
            </a:pPr>
            <a:r>
              <a:rPr lang="en-US" sz="2700" dirty="0">
                <a:solidFill>
                  <a:schemeClr val="lt1"/>
                </a:solidFill>
                <a:latin typeface="Overpass"/>
                <a:sym typeface="Overpass"/>
              </a:rPr>
              <a:t>Offer Rejects</a:t>
            </a:r>
            <a:endParaRPr sz="2700" dirty="0">
              <a:solidFill>
                <a:schemeClr val="lt1"/>
              </a:solidFill>
              <a:latin typeface="Overpass"/>
            </a:endParaRPr>
          </a:p>
          <a:p>
            <a:pPr marL="609584" indent="-514338">
              <a:buSzPts val="2700"/>
              <a:buFont typeface="Overpass"/>
              <a:buChar char="⮚"/>
            </a:pPr>
            <a:r>
              <a:rPr lang="en-US" sz="2700" dirty="0">
                <a:solidFill>
                  <a:schemeClr val="lt1"/>
                </a:solidFill>
                <a:latin typeface="Overpass"/>
                <a:sym typeface="Overpass"/>
              </a:rPr>
              <a:t>Speakers, White Papers</a:t>
            </a:r>
          </a:p>
          <a:p>
            <a:pPr marL="609584" indent="-514338">
              <a:buSzPts val="2700"/>
              <a:buFont typeface="Overpass"/>
              <a:buChar char="⮚"/>
            </a:pPr>
            <a:r>
              <a:rPr lang="en-US" sz="2700" dirty="0">
                <a:solidFill>
                  <a:schemeClr val="lt1"/>
                </a:solidFill>
                <a:latin typeface="Overpass"/>
                <a:sym typeface="Overpass"/>
              </a:rPr>
              <a:t>Top 100 Lists</a:t>
            </a:r>
            <a:endParaRPr sz="2700" dirty="0">
              <a:solidFill>
                <a:schemeClr val="lt1"/>
              </a:solidFill>
              <a:latin typeface="Overpass"/>
              <a:sym typeface="Overpass"/>
            </a:endParaRPr>
          </a:p>
          <a:p>
            <a:pPr marL="95246" indent="0">
              <a:buSzPts val="2700"/>
              <a:buNone/>
            </a:pPr>
            <a:endParaRPr sz="2700" dirty="0">
              <a:solidFill>
                <a:schemeClr val="lt1"/>
              </a:solidFill>
              <a:latin typeface="Overpass"/>
              <a:sym typeface="Overpass"/>
            </a:endParaRPr>
          </a:p>
          <a:p>
            <a:pPr marL="0" lvl="0" indent="0" algn="l" rtl="0">
              <a:spcBef>
                <a:spcPts val="800"/>
              </a:spcBef>
              <a:spcAft>
                <a:spcPts val="0"/>
              </a:spcAft>
              <a:buNone/>
            </a:pPr>
            <a:endParaRPr dirty="0"/>
          </a:p>
          <a:p>
            <a:pPr marL="609585" lvl="0" indent="-342888" algn="l" rtl="0">
              <a:spcBef>
                <a:spcPts val="800"/>
              </a:spcBef>
              <a:spcAft>
                <a:spcPts val="0"/>
              </a:spcAft>
              <a:buSzPts val="1800"/>
              <a:buFont typeface="Noto Sans Symbols"/>
              <a:buNone/>
            </a:pPr>
            <a:endParaRPr sz="3200" dirty="0">
              <a:solidFill>
                <a:schemeClr val="lt1"/>
              </a:solidFill>
              <a:latin typeface="Overpass"/>
              <a:ea typeface="Overpass"/>
              <a:cs typeface="Overpass"/>
              <a:sym typeface="Overpass"/>
            </a:endParaRPr>
          </a:p>
        </p:txBody>
      </p:sp>
      <p:sp>
        <p:nvSpPr>
          <p:cNvPr id="209" name="Google Shape;209;p13"/>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SOURCES FOR BUILDING LISTS</a:t>
            </a:r>
            <a:endParaRPr sz="3200">
              <a:solidFill>
                <a:schemeClr val="dk1"/>
              </a:solidFill>
              <a:latin typeface="Overpass"/>
              <a:ea typeface="Overpass"/>
              <a:cs typeface="Overpass"/>
              <a:sym typeface="Overpass"/>
            </a:endParaRPr>
          </a:p>
        </p:txBody>
      </p:sp>
      <p:sp>
        <p:nvSpPr>
          <p:cNvPr id="4" name="Google Shape;208;p13">
            <a:extLst>
              <a:ext uri="{FF2B5EF4-FFF2-40B4-BE49-F238E27FC236}">
                <a16:creationId xmlns:a16="http://schemas.microsoft.com/office/drawing/2014/main" id="{F29D7B4C-9B20-403D-9B70-BB2A8EA35E99}"/>
              </a:ext>
            </a:extLst>
          </p:cNvPr>
          <p:cNvSpPr txBox="1">
            <a:spLocks/>
          </p:cNvSpPr>
          <p:nvPr/>
        </p:nvSpPr>
        <p:spPr>
          <a:xfrm>
            <a:off x="5640955" y="1473232"/>
            <a:ext cx="6017645" cy="50493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800"/>
              </a:spcBef>
              <a:spcAft>
                <a:spcPts val="0"/>
              </a:spcAft>
              <a:buClr>
                <a:schemeClr val="lt1"/>
              </a:buClr>
              <a:buSzPts val="1000"/>
              <a:buFont typeface="Proxima Nova"/>
              <a:buChar char="●"/>
              <a:defRPr sz="2000" b="0" i="0" u="none" strike="noStrike" cap="none">
                <a:solidFill>
                  <a:srgbClr val="0F486F"/>
                </a:solidFill>
                <a:latin typeface="Proxima Nova"/>
                <a:ea typeface="Proxima Nova"/>
                <a:cs typeface="Proxima Nova"/>
                <a:sym typeface="Proxima Nova"/>
              </a:defRPr>
            </a:lvl1pPr>
            <a:lvl2pPr marL="914400" marR="0" lvl="1" indent="-292100" algn="l" rtl="0">
              <a:lnSpc>
                <a:spcPct val="100000"/>
              </a:lnSpc>
              <a:spcBef>
                <a:spcPts val="0"/>
              </a:spcBef>
              <a:spcAft>
                <a:spcPts val="0"/>
              </a:spcAft>
              <a:buClr>
                <a:schemeClr val="lt1"/>
              </a:buClr>
              <a:buSzPts val="1000"/>
              <a:buFont typeface="Proxima Nova"/>
              <a:buChar char="○"/>
              <a:defRPr sz="1800" b="0" i="0" u="none" strike="noStrike" cap="none">
                <a:solidFill>
                  <a:srgbClr val="0F486F"/>
                </a:solidFill>
                <a:latin typeface="Proxima Nova"/>
                <a:ea typeface="Proxima Nova"/>
                <a:cs typeface="Proxima Nova"/>
                <a:sym typeface="Proxima Nova"/>
              </a:defRPr>
            </a:lvl2pPr>
            <a:lvl3pPr marL="1371600" marR="0" lvl="2" indent="-292100" algn="l" rtl="0">
              <a:lnSpc>
                <a:spcPct val="100000"/>
              </a:lnSpc>
              <a:spcBef>
                <a:spcPts val="0"/>
              </a:spcBef>
              <a:spcAft>
                <a:spcPts val="0"/>
              </a:spcAft>
              <a:buClr>
                <a:schemeClr val="lt1"/>
              </a:buClr>
              <a:buSzPts val="1000"/>
              <a:buFont typeface="Proxima Nova"/>
              <a:buChar char="■"/>
              <a:defRPr sz="1600" b="0" i="0" u="none" strike="noStrike" cap="none">
                <a:solidFill>
                  <a:srgbClr val="0F486F"/>
                </a:solidFill>
                <a:latin typeface="Proxima Nova"/>
                <a:ea typeface="Proxima Nova"/>
                <a:cs typeface="Proxima Nova"/>
                <a:sym typeface="Proxima Nova"/>
              </a:defRPr>
            </a:lvl3pPr>
            <a:lvl4pPr marL="1828800" marR="0" lvl="3" indent="-292100" algn="l" rtl="0">
              <a:lnSpc>
                <a:spcPct val="100000"/>
              </a:lnSpc>
              <a:spcBef>
                <a:spcPts val="0"/>
              </a:spcBef>
              <a:spcAft>
                <a:spcPts val="0"/>
              </a:spcAft>
              <a:buClr>
                <a:schemeClr val="lt1"/>
              </a:buClr>
              <a:buSzPts val="1000"/>
              <a:buFont typeface="Proxima Nova"/>
              <a:buChar char="●"/>
              <a:defRPr sz="1400" b="0" i="0" u="none" strike="noStrike" cap="none">
                <a:solidFill>
                  <a:srgbClr val="0F486F"/>
                </a:solidFill>
                <a:latin typeface="Proxima Nova"/>
                <a:ea typeface="Proxima Nova"/>
                <a:cs typeface="Proxima Nova"/>
                <a:sym typeface="Proxima Nova"/>
              </a:defRPr>
            </a:lvl4pPr>
            <a:lvl5pPr marL="2286000" marR="0" lvl="4" indent="-292100" algn="l" rtl="0">
              <a:lnSpc>
                <a:spcPct val="100000"/>
              </a:lnSpc>
              <a:spcBef>
                <a:spcPts val="0"/>
              </a:spcBef>
              <a:spcAft>
                <a:spcPts val="0"/>
              </a:spcAft>
              <a:buClr>
                <a:schemeClr val="lt1"/>
              </a:buClr>
              <a:buSzPts val="1000"/>
              <a:buFont typeface="Proxima Nova"/>
              <a:buChar char="○"/>
              <a:defRPr sz="1400" b="0" i="0" u="none" strike="noStrike" cap="none">
                <a:solidFill>
                  <a:srgbClr val="0F486F"/>
                </a:solidFill>
                <a:latin typeface="Proxima Nova"/>
                <a:ea typeface="Proxima Nova"/>
                <a:cs typeface="Proxima Nova"/>
                <a:sym typeface="Proxima Nova"/>
              </a:defRPr>
            </a:lvl5pPr>
            <a:lvl6pPr marL="2743200" marR="0" lvl="5" indent="-292100" algn="l" rtl="0">
              <a:lnSpc>
                <a:spcPct val="100000"/>
              </a:lnSpc>
              <a:spcBef>
                <a:spcPts val="0"/>
              </a:spcBef>
              <a:spcAft>
                <a:spcPts val="0"/>
              </a:spcAft>
              <a:buClr>
                <a:schemeClr val="lt1"/>
              </a:buClr>
              <a:buSzPts val="1000"/>
              <a:buFont typeface="Proxima Nova"/>
              <a:buChar char="■"/>
              <a:defRPr sz="1400" b="0" i="0" u="none" strike="noStrike" cap="none">
                <a:solidFill>
                  <a:srgbClr val="0F486F"/>
                </a:solidFill>
                <a:latin typeface="Proxima Nova"/>
                <a:ea typeface="Proxima Nova"/>
                <a:cs typeface="Proxima Nova"/>
                <a:sym typeface="Proxima Nova"/>
              </a:defRPr>
            </a:lvl6pPr>
            <a:lvl7pPr marL="3200400" marR="0" lvl="6" indent="-292100" algn="l" rtl="0">
              <a:lnSpc>
                <a:spcPct val="100000"/>
              </a:lnSpc>
              <a:spcBef>
                <a:spcPts val="0"/>
              </a:spcBef>
              <a:spcAft>
                <a:spcPts val="0"/>
              </a:spcAft>
              <a:buClr>
                <a:schemeClr val="lt1"/>
              </a:buClr>
              <a:buSzPts val="1000"/>
              <a:buFont typeface="Proxima Nova"/>
              <a:buChar char="●"/>
              <a:defRPr sz="1400" b="0" i="0" u="none" strike="noStrike" cap="none">
                <a:solidFill>
                  <a:srgbClr val="0F486F"/>
                </a:solidFill>
                <a:latin typeface="Proxima Nova"/>
                <a:ea typeface="Proxima Nova"/>
                <a:cs typeface="Proxima Nova"/>
                <a:sym typeface="Proxima Nova"/>
              </a:defRPr>
            </a:lvl7pPr>
            <a:lvl8pPr marL="3657600" marR="0" lvl="7" indent="-292100" algn="l" rtl="0">
              <a:lnSpc>
                <a:spcPct val="100000"/>
              </a:lnSpc>
              <a:spcBef>
                <a:spcPts val="0"/>
              </a:spcBef>
              <a:spcAft>
                <a:spcPts val="0"/>
              </a:spcAft>
              <a:buClr>
                <a:schemeClr val="lt1"/>
              </a:buClr>
              <a:buSzPts val="1000"/>
              <a:buFont typeface="Proxima Nova"/>
              <a:buChar char="○"/>
              <a:defRPr sz="1400" b="0" i="0" u="none" strike="noStrike" cap="none">
                <a:solidFill>
                  <a:srgbClr val="0F486F"/>
                </a:solidFill>
                <a:latin typeface="Proxima Nova"/>
                <a:ea typeface="Proxima Nova"/>
                <a:cs typeface="Proxima Nova"/>
                <a:sym typeface="Proxima Nova"/>
              </a:defRPr>
            </a:lvl8pPr>
            <a:lvl9pPr marL="4114800" marR="0" lvl="8" indent="-292100" algn="l" rtl="0">
              <a:lnSpc>
                <a:spcPct val="100000"/>
              </a:lnSpc>
              <a:spcBef>
                <a:spcPts val="0"/>
              </a:spcBef>
              <a:spcAft>
                <a:spcPts val="0"/>
              </a:spcAft>
              <a:buClr>
                <a:schemeClr val="lt1"/>
              </a:buClr>
              <a:buSzPts val="1000"/>
              <a:buFont typeface="Proxima Nova"/>
              <a:buChar char="■"/>
              <a:defRPr sz="1400" b="0" i="0" u="none" strike="noStrike" cap="none">
                <a:solidFill>
                  <a:srgbClr val="0F486F"/>
                </a:solidFill>
                <a:latin typeface="Proxima Nova"/>
                <a:ea typeface="Proxima Nova"/>
                <a:cs typeface="Proxima Nova"/>
                <a:sym typeface="Proxima Nova"/>
              </a:defRPr>
            </a:lvl9pPr>
          </a:lstStyle>
          <a:p>
            <a:pPr marL="609584" indent="-514338">
              <a:buSzPts val="2700"/>
              <a:buFont typeface="Overpass"/>
              <a:buChar char="⮚"/>
            </a:pPr>
            <a:r>
              <a:rPr lang="en-US" sz="2700" dirty="0">
                <a:solidFill>
                  <a:schemeClr val="lt1"/>
                </a:solidFill>
                <a:latin typeface="Overpass"/>
                <a:sym typeface="Overpass"/>
              </a:rPr>
              <a:t>University</a:t>
            </a:r>
          </a:p>
          <a:p>
            <a:pPr marL="609584" indent="-514338">
              <a:buSzPts val="2700"/>
              <a:buFont typeface="Overpass"/>
              <a:buChar char="⮚"/>
            </a:pPr>
            <a:r>
              <a:rPr lang="en-US" sz="2700" dirty="0">
                <a:solidFill>
                  <a:schemeClr val="lt1"/>
                </a:solidFill>
                <a:latin typeface="Overpass"/>
                <a:sym typeface="Overpass"/>
              </a:rPr>
              <a:t>LinkedIn</a:t>
            </a:r>
          </a:p>
          <a:p>
            <a:pPr marL="609584" indent="-514338">
              <a:buSzPts val="2700"/>
              <a:buFont typeface="Overpass"/>
              <a:buChar char="⮚"/>
            </a:pPr>
            <a:r>
              <a:rPr lang="en-US" sz="2700" dirty="0">
                <a:solidFill>
                  <a:schemeClr val="lt1"/>
                </a:solidFill>
                <a:latin typeface="Overpass"/>
                <a:sym typeface="Overpass"/>
              </a:rPr>
              <a:t>Job Boards</a:t>
            </a:r>
          </a:p>
          <a:p>
            <a:pPr marL="609584" indent="-514338">
              <a:buSzPts val="2700"/>
              <a:buFont typeface="Overpass"/>
              <a:buChar char="⮚"/>
            </a:pPr>
            <a:r>
              <a:rPr lang="en-US" sz="2700" dirty="0">
                <a:solidFill>
                  <a:schemeClr val="lt1"/>
                </a:solidFill>
                <a:latin typeface="Overpass"/>
                <a:sym typeface="Overpass"/>
              </a:rPr>
              <a:t>Facebook / LI Groups</a:t>
            </a:r>
          </a:p>
          <a:p>
            <a:pPr marL="609584" indent="-514338">
              <a:buSzPts val="2700"/>
              <a:buFont typeface="Overpass"/>
              <a:buChar char="⮚"/>
            </a:pPr>
            <a:r>
              <a:rPr lang="en-US" sz="2700" dirty="0" err="1">
                <a:solidFill>
                  <a:schemeClr val="lt1"/>
                </a:solidFill>
                <a:latin typeface="Overpass"/>
                <a:sym typeface="Overpass"/>
              </a:rPr>
              <a:t>Github</a:t>
            </a:r>
            <a:r>
              <a:rPr lang="en-US" sz="2700" dirty="0">
                <a:solidFill>
                  <a:schemeClr val="lt1"/>
                </a:solidFill>
                <a:latin typeface="Overpass"/>
                <a:sym typeface="Overpass"/>
              </a:rPr>
              <a:t> / </a:t>
            </a:r>
            <a:r>
              <a:rPr lang="en-US" sz="2700" dirty="0" err="1">
                <a:solidFill>
                  <a:schemeClr val="lt1"/>
                </a:solidFill>
                <a:latin typeface="Overpass"/>
                <a:sym typeface="Overpass"/>
              </a:rPr>
              <a:t>StackOverflow</a:t>
            </a:r>
            <a:endParaRPr lang="en-US" sz="2700" dirty="0">
              <a:solidFill>
                <a:schemeClr val="lt1"/>
              </a:solidFill>
              <a:latin typeface="Overpass"/>
              <a:sym typeface="Overpass"/>
            </a:endParaRPr>
          </a:p>
          <a:p>
            <a:pPr marL="609584" indent="-514338">
              <a:buSzPts val="2700"/>
              <a:buFont typeface="Overpass"/>
              <a:buChar char="⮚"/>
            </a:pPr>
            <a:r>
              <a:rPr lang="en-US" sz="2700" dirty="0">
                <a:solidFill>
                  <a:schemeClr val="lt1"/>
                </a:solidFill>
                <a:latin typeface="Overpass"/>
                <a:sym typeface="Overpass"/>
              </a:rPr>
              <a:t>Associations. </a:t>
            </a:r>
          </a:p>
          <a:p>
            <a:pPr marL="609584" indent="-514338">
              <a:buSzPts val="2700"/>
              <a:buFont typeface="Overpass"/>
              <a:buChar char="⮚"/>
            </a:pPr>
            <a:r>
              <a:rPr lang="en-US" sz="2700" dirty="0">
                <a:solidFill>
                  <a:schemeClr val="lt1"/>
                </a:solidFill>
                <a:latin typeface="Overpass"/>
                <a:sym typeface="Overpass"/>
              </a:rPr>
              <a:t>Webinars</a:t>
            </a:r>
          </a:p>
          <a:p>
            <a:pPr marL="0" indent="0">
              <a:buFont typeface="Proxima Nova"/>
              <a:buNone/>
            </a:pPr>
            <a:endParaRPr lang="en-US" dirty="0"/>
          </a:p>
          <a:p>
            <a:pPr marL="609585" indent="-342888">
              <a:buSzPts val="1800"/>
              <a:buFont typeface="Noto Sans Symbols"/>
              <a:buNone/>
            </a:pPr>
            <a:endParaRPr lang="en-US" sz="3200" dirty="0">
              <a:solidFill>
                <a:schemeClr val="lt1"/>
              </a:solidFill>
              <a:latin typeface="Overpass"/>
              <a:ea typeface="Overpass"/>
              <a:cs typeface="Overpass"/>
              <a:sym typeface="Overpas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body" idx="1"/>
          </p:nvPr>
        </p:nvSpPr>
        <p:spPr>
          <a:xfrm>
            <a:off x="352669" y="1008997"/>
            <a:ext cx="8551277" cy="3526400"/>
          </a:xfrm>
          <a:prstGeom prst="rect">
            <a:avLst/>
          </a:prstGeom>
          <a:noFill/>
          <a:ln>
            <a:noFill/>
          </a:ln>
        </p:spPr>
        <p:txBody>
          <a:bodyPr spcFirstLastPara="1" wrap="square" lIns="121900" tIns="121900" rIns="121900" bIns="121900" anchor="t" anchorCtr="0">
            <a:noAutofit/>
          </a:bodyPr>
          <a:lstStyle/>
          <a:p>
            <a:pPr marL="609584" indent="-514338">
              <a:lnSpc>
                <a:spcPct val="150000"/>
              </a:lnSpc>
              <a:spcBef>
                <a:spcPts val="0"/>
              </a:spcBef>
              <a:buSzPts val="2700"/>
              <a:buFont typeface="Overpass"/>
              <a:buChar char="⮚"/>
            </a:pPr>
            <a:r>
              <a:rPr lang="en-US" sz="2700" dirty="0">
                <a:solidFill>
                  <a:schemeClr val="lt1"/>
                </a:solidFill>
                <a:latin typeface="Overpass"/>
                <a:sym typeface="Overpass"/>
              </a:rPr>
              <a:t>First pilot at Intuit – utilized AI to review resumes</a:t>
            </a:r>
          </a:p>
          <a:p>
            <a:pPr marL="1066784" lvl="1" indent="-514338">
              <a:lnSpc>
                <a:spcPct val="150000"/>
              </a:lnSpc>
              <a:buSzPts val="2700"/>
              <a:buFont typeface="Overpass"/>
              <a:buChar char="⮚"/>
            </a:pPr>
            <a:r>
              <a:rPr lang="en-US" sz="2500" dirty="0">
                <a:solidFill>
                  <a:schemeClr val="lt1"/>
                </a:solidFill>
                <a:latin typeface="Overpass"/>
                <a:sym typeface="Overpass"/>
              </a:rPr>
              <a:t>Reviewed over 6k applications for SWE and Data.</a:t>
            </a:r>
          </a:p>
          <a:p>
            <a:pPr marL="1066784" lvl="1" indent="-514338">
              <a:lnSpc>
                <a:spcPct val="150000"/>
              </a:lnSpc>
              <a:buSzPts val="2700"/>
              <a:buFont typeface="Overpass"/>
              <a:buChar char="⮚"/>
            </a:pPr>
            <a:r>
              <a:rPr lang="en-US" sz="2500" dirty="0">
                <a:solidFill>
                  <a:schemeClr val="lt1"/>
                </a:solidFill>
                <a:latin typeface="Overpass"/>
                <a:sym typeface="Overpass"/>
              </a:rPr>
              <a:t>10% were deemed qualified. </a:t>
            </a:r>
          </a:p>
          <a:p>
            <a:pPr marL="1066784" lvl="1" indent="-514338">
              <a:lnSpc>
                <a:spcPct val="150000"/>
              </a:lnSpc>
              <a:buSzPts val="2700"/>
              <a:buFont typeface="Overpass"/>
              <a:buChar char="⮚"/>
            </a:pPr>
            <a:r>
              <a:rPr lang="en-US" sz="2500" dirty="0">
                <a:solidFill>
                  <a:schemeClr val="lt1"/>
                </a:solidFill>
                <a:latin typeface="Overpass"/>
                <a:sym typeface="Overpass"/>
              </a:rPr>
              <a:t>Feedback was given though to every applicant</a:t>
            </a:r>
            <a:endParaRPr sz="2500" dirty="0">
              <a:solidFill>
                <a:schemeClr val="lt1"/>
              </a:solidFill>
              <a:latin typeface="Overpass"/>
              <a:sym typeface="Overpass"/>
            </a:endParaRPr>
          </a:p>
          <a:p>
            <a:pPr marL="609584" indent="-514338">
              <a:lnSpc>
                <a:spcPct val="150000"/>
              </a:lnSpc>
              <a:spcBef>
                <a:spcPts val="0"/>
              </a:spcBef>
              <a:buSzPts val="2700"/>
              <a:buFont typeface="Overpass"/>
              <a:buChar char="⮚"/>
            </a:pPr>
            <a:r>
              <a:rPr lang="en-US" sz="2700" dirty="0">
                <a:solidFill>
                  <a:schemeClr val="lt1"/>
                </a:solidFill>
                <a:latin typeface="Overpass"/>
                <a:sym typeface="Overpass"/>
              </a:rPr>
              <a:t>Filled positions 9 days faster</a:t>
            </a:r>
            <a:endParaRPr sz="2700" dirty="0">
              <a:solidFill>
                <a:schemeClr val="lt1"/>
              </a:solidFill>
              <a:latin typeface="Overpass"/>
              <a:sym typeface="Overpass"/>
            </a:endParaRPr>
          </a:p>
          <a:p>
            <a:pPr marL="609584" indent="-514338">
              <a:lnSpc>
                <a:spcPct val="150000"/>
              </a:lnSpc>
              <a:spcBef>
                <a:spcPts val="0"/>
              </a:spcBef>
              <a:buSzPts val="2700"/>
              <a:buFont typeface="Overpass"/>
              <a:buChar char="⮚"/>
            </a:pPr>
            <a:r>
              <a:rPr lang="en-US" sz="2700" dirty="0">
                <a:solidFill>
                  <a:schemeClr val="lt1"/>
                </a:solidFill>
                <a:latin typeface="Overpass"/>
                <a:sym typeface="Overpass"/>
              </a:rPr>
              <a:t>48% increase in our NPS score</a:t>
            </a:r>
            <a:endParaRPr sz="2700" dirty="0">
              <a:solidFill>
                <a:schemeClr val="lt1"/>
              </a:solidFill>
              <a:latin typeface="Overpass"/>
              <a:sym typeface="Overpass"/>
            </a:endParaRPr>
          </a:p>
          <a:p>
            <a:pPr marL="609584" indent="-514338">
              <a:lnSpc>
                <a:spcPct val="150000"/>
              </a:lnSpc>
              <a:spcBef>
                <a:spcPts val="0"/>
              </a:spcBef>
              <a:buSzPts val="2700"/>
              <a:buFont typeface="Overpass"/>
              <a:buChar char="⮚"/>
            </a:pPr>
            <a:r>
              <a:rPr lang="en-US" sz="2700" dirty="0">
                <a:solidFill>
                  <a:schemeClr val="lt1"/>
                </a:solidFill>
                <a:latin typeface="Overpass"/>
                <a:sym typeface="Overpass"/>
              </a:rPr>
              <a:t>Qualified but not hired</a:t>
            </a:r>
          </a:p>
          <a:p>
            <a:pPr marL="1066784" lvl="1" indent="-514338">
              <a:lnSpc>
                <a:spcPct val="150000"/>
              </a:lnSpc>
              <a:buSzPts val="2700"/>
              <a:buFont typeface="Overpass"/>
              <a:buChar char="⮚"/>
            </a:pPr>
            <a:r>
              <a:rPr lang="en-US" sz="2500" dirty="0">
                <a:solidFill>
                  <a:schemeClr val="lt1"/>
                </a:solidFill>
                <a:latin typeface="Overpass"/>
                <a:sym typeface="Overpass"/>
              </a:rPr>
              <a:t> Moved into Talent Communities &amp; marketers continually engage  for future openings </a:t>
            </a:r>
            <a:endParaRPr sz="2500" dirty="0">
              <a:solidFill>
                <a:schemeClr val="lt1"/>
              </a:solidFill>
              <a:latin typeface="Overpass"/>
              <a:sym typeface="Overpass"/>
            </a:endParaRPr>
          </a:p>
          <a:p>
            <a:pPr marL="609585" lvl="0" indent="-342888" algn="l" rtl="0">
              <a:lnSpc>
                <a:spcPct val="100000"/>
              </a:lnSpc>
              <a:spcBef>
                <a:spcPts val="0"/>
              </a:spcBef>
              <a:spcAft>
                <a:spcPts val="0"/>
              </a:spcAft>
              <a:buSzPts val="1800"/>
              <a:buFont typeface="Noto Sans Symbols"/>
              <a:buNone/>
            </a:pPr>
            <a:endParaRPr sz="2300" dirty="0">
              <a:solidFill>
                <a:schemeClr val="lt1"/>
              </a:solidFill>
              <a:latin typeface="Overpass"/>
              <a:ea typeface="Overpass"/>
              <a:cs typeface="Overpass"/>
              <a:sym typeface="Overpass"/>
            </a:endParaRPr>
          </a:p>
          <a:p>
            <a:pPr marL="152396" lvl="0" indent="0" algn="l" rtl="0">
              <a:spcBef>
                <a:spcPts val="800"/>
              </a:spcBef>
              <a:spcAft>
                <a:spcPts val="0"/>
              </a:spcAft>
              <a:buSzPts val="1800"/>
              <a:buNone/>
            </a:pPr>
            <a:endParaRPr sz="2700" dirty="0">
              <a:solidFill>
                <a:schemeClr val="lt1"/>
              </a:solidFill>
              <a:latin typeface="Overpass"/>
              <a:ea typeface="Overpass"/>
              <a:cs typeface="Overpass"/>
              <a:sym typeface="Overpass"/>
            </a:endParaRPr>
          </a:p>
        </p:txBody>
      </p:sp>
      <p:sp>
        <p:nvSpPr>
          <p:cNvPr id="215" name="Google Shape;215;p9"/>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Pipeline Building - Utilizing Your Own ATS</a:t>
            </a:r>
            <a:endParaRPr sz="3200" dirty="0">
              <a:solidFill>
                <a:schemeClr val="dk1"/>
              </a:solidFill>
              <a:latin typeface="Overpass"/>
              <a:ea typeface="Overpass"/>
              <a:cs typeface="Overpass"/>
              <a:sym typeface="Overpass"/>
            </a:endParaRPr>
          </a:p>
        </p:txBody>
      </p:sp>
      <p:pic>
        <p:nvPicPr>
          <p:cNvPr id="3" name="Picture 2" descr="A close up of a logo&#10;&#10;Description automatically generated">
            <a:extLst>
              <a:ext uri="{FF2B5EF4-FFF2-40B4-BE49-F238E27FC236}">
                <a16:creationId xmlns:a16="http://schemas.microsoft.com/office/drawing/2014/main" id="{BB4BDA46-2DC9-4FFD-AA44-AA220E8F791F}"/>
              </a:ext>
            </a:extLst>
          </p:cNvPr>
          <p:cNvPicPr>
            <a:picLocks noChangeAspect="1"/>
          </p:cNvPicPr>
          <p:nvPr/>
        </p:nvPicPr>
        <p:blipFill>
          <a:blip r:embed="rId3"/>
          <a:stretch>
            <a:fillRect/>
          </a:stretch>
        </p:blipFill>
        <p:spPr>
          <a:xfrm>
            <a:off x="8425020" y="2908994"/>
            <a:ext cx="3766980" cy="352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body" idx="1"/>
          </p:nvPr>
        </p:nvSpPr>
        <p:spPr>
          <a:xfrm>
            <a:off x="352669" y="1008997"/>
            <a:ext cx="6383411" cy="3526400"/>
          </a:xfrm>
          <a:prstGeom prst="rect">
            <a:avLst/>
          </a:prstGeom>
          <a:noFill/>
          <a:ln>
            <a:noFill/>
          </a:ln>
        </p:spPr>
        <p:txBody>
          <a:bodyPr spcFirstLastPara="1" wrap="square" lIns="121900" tIns="121900" rIns="121900" bIns="121900" anchor="t" anchorCtr="0">
            <a:noAutofit/>
          </a:bodyPr>
          <a:lstStyle/>
          <a:p>
            <a:pPr marL="609584" lvl="0" indent="-514338">
              <a:lnSpc>
                <a:spcPct val="150000"/>
              </a:lnSpc>
              <a:spcBef>
                <a:spcPts val="0"/>
              </a:spcBef>
              <a:buSzPts val="2700"/>
              <a:buFont typeface="Overpass"/>
              <a:buChar char="⮚"/>
            </a:pPr>
            <a:r>
              <a:rPr lang="en-US" sz="2700" dirty="0">
                <a:solidFill>
                  <a:schemeClr val="lt1"/>
                </a:solidFill>
                <a:latin typeface="Overpass"/>
              </a:rPr>
              <a:t>Situation – Must hire 1,000’s of CPAs, Tax Attorneys and Bookkeepers every year.</a:t>
            </a:r>
          </a:p>
          <a:p>
            <a:pPr marL="609584" lvl="0" indent="-514338">
              <a:lnSpc>
                <a:spcPct val="150000"/>
              </a:lnSpc>
              <a:spcBef>
                <a:spcPts val="0"/>
              </a:spcBef>
              <a:buSzPts val="2700"/>
              <a:buFont typeface="Overpass"/>
              <a:buChar char="⮚"/>
            </a:pPr>
            <a:r>
              <a:rPr lang="en-US" sz="2700" dirty="0">
                <a:solidFill>
                  <a:schemeClr val="lt1"/>
                </a:solidFill>
                <a:latin typeface="Overpass"/>
              </a:rPr>
              <a:t>Proactive Strategy </a:t>
            </a:r>
          </a:p>
          <a:p>
            <a:pPr marL="1066784" lvl="1" indent="-514338">
              <a:lnSpc>
                <a:spcPct val="150000"/>
              </a:lnSpc>
              <a:buSzPts val="2700"/>
              <a:buFont typeface="Overpass"/>
              <a:buChar char="⮚"/>
            </a:pPr>
            <a:r>
              <a:rPr lang="en-US" sz="2500" dirty="0">
                <a:solidFill>
                  <a:schemeClr val="lt1"/>
                </a:solidFill>
                <a:latin typeface="Overpass"/>
              </a:rPr>
              <a:t>“Shift left”</a:t>
            </a:r>
          </a:p>
          <a:p>
            <a:pPr marL="1066784" lvl="1" indent="-514338">
              <a:lnSpc>
                <a:spcPct val="150000"/>
              </a:lnSpc>
              <a:buSzPts val="2700"/>
              <a:buFont typeface="Overpass"/>
              <a:buChar char="⮚"/>
            </a:pPr>
            <a:r>
              <a:rPr lang="en-US" sz="2500" dirty="0">
                <a:solidFill>
                  <a:schemeClr val="lt1"/>
                </a:solidFill>
                <a:latin typeface="Overpass"/>
              </a:rPr>
              <a:t>98% return rate, saving 100’s of thousands in recruiting cost and increased seasonal retention</a:t>
            </a:r>
            <a:endParaRPr sz="2500" dirty="0">
              <a:solidFill>
                <a:schemeClr val="lt1"/>
              </a:solidFill>
              <a:latin typeface="Overpass"/>
            </a:endParaRPr>
          </a:p>
          <a:p>
            <a:pPr marL="609585" lvl="0" indent="-342888" algn="l" rtl="0">
              <a:spcBef>
                <a:spcPts val="800"/>
              </a:spcBef>
              <a:spcAft>
                <a:spcPts val="0"/>
              </a:spcAft>
              <a:buSzPts val="1800"/>
              <a:buFont typeface="Noto Sans Symbols"/>
              <a:buNone/>
            </a:pPr>
            <a:endParaRPr sz="2700" dirty="0">
              <a:solidFill>
                <a:srgbClr val="000000"/>
              </a:solidFill>
              <a:latin typeface="Overpass"/>
              <a:ea typeface="Overpass"/>
              <a:cs typeface="Overpass"/>
              <a:sym typeface="Overpass"/>
            </a:endParaRPr>
          </a:p>
          <a:p>
            <a:pPr marL="609585" lvl="0" indent="-342888" algn="l" rtl="0">
              <a:spcBef>
                <a:spcPts val="800"/>
              </a:spcBef>
              <a:spcAft>
                <a:spcPts val="0"/>
              </a:spcAft>
              <a:buSzPts val="1800"/>
              <a:buFont typeface="Noto Sans Symbols"/>
              <a:buNone/>
            </a:pPr>
            <a:endParaRPr sz="2700" dirty="0">
              <a:solidFill>
                <a:srgbClr val="000000"/>
              </a:solidFill>
              <a:latin typeface="Overpass"/>
              <a:ea typeface="Overpass"/>
              <a:cs typeface="Overpass"/>
              <a:sym typeface="Overpass"/>
            </a:endParaRPr>
          </a:p>
        </p:txBody>
      </p:sp>
      <p:sp>
        <p:nvSpPr>
          <p:cNvPr id="222" name="Google Shape;222;p10"/>
          <p:cNvSpPr txBox="1">
            <a:spLocks noGrp="1"/>
          </p:cNvSpPr>
          <p:nvPr>
            <p:ph type="title"/>
          </p:nvPr>
        </p:nvSpPr>
        <p:spPr>
          <a:xfrm>
            <a:off x="593205" y="335468"/>
            <a:ext cx="11046900" cy="673500"/>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Pipeline Building - Intuit’s Rehire Example</a:t>
            </a:r>
            <a:endParaRPr sz="3200">
              <a:solidFill>
                <a:schemeClr val="dk1"/>
              </a:solidFill>
              <a:latin typeface="Overpass"/>
              <a:ea typeface="Overpass"/>
              <a:cs typeface="Overpass"/>
              <a:sym typeface="Overpass"/>
            </a:endParaRPr>
          </a:p>
        </p:txBody>
      </p:sp>
      <p:pic>
        <p:nvPicPr>
          <p:cNvPr id="3" name="Picture 2" descr="A picture containing furniture, chair&#10;&#10;Description automatically generated">
            <a:extLst>
              <a:ext uri="{FF2B5EF4-FFF2-40B4-BE49-F238E27FC236}">
                <a16:creationId xmlns:a16="http://schemas.microsoft.com/office/drawing/2014/main" id="{300EE9AA-F94D-4CFB-B804-A262330088AF}"/>
              </a:ext>
            </a:extLst>
          </p:cNvPr>
          <p:cNvPicPr>
            <a:picLocks noChangeAspect="1"/>
          </p:cNvPicPr>
          <p:nvPr/>
        </p:nvPicPr>
        <p:blipFill>
          <a:blip r:embed="rId3"/>
          <a:stretch>
            <a:fillRect/>
          </a:stretch>
        </p:blipFill>
        <p:spPr>
          <a:xfrm>
            <a:off x="6302203" y="2772197"/>
            <a:ext cx="5889797" cy="3375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4" indent="-514338">
              <a:buSzPts val="2700"/>
              <a:buFont typeface="Overpass"/>
              <a:buChar char="⮚"/>
            </a:pPr>
            <a:r>
              <a:rPr lang="en-US" sz="2700" dirty="0">
                <a:solidFill>
                  <a:schemeClr val="lt1"/>
                </a:solidFill>
                <a:latin typeface="Overpass"/>
                <a:sym typeface="Overpass"/>
              </a:rPr>
              <a:t>Needed a pipeline for Product Management</a:t>
            </a:r>
          </a:p>
          <a:p>
            <a:pPr marL="1066784" lvl="1" indent="-514338">
              <a:buSzPts val="2700"/>
              <a:buFont typeface="Overpass"/>
              <a:buChar char="⮚"/>
            </a:pPr>
            <a:r>
              <a:rPr lang="en-US" sz="2500" dirty="0">
                <a:solidFill>
                  <a:schemeClr val="lt1"/>
                </a:solidFill>
                <a:latin typeface="Overpass"/>
                <a:sym typeface="Overpass"/>
              </a:rPr>
              <a:t>Target companies</a:t>
            </a:r>
            <a:endParaRPr sz="2500" dirty="0">
              <a:solidFill>
                <a:schemeClr val="lt1"/>
              </a:solidFill>
              <a:latin typeface="Overpass"/>
              <a:sym typeface="Overpass"/>
            </a:endParaRPr>
          </a:p>
          <a:p>
            <a:pPr marL="1066784" lvl="1" indent="-514338">
              <a:buSzPts val="2700"/>
              <a:buFont typeface="Overpass"/>
              <a:buChar char="⮚"/>
            </a:pPr>
            <a:r>
              <a:rPr lang="en-US" sz="2500" dirty="0">
                <a:solidFill>
                  <a:schemeClr val="lt1"/>
                </a:solidFill>
                <a:latin typeface="Overpass"/>
                <a:sym typeface="Overpass"/>
              </a:rPr>
              <a:t>Proactive interviews</a:t>
            </a:r>
            <a:endParaRPr sz="2500" dirty="0">
              <a:solidFill>
                <a:schemeClr val="lt1"/>
              </a:solidFill>
              <a:latin typeface="Overpass"/>
              <a:sym typeface="Overpass"/>
            </a:endParaRPr>
          </a:p>
          <a:p>
            <a:pPr marL="1066784" lvl="1" indent="-514338">
              <a:buSzPts val="2700"/>
              <a:buFont typeface="Overpass"/>
              <a:buChar char="⮚"/>
            </a:pPr>
            <a:r>
              <a:rPr lang="en-US" sz="2500" dirty="0">
                <a:solidFill>
                  <a:schemeClr val="lt1"/>
                </a:solidFill>
                <a:latin typeface="Overpass"/>
                <a:sym typeface="Overpass"/>
              </a:rPr>
              <a:t>“Pipeline pulls”</a:t>
            </a:r>
            <a:endParaRPr sz="2500" dirty="0">
              <a:solidFill>
                <a:schemeClr val="lt1"/>
              </a:solidFill>
              <a:latin typeface="Overpass"/>
              <a:sym typeface="Overpass"/>
            </a:endParaRPr>
          </a:p>
          <a:p>
            <a:pPr marL="609584" lvl="1" indent="-514338">
              <a:spcBef>
                <a:spcPts val="800"/>
              </a:spcBef>
              <a:buSzPts val="2700"/>
              <a:buFont typeface="Overpass"/>
              <a:buChar char="⮚"/>
            </a:pPr>
            <a:r>
              <a:rPr lang="en-US" sz="2700" dirty="0">
                <a:solidFill>
                  <a:schemeClr val="lt1"/>
                </a:solidFill>
                <a:latin typeface="Overpass"/>
                <a:sym typeface="Overpass"/>
              </a:rPr>
              <a:t>Interviewed current high performing employees </a:t>
            </a:r>
            <a:endParaRPr sz="2700" dirty="0">
              <a:solidFill>
                <a:schemeClr val="lt1"/>
              </a:solidFill>
              <a:latin typeface="Overpass"/>
              <a:sym typeface="Overpass"/>
            </a:endParaRPr>
          </a:p>
          <a:p>
            <a:pPr marL="609584" lvl="1" indent="-514338">
              <a:spcBef>
                <a:spcPts val="800"/>
              </a:spcBef>
              <a:buSzPts val="2700"/>
              <a:buFont typeface="Overpass"/>
              <a:buChar char="⮚"/>
            </a:pPr>
            <a:r>
              <a:rPr lang="en-US" sz="2700" dirty="0">
                <a:solidFill>
                  <a:schemeClr val="lt1"/>
                </a:solidFill>
                <a:latin typeface="Overpass"/>
                <a:sym typeface="Overpass"/>
              </a:rPr>
              <a:t>“Research” interviews for targeted hires</a:t>
            </a:r>
            <a:endParaRPr sz="2700" dirty="0">
              <a:solidFill>
                <a:schemeClr val="lt1"/>
              </a:solidFill>
              <a:latin typeface="Overpass"/>
              <a:sym typeface="Overpass"/>
            </a:endParaRPr>
          </a:p>
          <a:p>
            <a:pPr marL="609584" indent="-514338">
              <a:buSzPts val="2700"/>
              <a:buFont typeface="Overpass"/>
              <a:buChar char="⮚"/>
            </a:pPr>
            <a:r>
              <a:rPr lang="en-US" sz="2700" dirty="0">
                <a:solidFill>
                  <a:schemeClr val="lt1"/>
                </a:solidFill>
                <a:latin typeface="Overpass"/>
                <a:sym typeface="Overpass"/>
              </a:rPr>
              <a:t>Results:</a:t>
            </a:r>
          </a:p>
          <a:p>
            <a:pPr marL="1066784" lvl="1" indent="-514338">
              <a:buSzPts val="2700"/>
              <a:buFont typeface="Overpass"/>
              <a:buChar char="⮚"/>
            </a:pPr>
            <a:r>
              <a:rPr lang="en-US" sz="2500" dirty="0">
                <a:solidFill>
                  <a:schemeClr val="lt1"/>
                </a:solidFill>
                <a:latin typeface="Overpass"/>
                <a:sym typeface="Overpass"/>
              </a:rPr>
              <a:t>33%  of hires</a:t>
            </a:r>
            <a:endParaRPr sz="2500" dirty="0">
              <a:solidFill>
                <a:schemeClr val="lt1"/>
              </a:solidFill>
              <a:latin typeface="Overpass"/>
              <a:sym typeface="Overpass"/>
            </a:endParaRPr>
          </a:p>
          <a:p>
            <a:pPr marL="1066784" lvl="1" indent="-514338">
              <a:buSzPts val="2700"/>
              <a:buFont typeface="Overpass"/>
              <a:buChar char="⮚"/>
            </a:pPr>
            <a:r>
              <a:rPr lang="en-US" sz="2500" dirty="0">
                <a:solidFill>
                  <a:schemeClr val="lt1"/>
                </a:solidFill>
                <a:latin typeface="Overpass"/>
                <a:sym typeface="Overpass"/>
              </a:rPr>
              <a:t>20 days faster</a:t>
            </a:r>
            <a:endParaRPr sz="2500" dirty="0">
              <a:solidFill>
                <a:schemeClr val="lt1"/>
              </a:solidFill>
              <a:latin typeface="Overpass"/>
              <a:sym typeface="Overpass"/>
            </a:endParaRPr>
          </a:p>
          <a:p>
            <a:pPr marL="1066784" lvl="1" indent="-514338">
              <a:buSzPts val="2700"/>
              <a:buFont typeface="Overpass"/>
              <a:buChar char="⮚"/>
            </a:pPr>
            <a:r>
              <a:rPr lang="en-US" sz="2500" dirty="0">
                <a:solidFill>
                  <a:schemeClr val="lt1"/>
                </a:solidFill>
                <a:latin typeface="Overpass"/>
                <a:sym typeface="Overpass"/>
              </a:rPr>
              <a:t>Improved quality</a:t>
            </a:r>
            <a:endParaRPr sz="2500" dirty="0">
              <a:solidFill>
                <a:schemeClr val="lt1"/>
              </a:solidFill>
              <a:latin typeface="Overpass"/>
              <a:sym typeface="Overpass"/>
            </a:endParaRPr>
          </a:p>
          <a:p>
            <a:pPr marL="609584" lvl="0" indent="0" algn="l" rtl="0">
              <a:spcBef>
                <a:spcPts val="800"/>
              </a:spcBef>
              <a:spcAft>
                <a:spcPts val="0"/>
              </a:spcAft>
              <a:buNone/>
            </a:pPr>
            <a:endParaRPr dirty="0"/>
          </a:p>
          <a:p>
            <a:pPr marL="0" lvl="0" indent="0" algn="l" rtl="0">
              <a:spcBef>
                <a:spcPts val="0"/>
              </a:spcBef>
              <a:spcAft>
                <a:spcPts val="0"/>
              </a:spcAft>
              <a:buNone/>
            </a:pPr>
            <a:endParaRPr sz="3000" dirty="0">
              <a:solidFill>
                <a:schemeClr val="lt1"/>
              </a:solidFill>
              <a:latin typeface="Overpass"/>
              <a:ea typeface="Overpass"/>
              <a:cs typeface="Overpass"/>
              <a:sym typeface="Overpass"/>
            </a:endParaRPr>
          </a:p>
        </p:txBody>
      </p:sp>
      <p:sp>
        <p:nvSpPr>
          <p:cNvPr id="236" name="Google Shape;236;p12"/>
          <p:cNvSpPr txBox="1">
            <a:spLocks noGrp="1"/>
          </p:cNvSpPr>
          <p:nvPr>
            <p:ph type="title"/>
          </p:nvPr>
        </p:nvSpPr>
        <p:spPr>
          <a:xfrm>
            <a:off x="593198" y="335475"/>
            <a:ext cx="11046900" cy="673500"/>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Building Pipeline - Intuit’s Product Management Example</a:t>
            </a:r>
            <a:endParaRPr sz="3200">
              <a:solidFill>
                <a:schemeClr val="dk1"/>
              </a:solidFill>
              <a:latin typeface="Overpass"/>
              <a:ea typeface="Overpass"/>
              <a:cs typeface="Overpass"/>
              <a:sym typeface="Overpass"/>
            </a:endParaRPr>
          </a:p>
        </p:txBody>
      </p:sp>
      <p:pic>
        <p:nvPicPr>
          <p:cNvPr id="2" name="Picture 1">
            <a:extLst>
              <a:ext uri="{FF2B5EF4-FFF2-40B4-BE49-F238E27FC236}">
                <a16:creationId xmlns:a16="http://schemas.microsoft.com/office/drawing/2014/main" id="{C6D73538-7977-498C-B4D7-36CDC8694655}"/>
              </a:ext>
            </a:extLst>
          </p:cNvPr>
          <p:cNvPicPr>
            <a:picLocks noChangeAspect="1"/>
          </p:cNvPicPr>
          <p:nvPr/>
        </p:nvPicPr>
        <p:blipFill>
          <a:blip r:embed="rId3"/>
          <a:stretch>
            <a:fillRect/>
          </a:stretch>
        </p:blipFill>
        <p:spPr>
          <a:xfrm>
            <a:off x="8925239" y="2772197"/>
            <a:ext cx="3266762" cy="3750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624839" y="1285800"/>
            <a:ext cx="10294505" cy="5572200"/>
          </a:xfrm>
          <a:prstGeom prst="rect">
            <a:avLst/>
          </a:prstGeom>
          <a:noFill/>
          <a:ln>
            <a:noFill/>
          </a:ln>
        </p:spPr>
        <p:txBody>
          <a:bodyPr spcFirstLastPara="1" wrap="square" lIns="121900" tIns="121900" rIns="121900" bIns="121900" anchor="t" anchorCtr="0">
            <a:noAutofit/>
          </a:bodyPr>
          <a:lstStyle/>
          <a:p>
            <a:pPr marL="342900" lvl="0" indent="-514338">
              <a:lnSpc>
                <a:spcPct val="150000"/>
              </a:lnSpc>
              <a:spcBef>
                <a:spcPts val="800"/>
              </a:spcBef>
              <a:buSzPts val="2700"/>
              <a:buFont typeface="Overpass"/>
              <a:buChar char="⮚"/>
            </a:pPr>
            <a:r>
              <a:rPr lang="en-US" sz="2700" dirty="0">
                <a:solidFill>
                  <a:schemeClr val="lt1"/>
                </a:solidFill>
                <a:latin typeface="Overpass"/>
                <a:sym typeface="Overpass"/>
              </a:rPr>
              <a:t>Organized by PODs </a:t>
            </a:r>
            <a:endParaRPr sz="2700" dirty="0">
              <a:solidFill>
                <a:schemeClr val="lt1"/>
              </a:solidFill>
              <a:latin typeface="Overpass"/>
            </a:endParaRPr>
          </a:p>
          <a:p>
            <a:pPr marL="952484" lvl="1" indent="-514338">
              <a:lnSpc>
                <a:spcPct val="150000"/>
              </a:lnSpc>
              <a:spcBef>
                <a:spcPts val="0"/>
              </a:spcBef>
              <a:buSzPts val="2700"/>
              <a:buFont typeface="Overpass"/>
              <a:buChar char="⮚"/>
            </a:pPr>
            <a:r>
              <a:rPr lang="en-US" sz="2700" dirty="0">
                <a:solidFill>
                  <a:schemeClr val="lt1"/>
                </a:solidFill>
                <a:latin typeface="Overpass"/>
                <a:sym typeface="Overpass"/>
              </a:rPr>
              <a:t>Create Talent Communities</a:t>
            </a:r>
            <a:endParaRPr sz="2700" dirty="0">
              <a:solidFill>
                <a:schemeClr val="lt1"/>
              </a:solidFill>
              <a:latin typeface="Overpass"/>
            </a:endParaRPr>
          </a:p>
          <a:p>
            <a:pPr marL="342900" lvl="0" indent="-514338">
              <a:lnSpc>
                <a:spcPct val="150000"/>
              </a:lnSpc>
              <a:spcBef>
                <a:spcPts val="800"/>
              </a:spcBef>
              <a:buSzPts val="2700"/>
              <a:buFont typeface="Overpass"/>
              <a:buChar char="⮚"/>
            </a:pPr>
            <a:r>
              <a:rPr lang="en-US" sz="2700" dirty="0">
                <a:solidFill>
                  <a:schemeClr val="lt1"/>
                </a:solidFill>
                <a:latin typeface="Overpass"/>
                <a:sym typeface="Overpass"/>
              </a:rPr>
              <a:t>Dedicated marketers</a:t>
            </a:r>
            <a:endParaRPr sz="2700" dirty="0">
              <a:solidFill>
                <a:schemeClr val="lt1"/>
              </a:solidFill>
              <a:latin typeface="Overpass"/>
            </a:endParaRPr>
          </a:p>
          <a:p>
            <a:pPr marL="800100" lvl="1" indent="-514338">
              <a:lnSpc>
                <a:spcPct val="150000"/>
              </a:lnSpc>
              <a:spcBef>
                <a:spcPts val="0"/>
              </a:spcBef>
              <a:buSzPts val="2700"/>
              <a:buFont typeface="Overpass"/>
              <a:buChar char="⮚"/>
            </a:pPr>
            <a:r>
              <a:rPr lang="en-US" sz="2700" dirty="0">
                <a:solidFill>
                  <a:schemeClr val="lt1"/>
                </a:solidFill>
                <a:latin typeface="Overpass"/>
                <a:sym typeface="Overpass"/>
              </a:rPr>
              <a:t>Proactively Survey with Knock-Out Questions</a:t>
            </a:r>
            <a:endParaRPr sz="2700" dirty="0">
              <a:solidFill>
                <a:schemeClr val="lt1"/>
              </a:solidFill>
              <a:latin typeface="Overpass"/>
              <a:sym typeface="Overpass"/>
            </a:endParaRPr>
          </a:p>
          <a:p>
            <a:pPr marL="800100" lvl="1" indent="-514338">
              <a:lnSpc>
                <a:spcPct val="150000"/>
              </a:lnSpc>
              <a:spcBef>
                <a:spcPts val="0"/>
              </a:spcBef>
              <a:buSzPts val="2700"/>
              <a:buFont typeface="Overpass"/>
              <a:buChar char="⮚"/>
            </a:pPr>
            <a:r>
              <a:rPr lang="en-US" sz="2700" dirty="0">
                <a:solidFill>
                  <a:schemeClr val="lt1"/>
                </a:solidFill>
                <a:latin typeface="Overpass"/>
                <a:sym typeface="Overpass"/>
              </a:rPr>
              <a:t>Proactively market thru email, webinars, podcasts, articles, newsletter, events</a:t>
            </a:r>
            <a:endParaRPr sz="2700" dirty="0">
              <a:solidFill>
                <a:schemeClr val="lt1"/>
              </a:solidFill>
              <a:latin typeface="Overpass"/>
              <a:sym typeface="Overpass"/>
            </a:endParaRPr>
          </a:p>
          <a:p>
            <a:pPr marL="800100" lvl="1" indent="-514338">
              <a:lnSpc>
                <a:spcPct val="150000"/>
              </a:lnSpc>
              <a:spcBef>
                <a:spcPts val="0"/>
              </a:spcBef>
              <a:buSzPts val="2700"/>
              <a:buFont typeface="Overpass"/>
              <a:buChar char="⮚"/>
            </a:pPr>
            <a:r>
              <a:rPr lang="en-US" sz="2700" dirty="0">
                <a:solidFill>
                  <a:schemeClr val="lt1"/>
                </a:solidFill>
                <a:latin typeface="Overpass"/>
                <a:sym typeface="Overpass"/>
              </a:rPr>
              <a:t>30-40% of hires influenced by marketing</a:t>
            </a:r>
            <a:endParaRPr sz="2700" dirty="0">
              <a:solidFill>
                <a:schemeClr val="lt1"/>
              </a:solidFill>
              <a:latin typeface="Overpass"/>
              <a:sym typeface="Overpass"/>
            </a:endParaRPr>
          </a:p>
          <a:p>
            <a:pPr marL="1219169" lvl="0" indent="-514338">
              <a:spcBef>
                <a:spcPts val="0"/>
              </a:spcBef>
              <a:buSzPts val="2700"/>
              <a:buFont typeface="Overpass"/>
              <a:buChar char="⮚"/>
            </a:pPr>
            <a:endParaRPr sz="2700" dirty="0">
              <a:solidFill>
                <a:schemeClr val="lt1"/>
              </a:solidFill>
              <a:latin typeface="Overpass"/>
              <a:sym typeface="Overpass"/>
            </a:endParaRPr>
          </a:p>
          <a:p>
            <a:pPr marL="609584" lvl="0" indent="-514338">
              <a:spcBef>
                <a:spcPts val="800"/>
              </a:spcBef>
              <a:buSzPts val="2700"/>
              <a:buFont typeface="Overpass"/>
              <a:buChar char="⮚"/>
            </a:pPr>
            <a:endParaRPr sz="2700" dirty="0">
              <a:solidFill>
                <a:schemeClr val="lt1"/>
              </a:solidFill>
              <a:latin typeface="Overpass"/>
              <a:sym typeface="Overpass"/>
            </a:endParaRPr>
          </a:p>
          <a:p>
            <a:pPr marL="609585" lvl="0" indent="-342888" algn="l" rtl="0">
              <a:spcBef>
                <a:spcPts val="800"/>
              </a:spcBef>
              <a:spcAft>
                <a:spcPts val="0"/>
              </a:spcAft>
              <a:buSzPts val="1800"/>
              <a:buFont typeface="Noto Sans Symbols"/>
              <a:buNone/>
            </a:pPr>
            <a:endParaRPr sz="2600" dirty="0">
              <a:solidFill>
                <a:schemeClr val="lt1"/>
              </a:solidFill>
              <a:latin typeface="Overpass"/>
              <a:ea typeface="Overpass"/>
              <a:cs typeface="Overpass"/>
              <a:sym typeface="Overpass"/>
            </a:endParaRPr>
          </a:p>
        </p:txBody>
      </p:sp>
      <p:sp>
        <p:nvSpPr>
          <p:cNvPr id="255" name="Google Shape;255;p16"/>
          <p:cNvSpPr txBox="1">
            <a:spLocks noGrp="1"/>
          </p:cNvSpPr>
          <p:nvPr>
            <p:ph type="title"/>
          </p:nvPr>
        </p:nvSpPr>
        <p:spPr>
          <a:xfrm>
            <a:off x="624839" y="335475"/>
            <a:ext cx="10591801" cy="673500"/>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Building Pipeline – POD - Marketing Partnership </a:t>
            </a:r>
            <a:endParaRPr sz="3200" dirty="0">
              <a:solidFill>
                <a:schemeClr val="dk1"/>
              </a:solidFill>
              <a:latin typeface="Overpass"/>
              <a:ea typeface="Overpass"/>
              <a:cs typeface="Overpass"/>
              <a:sym typeface="Overpas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g774520670f_0_4"/>
          <p:cNvSpPr txBox="1">
            <a:spLocks noGrp="1"/>
          </p:cNvSpPr>
          <p:nvPr>
            <p:ph type="body" idx="1"/>
          </p:nvPr>
        </p:nvSpPr>
        <p:spPr>
          <a:xfrm>
            <a:off x="459539" y="871055"/>
            <a:ext cx="10922400" cy="47052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sz="1750" dirty="0">
              <a:solidFill>
                <a:srgbClr val="1A1A1A"/>
              </a:solidFill>
              <a:latin typeface="Arial"/>
              <a:ea typeface="Arial"/>
              <a:cs typeface="Arial"/>
              <a:sym typeface="Arial"/>
            </a:endParaRPr>
          </a:p>
          <a:p>
            <a:pPr marL="0" lvl="0" indent="-514338">
              <a:spcBef>
                <a:spcPts val="800"/>
              </a:spcBef>
              <a:buSzPts val="2700"/>
              <a:buFont typeface="Overpass"/>
              <a:buChar char="⮚"/>
            </a:pPr>
            <a:r>
              <a:rPr lang="en-US" sz="2700" dirty="0">
                <a:solidFill>
                  <a:schemeClr val="lt1"/>
                </a:solidFill>
                <a:latin typeface="Overpass"/>
                <a:sym typeface="Arial"/>
              </a:rPr>
              <a:t>Can you say that you were able to get 150+ ERP’s within 6 hours? </a:t>
            </a:r>
          </a:p>
          <a:p>
            <a:pPr marL="0" lvl="0" indent="-514338">
              <a:spcBef>
                <a:spcPts val="800"/>
              </a:spcBef>
              <a:buSzPts val="2700"/>
              <a:buFont typeface="Overpass"/>
              <a:buChar char="⮚"/>
            </a:pPr>
            <a:r>
              <a:rPr lang="en-US" sz="2700" dirty="0">
                <a:solidFill>
                  <a:schemeClr val="lt1"/>
                </a:solidFill>
                <a:latin typeface="Overpass"/>
                <a:sym typeface="Arial"/>
              </a:rPr>
              <a:t>Team meeting – All gathered in a room </a:t>
            </a:r>
          </a:p>
          <a:p>
            <a:pPr marL="0" lvl="0" indent="-514338">
              <a:spcBef>
                <a:spcPts val="800"/>
              </a:spcBef>
              <a:buSzPts val="2700"/>
              <a:buFont typeface="Overpass"/>
              <a:buChar char="⮚"/>
            </a:pPr>
            <a:r>
              <a:rPr lang="en-US" sz="2700" dirty="0">
                <a:solidFill>
                  <a:schemeClr val="lt1"/>
                </a:solidFill>
                <a:latin typeface="Overpass"/>
                <a:sym typeface="Arial"/>
              </a:rPr>
              <a:t>Leaders described their open positions</a:t>
            </a:r>
          </a:p>
          <a:p>
            <a:pPr marL="914400" lvl="2" indent="-514338">
              <a:spcBef>
                <a:spcPts val="800"/>
              </a:spcBef>
              <a:buSzPts val="2700"/>
              <a:buFont typeface="Overpass"/>
              <a:buChar char="⮚"/>
            </a:pPr>
            <a:r>
              <a:rPr lang="en-US" sz="2300" dirty="0">
                <a:solidFill>
                  <a:schemeClr val="lt1"/>
                </a:solidFill>
                <a:latin typeface="Overpass"/>
                <a:sym typeface="Arial"/>
              </a:rPr>
              <a:t>type of talent they were looking for to their teams</a:t>
            </a:r>
            <a:endParaRPr sz="2300" dirty="0">
              <a:solidFill>
                <a:schemeClr val="lt1"/>
              </a:solidFill>
              <a:latin typeface="Overpass"/>
              <a:sym typeface="Arial"/>
            </a:endParaRPr>
          </a:p>
          <a:p>
            <a:pPr marL="0" lvl="0" indent="-514338">
              <a:spcBef>
                <a:spcPts val="800"/>
              </a:spcBef>
              <a:buSzPts val="2700"/>
              <a:buFont typeface="Overpass"/>
              <a:buChar char="⮚"/>
            </a:pPr>
            <a:r>
              <a:rPr lang="en-US" sz="2700" dirty="0">
                <a:solidFill>
                  <a:schemeClr val="lt1"/>
                </a:solidFill>
                <a:latin typeface="Overpass"/>
                <a:sym typeface="Arial"/>
              </a:rPr>
              <a:t>Recruiters attended and gathered</a:t>
            </a:r>
            <a:endParaRPr sz="2700" dirty="0">
              <a:solidFill>
                <a:schemeClr val="lt1"/>
              </a:solidFill>
              <a:latin typeface="Overpass"/>
              <a:sym typeface="Arial"/>
            </a:endParaRPr>
          </a:p>
          <a:p>
            <a:pPr marL="914400" lvl="2" indent="-514338">
              <a:spcBef>
                <a:spcPts val="800"/>
              </a:spcBef>
              <a:buSzPts val="2700"/>
              <a:buFont typeface="Overpass"/>
              <a:buChar char="⮚"/>
            </a:pPr>
            <a:r>
              <a:rPr lang="en-US" sz="2300" dirty="0">
                <a:solidFill>
                  <a:schemeClr val="lt1"/>
                </a:solidFill>
                <a:latin typeface="Overpass"/>
                <a:sym typeface="Arial"/>
              </a:rPr>
              <a:t>6 hours worth of work</a:t>
            </a:r>
            <a:endParaRPr sz="2300" dirty="0">
              <a:solidFill>
                <a:schemeClr val="lt1"/>
              </a:solidFill>
              <a:latin typeface="Overpass"/>
              <a:sym typeface="Arial"/>
            </a:endParaRPr>
          </a:p>
          <a:p>
            <a:pPr marL="914400" lvl="2" indent="-514338">
              <a:spcBef>
                <a:spcPts val="800"/>
              </a:spcBef>
              <a:buSzPts val="2700"/>
              <a:buFont typeface="Overpass"/>
              <a:buChar char="⮚"/>
            </a:pPr>
            <a:r>
              <a:rPr lang="en-US" sz="2300" dirty="0">
                <a:solidFill>
                  <a:schemeClr val="lt1"/>
                </a:solidFill>
                <a:latin typeface="Overpass"/>
                <a:sym typeface="Arial"/>
              </a:rPr>
              <a:t>167 referrals</a:t>
            </a:r>
            <a:endParaRPr sz="2300" dirty="0">
              <a:solidFill>
                <a:schemeClr val="lt1"/>
              </a:solidFill>
              <a:latin typeface="Overpass"/>
              <a:sym typeface="Arial"/>
            </a:endParaRPr>
          </a:p>
          <a:p>
            <a:pPr marL="914400" lvl="2" indent="-514338">
              <a:spcBef>
                <a:spcPts val="800"/>
              </a:spcBef>
              <a:buSzPts val="2700"/>
              <a:buFont typeface="Overpass"/>
              <a:buChar char="⮚"/>
            </a:pPr>
            <a:r>
              <a:rPr lang="en-US" sz="2300" dirty="0">
                <a:solidFill>
                  <a:schemeClr val="lt1"/>
                </a:solidFill>
                <a:latin typeface="Overpass"/>
                <a:sym typeface="Arial"/>
              </a:rPr>
              <a:t>10 interviews</a:t>
            </a:r>
            <a:endParaRPr sz="2300" dirty="0">
              <a:solidFill>
                <a:schemeClr val="lt1"/>
              </a:solidFill>
              <a:latin typeface="Overpass"/>
              <a:sym typeface="Arial"/>
            </a:endParaRPr>
          </a:p>
          <a:p>
            <a:pPr marL="914400" lvl="2" indent="-514338">
              <a:spcBef>
                <a:spcPts val="800"/>
              </a:spcBef>
              <a:buSzPts val="2700"/>
              <a:buFont typeface="Overpass"/>
              <a:buChar char="⮚"/>
            </a:pPr>
            <a:r>
              <a:rPr lang="en-US" sz="2300" dirty="0">
                <a:solidFill>
                  <a:schemeClr val="lt1"/>
                </a:solidFill>
                <a:latin typeface="Overpass"/>
                <a:sym typeface="Arial"/>
              </a:rPr>
              <a:t>4 hires</a:t>
            </a:r>
            <a:endParaRPr sz="2300" dirty="0">
              <a:solidFill>
                <a:schemeClr val="lt1"/>
              </a:solidFill>
              <a:latin typeface="Overpass"/>
              <a:sym typeface="Arial"/>
            </a:endParaRPr>
          </a:p>
          <a:p>
            <a:pPr marL="914400" lvl="2" indent="-514338">
              <a:spcBef>
                <a:spcPts val="800"/>
              </a:spcBef>
              <a:buSzPts val="2700"/>
              <a:buFont typeface="Overpass"/>
              <a:buChar char="⮚"/>
            </a:pPr>
            <a:r>
              <a:rPr lang="en-US" sz="2300" dirty="0">
                <a:solidFill>
                  <a:schemeClr val="lt1"/>
                </a:solidFill>
                <a:latin typeface="Overpass"/>
                <a:sym typeface="Arial"/>
              </a:rPr>
              <a:t>Qualified added to Talent Communities for Future Roles</a:t>
            </a:r>
            <a:endParaRPr sz="2300" dirty="0">
              <a:solidFill>
                <a:schemeClr val="lt1"/>
              </a:solidFill>
              <a:latin typeface="Overpass"/>
              <a:sym typeface="Arial"/>
            </a:endParaRPr>
          </a:p>
        </p:txBody>
      </p:sp>
      <p:sp>
        <p:nvSpPr>
          <p:cNvPr id="5" name="Google Shape;255;p16">
            <a:extLst>
              <a:ext uri="{FF2B5EF4-FFF2-40B4-BE49-F238E27FC236}">
                <a16:creationId xmlns:a16="http://schemas.microsoft.com/office/drawing/2014/main" id="{F130005E-61AC-4D8B-890D-D796BE0AACEE}"/>
              </a:ext>
            </a:extLst>
          </p:cNvPr>
          <p:cNvSpPr txBox="1">
            <a:spLocks/>
          </p:cNvSpPr>
          <p:nvPr/>
        </p:nvSpPr>
        <p:spPr>
          <a:xfrm>
            <a:off x="624839" y="335475"/>
            <a:ext cx="10591801" cy="673500"/>
          </a:xfrm>
          <a:prstGeom prst="rect">
            <a:avLst/>
          </a:prstGeom>
          <a:solidFill>
            <a:schemeClr val="lt1"/>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Proxima Nova"/>
              <a:buNone/>
              <a:defRPr sz="3600" b="0" i="0" u="none" strike="noStrike" cap="none">
                <a:solidFill>
                  <a:schemeClr val="lt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1800" b="0" i="0" u="none" strike="noStrike" cap="none">
                <a:solidFill>
                  <a:schemeClr val="dk1"/>
                </a:solidFill>
                <a:latin typeface="Proxima Nova"/>
                <a:ea typeface="Proxima Nova"/>
                <a:cs typeface="Proxima Nova"/>
                <a:sym typeface="Proxima Nova"/>
              </a:defRPr>
            </a:lvl9pPr>
          </a:lstStyle>
          <a:p>
            <a:pPr>
              <a:lnSpc>
                <a:spcPct val="90000"/>
              </a:lnSpc>
              <a:buClr>
                <a:schemeClr val="dk1"/>
              </a:buClr>
            </a:pPr>
            <a:r>
              <a:rPr lang="en-US" sz="3200" dirty="0">
                <a:solidFill>
                  <a:schemeClr val="dk1"/>
                </a:solidFill>
                <a:latin typeface="Overpass"/>
                <a:ea typeface="Overpass"/>
                <a:cs typeface="Overpass"/>
                <a:sym typeface="Overpass"/>
              </a:rPr>
              <a:t>Proactively targeting Employee Referrals – NEW IDEA!</a:t>
            </a:r>
          </a:p>
        </p:txBody>
      </p:sp>
      <p:pic>
        <p:nvPicPr>
          <p:cNvPr id="2052" name="Picture 4" descr="Even Lionel Richie is into Meme Marketing! | Marketing humor ...">
            <a:extLst>
              <a:ext uri="{FF2B5EF4-FFF2-40B4-BE49-F238E27FC236}">
                <a16:creationId xmlns:a16="http://schemas.microsoft.com/office/drawing/2014/main" id="{E07265A2-AC66-47CA-A86A-B94B8696C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8720" y="2971412"/>
            <a:ext cx="3383280" cy="3307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body" idx="1"/>
          </p:nvPr>
        </p:nvSpPr>
        <p:spPr>
          <a:xfrm>
            <a:off x="352669" y="1008997"/>
            <a:ext cx="10506637" cy="3526400"/>
          </a:xfrm>
          <a:prstGeom prst="rect">
            <a:avLst/>
          </a:prstGeom>
          <a:noFill/>
          <a:ln>
            <a:noFill/>
          </a:ln>
        </p:spPr>
        <p:txBody>
          <a:bodyPr spcFirstLastPara="1" wrap="square" lIns="121900" tIns="121900" rIns="121900" bIns="121900" anchor="t" anchorCtr="0">
            <a:noAutofit/>
          </a:bodyPr>
          <a:lstStyle/>
          <a:p>
            <a:pPr marL="609596"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ATS list with emails (137)</a:t>
            </a:r>
            <a:endParaRPr/>
          </a:p>
          <a:p>
            <a:pPr marL="1219181" lvl="1"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Status</a:t>
            </a:r>
            <a:endParaRPr/>
          </a:p>
          <a:p>
            <a:pPr marL="1828764" lvl="2"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Offer rejected</a:t>
            </a:r>
            <a:endParaRPr/>
          </a:p>
          <a:p>
            <a:pPr marL="1828764" lvl="2"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Withdrew</a:t>
            </a:r>
            <a:endParaRPr/>
          </a:p>
          <a:p>
            <a:pPr marL="609596"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List uploaded to LinkedIn Recruiter</a:t>
            </a:r>
            <a:endParaRPr/>
          </a:p>
          <a:p>
            <a:pPr marL="1219181"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Import and refresh!!</a:t>
            </a:r>
            <a:endParaRPr/>
          </a:p>
          <a:p>
            <a:pPr marL="1219181" lvl="1"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Quick review/ trim to 57</a:t>
            </a:r>
            <a:endParaRPr/>
          </a:p>
          <a:p>
            <a:pPr marL="609596"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Imported into Avature CRM</a:t>
            </a:r>
            <a:endParaRPr/>
          </a:p>
          <a:p>
            <a:pPr marL="609596"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Personalized portal page</a:t>
            </a:r>
            <a:endParaRPr/>
          </a:p>
          <a:p>
            <a:pPr marL="609596" lvl="0"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60 second ask</a:t>
            </a:r>
            <a:endParaRPr sz="3200">
              <a:solidFill>
                <a:schemeClr val="lt1"/>
              </a:solidFill>
              <a:latin typeface="Overpass"/>
              <a:ea typeface="Overpass"/>
              <a:cs typeface="Overpass"/>
              <a:sym typeface="Overpass"/>
            </a:endParaRPr>
          </a:p>
          <a:p>
            <a:pPr marL="609585" lvl="0" indent="-342888" algn="l" rtl="0">
              <a:lnSpc>
                <a:spcPct val="100000"/>
              </a:lnSpc>
              <a:spcBef>
                <a:spcPts val="0"/>
              </a:spcBef>
              <a:spcAft>
                <a:spcPts val="0"/>
              </a:spcAft>
              <a:buSzPts val="1800"/>
              <a:buFont typeface="Noto Sans Symbols"/>
              <a:buNone/>
            </a:pPr>
            <a:endParaRPr sz="2600">
              <a:solidFill>
                <a:schemeClr val="lt1"/>
              </a:solidFill>
              <a:latin typeface="Overpass"/>
              <a:ea typeface="Overpass"/>
              <a:cs typeface="Overpass"/>
              <a:sym typeface="Overpass"/>
            </a:endParaRPr>
          </a:p>
        </p:txBody>
      </p:sp>
      <p:sp>
        <p:nvSpPr>
          <p:cNvPr id="277" name="Google Shape;277;p17"/>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RETARGETING TECHNIQUE</a:t>
            </a:r>
            <a:endParaRPr sz="3200" dirty="0">
              <a:solidFill>
                <a:schemeClr val="dk1"/>
              </a:solidFill>
              <a:latin typeface="Overpass"/>
              <a:ea typeface="Overpass"/>
              <a:cs typeface="Overpass"/>
              <a:sym typeface="Overpass"/>
            </a:endParaRPr>
          </a:p>
        </p:txBody>
      </p:sp>
      <p:pic>
        <p:nvPicPr>
          <p:cNvPr id="278" name="Google Shape;278;p17" descr="A person wearing a suit and tie talking on a cell phone&#10;&#10;Description automatically generated"/>
          <p:cNvPicPr preferRelativeResize="0"/>
          <p:nvPr/>
        </p:nvPicPr>
        <p:blipFill rotWithShape="1">
          <a:blip r:embed="rId3">
            <a:alphaModFix/>
          </a:blip>
          <a:srcRect/>
          <a:stretch/>
        </p:blipFill>
        <p:spPr>
          <a:xfrm>
            <a:off x="7894414" y="1203757"/>
            <a:ext cx="4303154" cy="2868769"/>
          </a:xfrm>
          <a:prstGeom prst="rect">
            <a:avLst/>
          </a:prstGeom>
          <a:noFill/>
          <a:ln>
            <a:noFill/>
          </a:ln>
        </p:spPr>
      </p:pic>
      <p:pic>
        <p:nvPicPr>
          <p:cNvPr id="279" name="Google Shape;279;p17" descr="A person smiling for the camera&#10;&#10;Description automatically generated"/>
          <p:cNvPicPr preferRelativeResize="0"/>
          <p:nvPr/>
        </p:nvPicPr>
        <p:blipFill rotWithShape="1">
          <a:blip r:embed="rId4">
            <a:alphaModFix/>
          </a:blip>
          <a:srcRect/>
          <a:stretch/>
        </p:blipFill>
        <p:spPr>
          <a:xfrm>
            <a:off x="7888847" y="4072527"/>
            <a:ext cx="4303154" cy="28687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567802" y="5478881"/>
            <a:ext cx="7367329"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Overpass"/>
              <a:buNone/>
            </a:pPr>
            <a:r>
              <a:rPr lang="en-US">
                <a:latin typeface="Overpass"/>
                <a:ea typeface="Overpass"/>
                <a:cs typeface="Overpass"/>
                <a:sym typeface="Overpass"/>
              </a:rPr>
              <a:t>JIM SCHNYDER</a:t>
            </a:r>
            <a:br>
              <a:rPr lang="en-US">
                <a:latin typeface="Overpass"/>
                <a:ea typeface="Overpass"/>
                <a:cs typeface="Overpass"/>
                <a:sym typeface="Overpass"/>
              </a:rPr>
            </a:br>
            <a:r>
              <a:rPr lang="en-US" sz="1800">
                <a:latin typeface="Overpass"/>
                <a:ea typeface="Overpass"/>
                <a:cs typeface="Overpass"/>
                <a:sym typeface="Overpass"/>
              </a:rPr>
              <a:t>FOUNDER/PRINCIPAL CONSULTANT</a:t>
            </a:r>
            <a:endParaRPr>
              <a:latin typeface="Overpass"/>
              <a:ea typeface="Overpass"/>
              <a:cs typeface="Overpass"/>
              <a:sym typeface="Overpass"/>
            </a:endParaRPr>
          </a:p>
        </p:txBody>
      </p:sp>
      <p:pic>
        <p:nvPicPr>
          <p:cNvPr id="160" name="Google Shape;160;p2" descr="A person wearing a suit and tie smiling at the camera&#10;&#10;Description automatically generated"/>
          <p:cNvPicPr preferRelativeResize="0">
            <a:picLocks noGrp="1"/>
          </p:cNvPicPr>
          <p:nvPr>
            <p:ph type="body" idx="1"/>
          </p:nvPr>
        </p:nvPicPr>
        <p:blipFill rotWithShape="1">
          <a:blip r:embed="rId3">
            <a:alphaModFix/>
          </a:blip>
          <a:srcRect t="16606" r="1" b="11358"/>
          <a:stretch/>
        </p:blipFill>
        <p:spPr>
          <a:xfrm>
            <a:off x="634303" y="3213434"/>
            <a:ext cx="3337560" cy="2404227"/>
          </a:xfrm>
          <a:prstGeom prst="rect">
            <a:avLst/>
          </a:prstGeom>
          <a:noFill/>
          <a:ln>
            <a:noFill/>
          </a:ln>
        </p:spPr>
      </p:pic>
      <p:sp>
        <p:nvSpPr>
          <p:cNvPr id="161" name="Google Shape;161;p2"/>
          <p:cNvSpPr txBox="1">
            <a:spLocks noGrp="1"/>
          </p:cNvSpPr>
          <p:nvPr>
            <p:ph type="body" idx="2"/>
          </p:nvPr>
        </p:nvSpPr>
        <p:spPr>
          <a:xfrm>
            <a:off x="4251466" y="412923"/>
            <a:ext cx="6736574" cy="5625353"/>
          </a:xfrm>
          <a:prstGeom prst="rect">
            <a:avLst/>
          </a:prstGeom>
          <a:noFill/>
          <a:ln>
            <a:noFill/>
          </a:ln>
        </p:spPr>
        <p:txBody>
          <a:bodyPr spcFirstLastPara="1" wrap="square" lIns="91425" tIns="45700" rIns="91425" bIns="45700" anchor="ctr" anchorCtr="0">
            <a:normAutofit/>
          </a:bodyPr>
          <a:lstStyle/>
          <a:p>
            <a:pPr marL="341313" lvl="0" indent="-341313" algn="l" rtl="0">
              <a:lnSpc>
                <a:spcPct val="70000"/>
              </a:lnSpc>
              <a:spcBef>
                <a:spcPts val="0"/>
              </a:spcBef>
              <a:spcAft>
                <a:spcPts val="0"/>
              </a:spcAft>
              <a:buSzPts val="2040"/>
              <a:buFont typeface="Noto Sans Symbols"/>
              <a:buChar char="⮚"/>
            </a:pPr>
            <a:r>
              <a:rPr lang="en-US" sz="2550">
                <a:solidFill>
                  <a:schemeClr val="lt1"/>
                </a:solidFill>
              </a:rPr>
              <a:t>2 years - Recruiting Advisors </a:t>
            </a:r>
            <a:endParaRPr/>
          </a:p>
          <a:p>
            <a:pPr marL="798513" lvl="1" indent="-341313" algn="l" rtl="0">
              <a:lnSpc>
                <a:spcPct val="70000"/>
              </a:lnSpc>
              <a:spcBef>
                <a:spcPts val="1076"/>
              </a:spcBef>
              <a:spcAft>
                <a:spcPts val="0"/>
              </a:spcAft>
              <a:buSzPts val="1904"/>
              <a:buFont typeface="Noto Sans Symbols"/>
              <a:buChar char="⮚"/>
            </a:pPr>
            <a:r>
              <a:rPr lang="en-US" sz="2380">
                <a:solidFill>
                  <a:schemeClr val="lt1"/>
                </a:solidFill>
              </a:rPr>
              <a:t>Strategic consulting firm for TA</a:t>
            </a:r>
            <a:endParaRPr/>
          </a:p>
          <a:p>
            <a:pPr marL="1255713" lvl="2" indent="-341313" algn="l" rtl="0">
              <a:lnSpc>
                <a:spcPct val="70000"/>
              </a:lnSpc>
              <a:spcBef>
                <a:spcPts val="1042"/>
              </a:spcBef>
              <a:spcAft>
                <a:spcPts val="0"/>
              </a:spcAft>
              <a:buSzPts val="1768"/>
              <a:buFont typeface="Noto Sans Symbols"/>
              <a:buChar char="⮚"/>
            </a:pPr>
            <a:r>
              <a:rPr lang="en-US" sz="2210">
                <a:solidFill>
                  <a:schemeClr val="lt1"/>
                </a:solidFill>
              </a:rPr>
              <a:t>Training - sourcing &amp; recruiting</a:t>
            </a:r>
            <a:endParaRPr/>
          </a:p>
          <a:p>
            <a:pPr marL="1255713" lvl="2" indent="-341313" algn="l" rtl="0">
              <a:lnSpc>
                <a:spcPct val="70000"/>
              </a:lnSpc>
              <a:spcBef>
                <a:spcPts val="1042"/>
              </a:spcBef>
              <a:spcAft>
                <a:spcPts val="0"/>
              </a:spcAft>
              <a:buSzPts val="1768"/>
              <a:buFont typeface="Noto Sans Symbols"/>
              <a:buChar char="⮚"/>
            </a:pPr>
            <a:r>
              <a:rPr lang="en-US" sz="2210">
                <a:solidFill>
                  <a:schemeClr val="lt1"/>
                </a:solidFill>
              </a:rPr>
              <a:t>Technology best practices</a:t>
            </a:r>
            <a:endParaRPr/>
          </a:p>
          <a:p>
            <a:pPr marL="1655763" lvl="5" indent="-341313" algn="l" rtl="0">
              <a:lnSpc>
                <a:spcPct val="70000"/>
              </a:lnSpc>
              <a:spcBef>
                <a:spcPts val="974"/>
              </a:spcBef>
              <a:spcAft>
                <a:spcPts val="0"/>
              </a:spcAft>
              <a:buSzPts val="1496"/>
              <a:buFont typeface="Noto Sans Symbols"/>
              <a:buChar char="⮚"/>
            </a:pPr>
            <a:r>
              <a:rPr lang="en-US" sz="1870">
                <a:solidFill>
                  <a:schemeClr val="lt1"/>
                </a:solidFill>
              </a:rPr>
              <a:t>Customers include:</a:t>
            </a:r>
            <a:endParaRPr/>
          </a:p>
          <a:p>
            <a:pPr marL="2112963" lvl="6" indent="-341313" algn="l" rtl="0">
              <a:lnSpc>
                <a:spcPct val="70000"/>
              </a:lnSpc>
              <a:spcBef>
                <a:spcPts val="974"/>
              </a:spcBef>
              <a:spcAft>
                <a:spcPts val="0"/>
              </a:spcAft>
              <a:buSzPts val="1496"/>
              <a:buFont typeface="Noto Sans Symbols"/>
              <a:buChar char="⮚"/>
            </a:pPr>
            <a:r>
              <a:rPr lang="en-US" sz="1870">
                <a:solidFill>
                  <a:schemeClr val="lt1"/>
                </a:solidFill>
              </a:rPr>
              <a:t>Ernst &amp; Young </a:t>
            </a:r>
            <a:endParaRPr/>
          </a:p>
          <a:p>
            <a:pPr marL="2112963" lvl="6" indent="-341313" algn="l" rtl="0">
              <a:lnSpc>
                <a:spcPct val="70000"/>
              </a:lnSpc>
              <a:spcBef>
                <a:spcPts val="974"/>
              </a:spcBef>
              <a:spcAft>
                <a:spcPts val="0"/>
              </a:spcAft>
              <a:buSzPts val="1496"/>
              <a:buFont typeface="Noto Sans Symbols"/>
              <a:buChar char="⮚"/>
            </a:pPr>
            <a:r>
              <a:rPr lang="en-US" sz="1870">
                <a:solidFill>
                  <a:schemeClr val="lt1"/>
                </a:solidFill>
              </a:rPr>
              <a:t>Booz Allen Hamilton</a:t>
            </a:r>
            <a:endParaRPr/>
          </a:p>
          <a:p>
            <a:pPr marL="1141413" lvl="4" indent="-246316" algn="l" rtl="0">
              <a:lnSpc>
                <a:spcPct val="70000"/>
              </a:lnSpc>
              <a:spcBef>
                <a:spcPts val="974"/>
              </a:spcBef>
              <a:spcAft>
                <a:spcPts val="0"/>
              </a:spcAft>
              <a:buSzPts val="1496"/>
              <a:buFont typeface="Noto Sans Symbols"/>
              <a:buNone/>
            </a:pPr>
            <a:endParaRPr sz="1870">
              <a:solidFill>
                <a:schemeClr val="lt1"/>
              </a:solidFill>
            </a:endParaRPr>
          </a:p>
          <a:p>
            <a:pPr marL="341313" lvl="0" indent="-341313" algn="l" rtl="0">
              <a:lnSpc>
                <a:spcPct val="70000"/>
              </a:lnSpc>
              <a:spcBef>
                <a:spcPts val="1110"/>
              </a:spcBef>
              <a:spcAft>
                <a:spcPts val="0"/>
              </a:spcAft>
              <a:buSzPts val="2040"/>
              <a:buFont typeface="Noto Sans Symbols"/>
              <a:buChar char="⮚"/>
            </a:pPr>
            <a:r>
              <a:rPr lang="en-US" sz="2550">
                <a:solidFill>
                  <a:schemeClr val="lt1"/>
                </a:solidFill>
              </a:rPr>
              <a:t>17 Years at PepsiCo </a:t>
            </a:r>
            <a:endParaRPr/>
          </a:p>
          <a:p>
            <a:pPr marL="1255713" lvl="2" indent="-341313" algn="l" rtl="0">
              <a:lnSpc>
                <a:spcPct val="70000"/>
              </a:lnSpc>
              <a:spcBef>
                <a:spcPts val="1042"/>
              </a:spcBef>
              <a:spcAft>
                <a:spcPts val="0"/>
              </a:spcAft>
              <a:buSzPts val="1768"/>
              <a:buFont typeface="Noto Sans Symbols"/>
              <a:buChar char="⮚"/>
            </a:pPr>
            <a:r>
              <a:rPr lang="en-US" sz="2210">
                <a:solidFill>
                  <a:schemeClr val="lt1"/>
                </a:solidFill>
              </a:rPr>
              <a:t>past Sourcing Leader</a:t>
            </a:r>
            <a:endParaRPr sz="2040">
              <a:solidFill>
                <a:schemeClr val="lt1"/>
              </a:solidFill>
            </a:endParaRPr>
          </a:p>
          <a:p>
            <a:pPr marL="1255713" lvl="2" indent="-211773" algn="l" rtl="0">
              <a:lnSpc>
                <a:spcPct val="70000"/>
              </a:lnSpc>
              <a:spcBef>
                <a:spcPts val="1110"/>
              </a:spcBef>
              <a:spcAft>
                <a:spcPts val="0"/>
              </a:spcAft>
              <a:buSzPts val="2040"/>
              <a:buFont typeface="Noto Sans Symbols"/>
              <a:buNone/>
            </a:pPr>
            <a:endParaRPr sz="2550">
              <a:solidFill>
                <a:schemeClr val="lt1"/>
              </a:solidFill>
            </a:endParaRPr>
          </a:p>
          <a:p>
            <a:pPr marL="341313" lvl="0" indent="-341313" algn="l" rtl="0">
              <a:lnSpc>
                <a:spcPct val="70000"/>
              </a:lnSpc>
              <a:spcBef>
                <a:spcPts val="1110"/>
              </a:spcBef>
              <a:spcAft>
                <a:spcPts val="0"/>
              </a:spcAft>
              <a:buSzPts val="2040"/>
              <a:buFont typeface="Noto Sans Symbols"/>
              <a:buChar char="⮚"/>
            </a:pPr>
            <a:r>
              <a:rPr lang="en-US" sz="2550">
                <a:solidFill>
                  <a:schemeClr val="lt1"/>
                </a:solidFill>
              </a:rPr>
              <a:t>2x SourceCon Grandmaster</a:t>
            </a:r>
            <a:endParaRPr/>
          </a:p>
          <a:p>
            <a:pPr marL="1255713" lvl="2" indent="-341313" algn="l" rtl="0">
              <a:lnSpc>
                <a:spcPct val="70000"/>
              </a:lnSpc>
              <a:spcBef>
                <a:spcPts val="1042"/>
              </a:spcBef>
              <a:spcAft>
                <a:spcPts val="0"/>
              </a:spcAft>
              <a:buSzPts val="1768"/>
              <a:buFont typeface="Noto Sans Symbols"/>
              <a:buChar char="⮚"/>
            </a:pPr>
            <a:r>
              <a:rPr lang="en-US" sz="2210">
                <a:solidFill>
                  <a:schemeClr val="lt1"/>
                </a:solidFill>
              </a:rPr>
              <a:t>2011 &amp; 2014</a:t>
            </a:r>
            <a:endParaRPr sz="2040">
              <a:solidFill>
                <a:schemeClr val="lt1"/>
              </a:solidFill>
            </a:endParaRPr>
          </a:p>
          <a:p>
            <a:pPr marL="341313" lvl="0" indent="-341313" algn="l" rtl="0">
              <a:lnSpc>
                <a:spcPct val="70000"/>
              </a:lnSpc>
              <a:spcBef>
                <a:spcPts val="1110"/>
              </a:spcBef>
              <a:spcAft>
                <a:spcPts val="0"/>
              </a:spcAft>
              <a:buSzPts val="2040"/>
              <a:buFont typeface="Noto Sans Symbols"/>
              <a:buChar char="⮚"/>
            </a:pPr>
            <a:r>
              <a:rPr lang="en-US" sz="2550">
                <a:solidFill>
                  <a:schemeClr val="lt1"/>
                </a:solidFill>
              </a:rPr>
              <a:t>DFWTRN Co-Director of Education</a:t>
            </a:r>
            <a:endParaRPr/>
          </a:p>
        </p:txBody>
      </p:sp>
      <p:pic>
        <p:nvPicPr>
          <p:cNvPr id="162" name="Google Shape;162;p2" descr="A close up of a logo&#10;&#10;Description automatically generated"/>
          <p:cNvPicPr preferRelativeResize="0"/>
          <p:nvPr/>
        </p:nvPicPr>
        <p:blipFill rotWithShape="1">
          <a:blip r:embed="rId4">
            <a:alphaModFix/>
          </a:blip>
          <a:srcRect t="18727" r="1" b="9436"/>
          <a:stretch/>
        </p:blipFill>
        <p:spPr>
          <a:xfrm>
            <a:off x="634303" y="535060"/>
            <a:ext cx="3337560" cy="2397590"/>
          </a:xfrm>
          <a:custGeom>
            <a:avLst/>
            <a:gdLst/>
            <a:ahLst/>
            <a:cxnLst/>
            <a:rect l="l" t="t" r="r" b="b"/>
            <a:pathLst>
              <a:path w="3337560" h="2397590" extrusionOk="0">
                <a:moveTo>
                  <a:pt x="0" y="0"/>
                </a:moveTo>
                <a:lnTo>
                  <a:pt x="3337560" y="0"/>
                </a:lnTo>
                <a:lnTo>
                  <a:pt x="3337560" y="2013170"/>
                </a:lnTo>
                <a:lnTo>
                  <a:pt x="2953140" y="2397590"/>
                </a:lnTo>
                <a:lnTo>
                  <a:pt x="0" y="239759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RETARGETING TECHNIQUE</a:t>
            </a:r>
            <a:endParaRPr sz="3200" dirty="0">
              <a:solidFill>
                <a:schemeClr val="dk1"/>
              </a:solidFill>
              <a:latin typeface="Overpass"/>
              <a:ea typeface="Overpass"/>
              <a:cs typeface="Overpass"/>
              <a:sym typeface="Overpass"/>
            </a:endParaRPr>
          </a:p>
        </p:txBody>
      </p:sp>
      <p:sp>
        <p:nvSpPr>
          <p:cNvPr id="285" name="Google Shape;285;p18"/>
          <p:cNvSpPr txBox="1"/>
          <p:nvPr/>
        </p:nvSpPr>
        <p:spPr>
          <a:xfrm>
            <a:off x="424947" y="1413034"/>
            <a:ext cx="7666429" cy="3881980"/>
          </a:xfrm>
          <a:prstGeom prst="rect">
            <a:avLst/>
          </a:prstGeom>
          <a:noFill/>
          <a:ln>
            <a:noFill/>
          </a:ln>
        </p:spPr>
        <p:txBody>
          <a:bodyPr spcFirstLastPara="1" wrap="square" lIns="121900" tIns="121900" rIns="121900" bIns="121900" anchor="t" anchorCtr="0">
            <a:noAutofit/>
          </a:bodyPr>
          <a:lstStyle/>
          <a:p>
            <a:pPr marL="342900" marR="0" lvl="0" indent="-342900" algn="l" rtl="0">
              <a:spcBef>
                <a:spcPts val="800"/>
              </a:spcBef>
              <a:spcAft>
                <a:spcPts val="0"/>
              </a:spcAft>
              <a:buClr>
                <a:schemeClr val="lt1"/>
              </a:buClr>
              <a:buSzPts val="1800"/>
              <a:buFont typeface="Noto Sans Symbols"/>
              <a:buChar char="⮚"/>
            </a:pPr>
            <a:r>
              <a:rPr lang="en-US" sz="3200" cap="none">
                <a:solidFill>
                  <a:schemeClr val="lt1"/>
                </a:solidFill>
                <a:latin typeface="Overpass"/>
                <a:ea typeface="Overpass"/>
                <a:cs typeface="Overpass"/>
                <a:sym typeface="Overpass"/>
              </a:rPr>
              <a:t>60 second ask</a:t>
            </a:r>
            <a:endParaRPr/>
          </a:p>
          <a:p>
            <a:pPr marL="342900" marR="0" lvl="0" indent="-342900" algn="l" rtl="0">
              <a:spcBef>
                <a:spcPts val="800"/>
              </a:spcBef>
              <a:spcAft>
                <a:spcPts val="0"/>
              </a:spcAft>
              <a:buClr>
                <a:schemeClr val="lt1"/>
              </a:buClr>
              <a:buSzPts val="1800"/>
              <a:buFont typeface="Noto Sans Symbols"/>
              <a:buChar char="⮚"/>
            </a:pPr>
            <a:r>
              <a:rPr lang="en-US" sz="3200" cap="none">
                <a:solidFill>
                  <a:schemeClr val="lt1"/>
                </a:solidFill>
                <a:latin typeface="Overpass"/>
                <a:ea typeface="Overpass"/>
                <a:cs typeface="Overpass"/>
                <a:sym typeface="Overpass"/>
              </a:rPr>
              <a:t>One question – call to action link</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Actively looking / ready now</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Happy in role but will listen</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Will move for the right opportunity</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Not looking to make a change</a:t>
            </a:r>
            <a:endParaRPr/>
          </a:p>
          <a:p>
            <a:pPr marL="342900" marR="0" lvl="0" indent="-228600" algn="l" rtl="0">
              <a:spcBef>
                <a:spcPts val="800"/>
              </a:spcBef>
              <a:spcAft>
                <a:spcPts val="0"/>
              </a:spcAft>
              <a:buClr>
                <a:schemeClr val="lt1"/>
              </a:buClr>
              <a:buSzPts val="1800"/>
              <a:buFont typeface="Noto Sans Symbols"/>
              <a:buNone/>
            </a:pPr>
            <a:endParaRPr sz="3200" cap="none">
              <a:solidFill>
                <a:schemeClr val="lt1"/>
              </a:solidFill>
              <a:latin typeface="Overpass"/>
              <a:ea typeface="Overpass"/>
              <a:cs typeface="Overpass"/>
              <a:sym typeface="Overpass"/>
            </a:endParaRPr>
          </a:p>
        </p:txBody>
      </p:sp>
      <p:pic>
        <p:nvPicPr>
          <p:cNvPr id="286" name="Google Shape;286;p18" descr="A close up of a watch&#10;&#10;Description automatically generated"/>
          <p:cNvPicPr preferRelativeResize="0"/>
          <p:nvPr/>
        </p:nvPicPr>
        <p:blipFill rotWithShape="1">
          <a:blip r:embed="rId3">
            <a:alphaModFix/>
          </a:blip>
          <a:srcRect/>
          <a:stretch/>
        </p:blipFill>
        <p:spPr>
          <a:xfrm>
            <a:off x="8676166" y="2943859"/>
            <a:ext cx="3515833" cy="3914141"/>
          </a:xfrm>
          <a:prstGeom prst="rect">
            <a:avLst/>
          </a:prstGeom>
          <a:noFill/>
          <a:ln>
            <a:noFill/>
          </a:ln>
        </p:spPr>
      </p:pic>
      <p:pic>
        <p:nvPicPr>
          <p:cNvPr id="287" name="Google Shape;287;p18" descr="A picture containing drawing&#10;&#10;Description automatically generated"/>
          <p:cNvPicPr preferRelativeResize="0"/>
          <p:nvPr/>
        </p:nvPicPr>
        <p:blipFill rotWithShape="1">
          <a:blip r:embed="rId4">
            <a:alphaModFix/>
          </a:blip>
          <a:srcRect/>
          <a:stretch/>
        </p:blipFill>
        <p:spPr>
          <a:xfrm>
            <a:off x="8676167" y="1105785"/>
            <a:ext cx="3515833" cy="19776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RETARGETING TEMPLATE</a:t>
            </a:r>
            <a:endParaRPr sz="3200" dirty="0">
              <a:solidFill>
                <a:schemeClr val="dk1"/>
              </a:solidFill>
              <a:latin typeface="Overpass"/>
              <a:ea typeface="Overpass"/>
              <a:cs typeface="Overpass"/>
              <a:sym typeface="Overpass"/>
            </a:endParaRPr>
          </a:p>
        </p:txBody>
      </p:sp>
      <p:sp>
        <p:nvSpPr>
          <p:cNvPr id="299" name="Google Shape;299;p20"/>
          <p:cNvSpPr txBox="1"/>
          <p:nvPr/>
        </p:nvSpPr>
        <p:spPr>
          <a:xfrm>
            <a:off x="593205" y="1008997"/>
            <a:ext cx="11598795" cy="5423701"/>
          </a:xfrm>
          <a:prstGeom prst="rect">
            <a:avLst/>
          </a:prstGeom>
          <a:solidFill>
            <a:srgbClr val="0F486F"/>
          </a:solidFill>
          <a:ln>
            <a:noFill/>
          </a:ln>
        </p:spPr>
        <p:txBody>
          <a:bodyPr spcFirstLastPara="1" wrap="square" lIns="121900" tIns="121900" rIns="121900" bIns="121900" anchor="t" anchorCtr="0">
            <a:noAutofit/>
          </a:bodyPr>
          <a:lstStyle/>
          <a:p>
            <a:pPr marL="0" marR="0" lvl="0" indent="0" algn="l" rtl="0">
              <a:spcBef>
                <a:spcPts val="800"/>
              </a:spcBef>
              <a:spcAft>
                <a:spcPts val="0"/>
              </a:spcAft>
              <a:buClr>
                <a:schemeClr val="lt1"/>
              </a:buClr>
              <a:buSzPts val="1800"/>
              <a:buFont typeface="Noto Sans Symbols"/>
              <a:buNone/>
            </a:pPr>
            <a:r>
              <a:rPr lang="en-US" sz="2400" cap="none">
                <a:solidFill>
                  <a:schemeClr val="lt1"/>
                </a:solidFill>
                <a:latin typeface="Overpass"/>
                <a:ea typeface="Overpass"/>
                <a:cs typeface="Overpass"/>
                <a:sym typeface="Overpass"/>
              </a:rPr>
              <a:t>Hi ______,</a:t>
            </a:r>
            <a:endParaRPr/>
          </a:p>
          <a:p>
            <a:pPr marL="0" marR="0" lvl="0" indent="0" algn="l" rtl="0">
              <a:spcBef>
                <a:spcPts val="800"/>
              </a:spcBef>
              <a:spcAft>
                <a:spcPts val="0"/>
              </a:spcAft>
              <a:buClr>
                <a:schemeClr val="lt1"/>
              </a:buClr>
              <a:buSzPts val="1800"/>
              <a:buFont typeface="Noto Sans Symbols"/>
              <a:buNone/>
            </a:pPr>
            <a:r>
              <a:rPr lang="en-US" sz="2400" cap="none">
                <a:solidFill>
                  <a:schemeClr val="lt1"/>
                </a:solidFill>
                <a:latin typeface="Overpass"/>
                <a:ea typeface="Overpass"/>
                <a:cs typeface="Overpass"/>
                <a:sym typeface="Overpass"/>
              </a:rPr>
              <a:t>I know that you had considered an opportunity with XYZ in the past.  I am in Talent Acquisition with XYZ and specialize in engaging the top Marketing talent in the industry.  I want to learn if you still have an interest in staying in touch or considering possibilities with us.  </a:t>
            </a:r>
            <a:br>
              <a:rPr lang="en-US" sz="2400" cap="none">
                <a:solidFill>
                  <a:schemeClr val="lt1"/>
                </a:solidFill>
                <a:latin typeface="Overpass"/>
                <a:ea typeface="Overpass"/>
                <a:cs typeface="Overpass"/>
                <a:sym typeface="Overpass"/>
              </a:rPr>
            </a:br>
            <a:endParaRPr sz="2400" cap="none">
              <a:solidFill>
                <a:schemeClr val="lt1"/>
              </a:solidFill>
              <a:latin typeface="Overpass"/>
              <a:ea typeface="Overpass"/>
              <a:cs typeface="Overpass"/>
              <a:sym typeface="Overpass"/>
            </a:endParaRPr>
          </a:p>
          <a:p>
            <a:pPr marL="0" marR="0" lvl="0" indent="0" algn="l" rtl="0">
              <a:spcBef>
                <a:spcPts val="800"/>
              </a:spcBef>
              <a:spcAft>
                <a:spcPts val="0"/>
              </a:spcAft>
              <a:buClr>
                <a:schemeClr val="lt1"/>
              </a:buClr>
              <a:buSzPts val="1800"/>
              <a:buFont typeface="Noto Sans Symbols"/>
              <a:buNone/>
            </a:pPr>
            <a:r>
              <a:rPr lang="en-US" sz="2400" cap="none">
                <a:solidFill>
                  <a:schemeClr val="lt1"/>
                </a:solidFill>
                <a:latin typeface="Overpass"/>
                <a:ea typeface="Overpass"/>
                <a:cs typeface="Overpass"/>
                <a:sym typeface="Overpass"/>
              </a:rPr>
              <a:t>In an effort to be respectful of YOUR time while attempting to understand YOUR future desires and timing, I have created a private webpage that asks about your preferences when considering a career move.  Can you please take 60 seconds and click on this </a:t>
            </a:r>
            <a:r>
              <a:rPr lang="en-US" sz="2400" u="sng" cap="none">
                <a:solidFill>
                  <a:srgbClr val="FF0000"/>
                </a:solidFill>
                <a:latin typeface="Overpass"/>
                <a:ea typeface="Overpass"/>
                <a:cs typeface="Overpass"/>
                <a:sym typeface="Overpass"/>
              </a:rPr>
              <a:t>link</a:t>
            </a:r>
            <a:r>
              <a:rPr lang="en-US" sz="2400" cap="none">
                <a:solidFill>
                  <a:schemeClr val="lt1"/>
                </a:solidFill>
                <a:latin typeface="Overpass"/>
                <a:ea typeface="Overpass"/>
                <a:cs typeface="Overpass"/>
                <a:sym typeface="Overpass"/>
              </a:rPr>
              <a:t> to answer the questions so we can learn more about what is important to you and follow up accordingly?</a:t>
            </a:r>
            <a:br>
              <a:rPr lang="en-US" sz="2400" cap="none">
                <a:solidFill>
                  <a:schemeClr val="lt1"/>
                </a:solidFill>
                <a:latin typeface="Overpass"/>
                <a:ea typeface="Overpass"/>
                <a:cs typeface="Overpass"/>
                <a:sym typeface="Overpass"/>
              </a:rPr>
            </a:br>
            <a:endParaRPr sz="2400" cap="none">
              <a:solidFill>
                <a:schemeClr val="lt1"/>
              </a:solidFill>
              <a:latin typeface="Overpass"/>
              <a:ea typeface="Overpass"/>
              <a:cs typeface="Overpass"/>
              <a:sym typeface="Overpass"/>
            </a:endParaRPr>
          </a:p>
          <a:p>
            <a:pPr marL="0" marR="0" lvl="0" indent="0" algn="l" rtl="0">
              <a:spcBef>
                <a:spcPts val="800"/>
              </a:spcBef>
              <a:spcAft>
                <a:spcPts val="0"/>
              </a:spcAft>
              <a:buClr>
                <a:schemeClr val="lt1"/>
              </a:buClr>
              <a:buSzPts val="1800"/>
              <a:buFont typeface="Noto Sans Symbols"/>
              <a:buNone/>
            </a:pPr>
            <a:r>
              <a:rPr lang="en-US" sz="2400" cap="none">
                <a:solidFill>
                  <a:schemeClr val="lt1"/>
                </a:solidFill>
                <a:latin typeface="Overpass"/>
                <a:ea typeface="Overpass"/>
                <a:cs typeface="Overpass"/>
                <a:sym typeface="Overpass"/>
              </a:rPr>
              <a:t>Thank you for your interest in XYZ!</a:t>
            </a:r>
            <a:endParaRPr sz="3200" cap="none">
              <a:solidFill>
                <a:schemeClr val="lt1"/>
              </a:solidFill>
              <a:latin typeface="Overpass"/>
              <a:ea typeface="Overpass"/>
              <a:cs typeface="Overpass"/>
              <a:sym typeface="Overpas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RETARGETING TECHNIQUE</a:t>
            </a:r>
            <a:endParaRPr sz="3200" dirty="0">
              <a:solidFill>
                <a:schemeClr val="dk1"/>
              </a:solidFill>
              <a:latin typeface="Overpass"/>
              <a:ea typeface="Overpass"/>
              <a:cs typeface="Overpass"/>
              <a:sym typeface="Overpass"/>
            </a:endParaRPr>
          </a:p>
        </p:txBody>
      </p:sp>
      <p:pic>
        <p:nvPicPr>
          <p:cNvPr id="305" name="Google Shape;305;p21"/>
          <p:cNvPicPr preferRelativeResize="0"/>
          <p:nvPr/>
        </p:nvPicPr>
        <p:blipFill rotWithShape="1">
          <a:blip r:embed="rId3">
            <a:alphaModFix/>
          </a:blip>
          <a:srcRect/>
          <a:stretch/>
        </p:blipFill>
        <p:spPr>
          <a:xfrm>
            <a:off x="36443" y="1081577"/>
            <a:ext cx="6157912" cy="5562904"/>
          </a:xfrm>
          <a:prstGeom prst="rect">
            <a:avLst/>
          </a:prstGeom>
          <a:noFill/>
          <a:ln>
            <a:noFill/>
          </a:ln>
        </p:spPr>
      </p:pic>
      <p:pic>
        <p:nvPicPr>
          <p:cNvPr id="306" name="Google Shape;306;p21"/>
          <p:cNvPicPr preferRelativeResize="0"/>
          <p:nvPr/>
        </p:nvPicPr>
        <p:blipFill rotWithShape="1">
          <a:blip r:embed="rId4">
            <a:alphaModFix/>
          </a:blip>
          <a:srcRect/>
          <a:stretch/>
        </p:blipFill>
        <p:spPr>
          <a:xfrm>
            <a:off x="71298" y="1250221"/>
            <a:ext cx="8077200" cy="54659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a:spLocks noGrp="1"/>
          </p:cNvSpPr>
          <p:nvPr>
            <p:ph type="body" idx="1"/>
          </p:nvPr>
        </p:nvSpPr>
        <p:spPr>
          <a:xfrm>
            <a:off x="352669" y="1008997"/>
            <a:ext cx="10506637" cy="3526400"/>
          </a:xfrm>
          <a:prstGeom prst="rect">
            <a:avLst/>
          </a:prstGeom>
          <a:noFill/>
          <a:ln>
            <a:noFill/>
          </a:ln>
        </p:spPr>
        <p:txBody>
          <a:bodyPr spcFirstLastPara="1" wrap="square" lIns="121900" tIns="121900" rIns="121900" bIns="121900" anchor="t" anchorCtr="0">
            <a:noAutofit/>
          </a:bodyPr>
          <a:lstStyle/>
          <a:p>
            <a:pPr marL="152396" lvl="0" indent="0" algn="l" rtl="0">
              <a:lnSpc>
                <a:spcPct val="100000"/>
              </a:lnSpc>
              <a:spcBef>
                <a:spcPts val="0"/>
              </a:spcBef>
              <a:spcAft>
                <a:spcPts val="0"/>
              </a:spcAft>
              <a:buSzPts val="1800"/>
              <a:buNone/>
            </a:pPr>
            <a:endParaRPr sz="2600">
              <a:solidFill>
                <a:schemeClr val="lt1"/>
              </a:solidFill>
              <a:latin typeface="Overpass"/>
              <a:ea typeface="Overpass"/>
              <a:cs typeface="Overpass"/>
              <a:sym typeface="Overpass"/>
            </a:endParaRPr>
          </a:p>
        </p:txBody>
      </p:sp>
      <p:sp>
        <p:nvSpPr>
          <p:cNvPr id="312" name="Google Shape;312;p22"/>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RETARGETING TECHNIQUE</a:t>
            </a:r>
            <a:endParaRPr sz="3200" dirty="0">
              <a:solidFill>
                <a:schemeClr val="dk1"/>
              </a:solidFill>
              <a:latin typeface="Overpass"/>
              <a:ea typeface="Overpass"/>
              <a:cs typeface="Overpass"/>
              <a:sym typeface="Overpass"/>
            </a:endParaRPr>
          </a:p>
        </p:txBody>
      </p:sp>
      <p:pic>
        <p:nvPicPr>
          <p:cNvPr id="313" name="Google Shape;313;p22"/>
          <p:cNvPicPr preferRelativeResize="0"/>
          <p:nvPr/>
        </p:nvPicPr>
        <p:blipFill rotWithShape="1">
          <a:blip r:embed="rId3">
            <a:alphaModFix/>
          </a:blip>
          <a:srcRect/>
          <a:stretch/>
        </p:blipFill>
        <p:spPr>
          <a:xfrm>
            <a:off x="0" y="1233377"/>
            <a:ext cx="12192000" cy="56246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dirty="0">
                <a:solidFill>
                  <a:schemeClr val="dk1"/>
                </a:solidFill>
                <a:latin typeface="Overpass"/>
                <a:ea typeface="Overpass"/>
                <a:cs typeface="Overpass"/>
                <a:sym typeface="Overpass"/>
              </a:rPr>
              <a:t>RETARGETING TECHNIQUE</a:t>
            </a:r>
            <a:endParaRPr sz="3200" dirty="0">
              <a:solidFill>
                <a:schemeClr val="dk1"/>
              </a:solidFill>
              <a:latin typeface="Overpass"/>
              <a:ea typeface="Overpass"/>
              <a:cs typeface="Overpass"/>
              <a:sym typeface="Overpass"/>
            </a:endParaRPr>
          </a:p>
        </p:txBody>
      </p:sp>
      <p:sp>
        <p:nvSpPr>
          <p:cNvPr id="319" name="Google Shape;319;p23"/>
          <p:cNvSpPr txBox="1"/>
          <p:nvPr/>
        </p:nvSpPr>
        <p:spPr>
          <a:xfrm>
            <a:off x="127236" y="1008997"/>
            <a:ext cx="7443138" cy="3526400"/>
          </a:xfrm>
          <a:prstGeom prst="rect">
            <a:avLst/>
          </a:prstGeom>
          <a:noFill/>
          <a:ln>
            <a:noFill/>
          </a:ln>
        </p:spPr>
        <p:txBody>
          <a:bodyPr spcFirstLastPara="1" wrap="square" lIns="121900" tIns="121900" rIns="121900" bIns="121900" anchor="t" anchorCtr="0">
            <a:noAutofit/>
          </a:bodyPr>
          <a:lstStyle/>
          <a:p>
            <a:pPr marL="342900" marR="0" lvl="0" indent="-342900" algn="l" rtl="0">
              <a:spcBef>
                <a:spcPts val="800"/>
              </a:spcBef>
              <a:spcAft>
                <a:spcPts val="0"/>
              </a:spcAft>
              <a:buClr>
                <a:schemeClr val="lt1"/>
              </a:buClr>
              <a:buSzPts val="1800"/>
              <a:buFont typeface="Noto Sans Symbols"/>
              <a:buChar char="⮚"/>
            </a:pPr>
            <a:r>
              <a:rPr lang="en-US" sz="3200" u="sng" cap="none">
                <a:solidFill>
                  <a:schemeClr val="lt1"/>
                </a:solidFill>
                <a:latin typeface="Overpass"/>
                <a:ea typeface="Overpass"/>
                <a:cs typeface="Overpass"/>
                <a:sym typeface="Overpass"/>
              </a:rPr>
              <a:t>75% of prospects that clicked, answered that they were either:</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Actively looking / ready now ( 3 )</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Happy in role but will listen (2)</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Will move for the right opportunity (15)</a:t>
            </a:r>
            <a:br>
              <a:rPr lang="en-US" sz="3000" b="0" i="0" u="none" strike="noStrike" cap="none">
                <a:solidFill>
                  <a:schemeClr val="lt1"/>
                </a:solidFill>
                <a:latin typeface="Overpass"/>
                <a:ea typeface="Overpass"/>
                <a:cs typeface="Overpass"/>
                <a:sym typeface="Overpass"/>
              </a:rPr>
            </a:br>
            <a:endParaRPr sz="3000" b="0" i="0" u="none" strike="noStrike" cap="none">
              <a:solidFill>
                <a:schemeClr val="lt1"/>
              </a:solidFill>
              <a:latin typeface="Overpass"/>
              <a:ea typeface="Overpass"/>
              <a:cs typeface="Overpass"/>
              <a:sym typeface="Overpass"/>
            </a:endParaRPr>
          </a:p>
          <a:p>
            <a:pPr marL="342900" marR="0" lvl="0" indent="-342900" algn="l" rtl="0">
              <a:spcBef>
                <a:spcPts val="800"/>
              </a:spcBef>
              <a:spcAft>
                <a:spcPts val="0"/>
              </a:spcAft>
              <a:buClr>
                <a:schemeClr val="lt1"/>
              </a:buClr>
              <a:buSzPts val="1800"/>
              <a:buFont typeface="Noto Sans Symbols"/>
              <a:buChar char="⮚"/>
            </a:pPr>
            <a:r>
              <a:rPr lang="en-US" sz="3200" u="sng" cap="none">
                <a:solidFill>
                  <a:schemeClr val="lt1"/>
                </a:solidFill>
                <a:latin typeface="Overpass"/>
                <a:ea typeface="Overpass"/>
                <a:cs typeface="Overpass"/>
                <a:sym typeface="Overpass"/>
              </a:rPr>
              <a:t>Why do you care?</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20 candidates within 24 hours</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All automated</a:t>
            </a:r>
            <a:endParaRPr/>
          </a:p>
          <a:p>
            <a:pPr marL="952485" marR="0" lvl="1" indent="-457189" algn="l" rtl="0">
              <a:spcBef>
                <a:spcPts val="0"/>
              </a:spcBef>
              <a:spcAft>
                <a:spcPts val="0"/>
              </a:spcAft>
              <a:buClr>
                <a:schemeClr val="lt1"/>
              </a:buClr>
              <a:buSzPts val="1800"/>
              <a:buFont typeface="Noto Sans Symbols"/>
              <a:buChar char="⮚"/>
            </a:pPr>
            <a:r>
              <a:rPr lang="en-US" sz="3000" b="0" i="0" u="none" strike="noStrike" cap="none">
                <a:solidFill>
                  <a:schemeClr val="lt1"/>
                </a:solidFill>
                <a:latin typeface="Overpass"/>
                <a:ea typeface="Overpass"/>
                <a:cs typeface="Overpass"/>
                <a:sym typeface="Overpass"/>
              </a:rPr>
              <a:t>Quick use of inventory</a:t>
            </a:r>
            <a:br>
              <a:rPr lang="en-US" sz="3000" b="0" i="0" u="none" strike="noStrike" cap="none">
                <a:solidFill>
                  <a:schemeClr val="lt1"/>
                </a:solidFill>
                <a:latin typeface="Overpass"/>
                <a:ea typeface="Overpass"/>
                <a:cs typeface="Overpass"/>
                <a:sym typeface="Overpass"/>
              </a:rPr>
            </a:br>
            <a:br>
              <a:rPr lang="en-US" sz="3000" b="0" i="0" u="none" strike="noStrike" cap="none">
                <a:solidFill>
                  <a:schemeClr val="lt1"/>
                </a:solidFill>
                <a:latin typeface="Overpass"/>
                <a:ea typeface="Overpass"/>
                <a:cs typeface="Overpass"/>
                <a:sym typeface="Overpass"/>
              </a:rPr>
            </a:br>
            <a:endParaRPr sz="3000" b="0" i="0" u="none" strike="noStrike" cap="none">
              <a:solidFill>
                <a:schemeClr val="lt1"/>
              </a:solidFill>
              <a:latin typeface="Overpass"/>
              <a:ea typeface="Overpass"/>
              <a:cs typeface="Overpass"/>
              <a:sym typeface="Overpass"/>
            </a:endParaRPr>
          </a:p>
        </p:txBody>
      </p:sp>
      <p:graphicFrame>
        <p:nvGraphicFramePr>
          <p:cNvPr id="320" name="Google Shape;320;p23"/>
          <p:cNvGraphicFramePr/>
          <p:nvPr/>
        </p:nvGraphicFramePr>
        <p:xfrm>
          <a:off x="7570374" y="1828800"/>
          <a:ext cx="4621626"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7"/>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Approach</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Clear expectations</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Under promise</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WIIFM</a:t>
            </a:r>
            <a:endParaRPr/>
          </a:p>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Care &amp; Share</a:t>
            </a:r>
            <a:endParaRPr/>
          </a:p>
        </p:txBody>
      </p:sp>
      <p:sp>
        <p:nvSpPr>
          <p:cNvPr id="345" name="Google Shape;345;p27"/>
          <p:cNvSpPr txBox="1">
            <a:spLocks noGrp="1"/>
          </p:cNvSpPr>
          <p:nvPr>
            <p:ph type="title"/>
          </p:nvPr>
        </p:nvSpPr>
        <p:spPr>
          <a:xfrm>
            <a:off x="593205" y="335468"/>
            <a:ext cx="9465195"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HOW TO PIPELINE IN TODAY’S MARKETPLACE</a:t>
            </a:r>
            <a:endParaRPr sz="3200">
              <a:solidFill>
                <a:schemeClr val="dk1"/>
              </a:solidFill>
              <a:latin typeface="Overpass"/>
              <a:ea typeface="Overpass"/>
              <a:cs typeface="Overpass"/>
              <a:sym typeface="Overpass"/>
            </a:endParaRPr>
          </a:p>
        </p:txBody>
      </p:sp>
      <p:pic>
        <p:nvPicPr>
          <p:cNvPr id="346" name="Google Shape;346;p27" descr="A person riding a wave on a surfboard in the ocean&#10;&#10;Description automatically generated"/>
          <p:cNvPicPr preferRelativeResize="0"/>
          <p:nvPr/>
        </p:nvPicPr>
        <p:blipFill rotWithShape="1">
          <a:blip r:embed="rId3">
            <a:alphaModFix/>
          </a:blip>
          <a:srcRect/>
          <a:stretch/>
        </p:blipFill>
        <p:spPr>
          <a:xfrm>
            <a:off x="6832578" y="2882594"/>
            <a:ext cx="5751032" cy="5422777"/>
          </a:xfrm>
          <a:prstGeom prst="rect">
            <a:avLst/>
          </a:prstGeom>
          <a:noFill/>
          <a:ln>
            <a:noFill/>
          </a:ln>
        </p:spPr>
      </p:pic>
      <p:pic>
        <p:nvPicPr>
          <p:cNvPr id="347" name="Google Shape;347;p27" descr="A person smiling for the camera&#10;&#10;Description automatically generated"/>
          <p:cNvPicPr preferRelativeResize="0"/>
          <p:nvPr/>
        </p:nvPicPr>
        <p:blipFill rotWithShape="1">
          <a:blip r:embed="rId4">
            <a:alphaModFix/>
          </a:blip>
          <a:srcRect/>
          <a:stretch/>
        </p:blipFill>
        <p:spPr>
          <a:xfrm>
            <a:off x="6848548" y="1113451"/>
            <a:ext cx="5751033" cy="31091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8"/>
          <p:cNvSpPr txBox="1">
            <a:spLocks noGrp="1"/>
          </p:cNvSpPr>
          <p:nvPr>
            <p:ph type="title"/>
          </p:nvPr>
        </p:nvSpPr>
        <p:spPr>
          <a:xfrm>
            <a:off x="684213" y="289560"/>
            <a:ext cx="10058400" cy="909320"/>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Font typeface="Proxima Nova"/>
              <a:buNone/>
            </a:pPr>
            <a:r>
              <a:rPr lang="en-US">
                <a:solidFill>
                  <a:schemeClr val="dk1"/>
                </a:solidFill>
                <a:latin typeface="Overpass"/>
                <a:ea typeface="Overpass"/>
                <a:cs typeface="Overpass"/>
                <a:sym typeface="Overpass"/>
              </a:rPr>
              <a:t>COVID TALENT PIPELINE – HOW INTUIT IS DOING IT</a:t>
            </a:r>
            <a:endParaRPr/>
          </a:p>
        </p:txBody>
      </p:sp>
      <p:sp>
        <p:nvSpPr>
          <p:cNvPr id="354" name="Google Shape;354;p28"/>
          <p:cNvSpPr txBox="1">
            <a:spLocks noGrp="1"/>
          </p:cNvSpPr>
          <p:nvPr>
            <p:ph type="body" idx="1"/>
          </p:nvPr>
        </p:nvSpPr>
        <p:spPr>
          <a:xfrm>
            <a:off x="301440" y="1173798"/>
            <a:ext cx="9790748" cy="4429760"/>
          </a:xfrm>
          <a:prstGeom prst="rect">
            <a:avLst/>
          </a:prstGeom>
          <a:noFill/>
          <a:ln>
            <a:noFill/>
          </a:ln>
        </p:spPr>
        <p:txBody>
          <a:bodyPr spcFirstLastPara="1" wrap="square" lIns="91425" tIns="45700" rIns="91425" bIns="45700" anchor="ctr" anchorCtr="0">
            <a:noAutofit/>
          </a:bodyPr>
          <a:lstStyle/>
          <a:p>
            <a:pPr marL="761970" lvl="0" indent="-457189"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Organizations and individuals are proactively helping impacted candidates</a:t>
            </a:r>
            <a:endParaRPr/>
          </a:p>
          <a:p>
            <a:pPr marL="761970" lvl="0" indent="-457189"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Create strategy to engage whether you have openings or not</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Follow Layoff sites and ingest the data</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Create a strategy to engage talent in an authentic and caring manner</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If your team has been impacted, create way to help them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9"/>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800"/>
              </a:spcBef>
              <a:spcAft>
                <a:spcPts val="0"/>
              </a:spcAft>
              <a:buSzPts val="1800"/>
              <a:buFont typeface="Noto Sans Symbols"/>
              <a:buChar char="⮚"/>
            </a:pPr>
            <a:r>
              <a:rPr lang="en-US" sz="3200" u="sng" dirty="0">
                <a:solidFill>
                  <a:schemeClr val="hlink"/>
                </a:solidFill>
                <a:hlinkClick r:id="rId3"/>
              </a:rPr>
              <a:t>https://www.dfwtrn.org/Recruiter-Resource/</a:t>
            </a:r>
            <a:endParaRPr sz="3200" dirty="0"/>
          </a:p>
          <a:p>
            <a:pPr marL="609585" indent="-457188">
              <a:buSzPts val="1800"/>
              <a:buFont typeface="Noto Sans Symbols"/>
              <a:buChar char="⮚"/>
            </a:pPr>
            <a:r>
              <a:rPr lang="en-US" sz="2800" dirty="0">
                <a:solidFill>
                  <a:schemeClr val="lt1"/>
                </a:solidFill>
                <a:latin typeface="Overpass"/>
                <a:ea typeface="Overpass"/>
                <a:cs typeface="Overpass"/>
                <a:sym typeface="Overpass"/>
                <a:hlinkClick r:id="rId4"/>
              </a:rPr>
              <a:t>Recruitersrecruitingrecruiters.com </a:t>
            </a:r>
            <a:endParaRPr lang="en-US" sz="2800" dirty="0">
              <a:solidFill>
                <a:schemeClr val="lt1"/>
              </a:solidFill>
              <a:latin typeface="Overpass"/>
              <a:ea typeface="Overpass"/>
              <a:cs typeface="Overpass"/>
              <a:sym typeface="Overpass"/>
            </a:endParaRPr>
          </a:p>
          <a:p>
            <a:pPr marL="609585" lvl="0" indent="-457188" algn="l" rtl="0">
              <a:spcBef>
                <a:spcPts val="800"/>
              </a:spcBef>
              <a:spcAft>
                <a:spcPts val="0"/>
              </a:spcAft>
              <a:buSzPts val="1800"/>
              <a:buFont typeface="Noto Sans Symbols"/>
              <a:buChar char="⮚"/>
            </a:pPr>
            <a:r>
              <a:rPr lang="en-US" sz="3200" dirty="0">
                <a:solidFill>
                  <a:schemeClr val="lt1"/>
                </a:solidFill>
                <a:latin typeface="Overpass"/>
                <a:ea typeface="Overpass"/>
                <a:cs typeface="Overpass"/>
                <a:sym typeface="Overpass"/>
              </a:rPr>
              <a:t>Free training</a:t>
            </a:r>
            <a:endParaRPr dirty="0"/>
          </a:p>
          <a:p>
            <a:pPr marL="1219170" lvl="1" indent="-457188" algn="l" rtl="0">
              <a:spcBef>
                <a:spcPts val="0"/>
              </a:spcBef>
              <a:spcAft>
                <a:spcPts val="0"/>
              </a:spcAft>
              <a:buSzPts val="1800"/>
              <a:buFont typeface="Noto Sans Symbols"/>
              <a:buChar char="⮚"/>
            </a:pPr>
            <a:r>
              <a:rPr lang="en-US" sz="3200" dirty="0">
                <a:solidFill>
                  <a:schemeClr val="lt1"/>
                </a:solidFill>
                <a:latin typeface="Overpass"/>
                <a:ea typeface="Overpass"/>
                <a:cs typeface="Overpass"/>
                <a:sym typeface="Overpass"/>
              </a:rPr>
              <a:t>Job resources</a:t>
            </a:r>
            <a:endParaRPr dirty="0"/>
          </a:p>
          <a:p>
            <a:pPr marL="1219170" lvl="1" indent="-457188" algn="l" rtl="0">
              <a:spcBef>
                <a:spcPts val="0"/>
              </a:spcBef>
              <a:spcAft>
                <a:spcPts val="0"/>
              </a:spcAft>
              <a:buSzPts val="1800"/>
              <a:buFont typeface="Noto Sans Symbols"/>
              <a:buChar char="⮚"/>
            </a:pPr>
            <a:r>
              <a:rPr lang="en-US" sz="3200" dirty="0">
                <a:solidFill>
                  <a:schemeClr val="lt1"/>
                </a:solidFill>
                <a:latin typeface="Overpass"/>
                <a:ea typeface="Overpass"/>
                <a:cs typeface="Overpass"/>
                <a:sym typeface="Overpass"/>
              </a:rPr>
              <a:t>Groups to join</a:t>
            </a:r>
            <a:endParaRPr dirty="0"/>
          </a:p>
          <a:p>
            <a:pPr marL="1219170" lvl="1" indent="-457188" algn="l" rtl="0">
              <a:spcBef>
                <a:spcPts val="0"/>
              </a:spcBef>
              <a:spcAft>
                <a:spcPts val="0"/>
              </a:spcAft>
              <a:buSzPts val="1800"/>
              <a:buFont typeface="Noto Sans Symbols"/>
              <a:buChar char="⮚"/>
            </a:pPr>
            <a:r>
              <a:rPr lang="en-US" sz="3200" dirty="0">
                <a:solidFill>
                  <a:schemeClr val="lt1"/>
                </a:solidFill>
                <a:latin typeface="Overpass"/>
                <a:ea typeface="Overpass"/>
                <a:cs typeface="Overpass"/>
                <a:sym typeface="Overpass"/>
              </a:rPr>
              <a:t>Layoff alerts</a:t>
            </a:r>
            <a:endParaRPr dirty="0"/>
          </a:p>
          <a:p>
            <a:pPr marL="1219170" lvl="1" indent="-457188" algn="l" rtl="0">
              <a:spcBef>
                <a:spcPts val="0"/>
              </a:spcBef>
              <a:spcAft>
                <a:spcPts val="0"/>
              </a:spcAft>
              <a:buSzPts val="1800"/>
              <a:buFont typeface="Noto Sans Symbols"/>
              <a:buChar char="⮚"/>
            </a:pPr>
            <a:r>
              <a:rPr lang="en-US" sz="3200" dirty="0">
                <a:solidFill>
                  <a:schemeClr val="lt1"/>
                </a:solidFill>
                <a:latin typeface="Overpass"/>
                <a:ea typeface="Overpass"/>
                <a:cs typeface="Overpass"/>
                <a:sym typeface="Overpass"/>
              </a:rPr>
              <a:t>Tools / Tips</a:t>
            </a:r>
            <a:endParaRPr dirty="0"/>
          </a:p>
          <a:p>
            <a:pPr marL="1219170" lvl="1" indent="-457188" algn="l" rtl="0">
              <a:spcBef>
                <a:spcPts val="0"/>
              </a:spcBef>
              <a:spcAft>
                <a:spcPts val="0"/>
              </a:spcAft>
              <a:buSzPts val="1800"/>
              <a:buFont typeface="Noto Sans Symbols"/>
              <a:buChar char="⮚"/>
            </a:pPr>
            <a:r>
              <a:rPr lang="en-US" sz="3200" dirty="0">
                <a:solidFill>
                  <a:schemeClr val="lt1"/>
                </a:solidFill>
                <a:latin typeface="Overpass"/>
                <a:ea typeface="Overpass"/>
                <a:cs typeface="Overpass"/>
                <a:sym typeface="Overpass"/>
              </a:rPr>
              <a:t>Others</a:t>
            </a:r>
            <a:endParaRPr dirty="0"/>
          </a:p>
        </p:txBody>
      </p:sp>
      <p:sp>
        <p:nvSpPr>
          <p:cNvPr id="360" name="Google Shape;360;p29"/>
          <p:cNvSpPr txBox="1">
            <a:spLocks noGrp="1"/>
          </p:cNvSpPr>
          <p:nvPr>
            <p:ph type="title"/>
          </p:nvPr>
        </p:nvSpPr>
        <p:spPr>
          <a:xfrm>
            <a:off x="593205" y="335468"/>
            <a:ext cx="10017645"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RESOURCES FOR YOU (ALSO IF YOU ARE LOOKING)</a:t>
            </a:r>
            <a:endParaRPr sz="3200">
              <a:solidFill>
                <a:schemeClr val="dk1"/>
              </a:solidFill>
              <a:latin typeface="Overpass"/>
              <a:ea typeface="Overpass"/>
              <a:cs typeface="Overpass"/>
              <a:sym typeface="Overpass"/>
            </a:endParaRPr>
          </a:p>
        </p:txBody>
      </p:sp>
      <p:pic>
        <p:nvPicPr>
          <p:cNvPr id="361" name="Google Shape;361;p29" descr="A picture containing game&#10;&#10;Description automatically generated"/>
          <p:cNvPicPr preferRelativeResize="0"/>
          <p:nvPr/>
        </p:nvPicPr>
        <p:blipFill rotWithShape="1">
          <a:blip r:embed="rId5">
            <a:alphaModFix/>
          </a:blip>
          <a:srcRect/>
          <a:stretch/>
        </p:blipFill>
        <p:spPr>
          <a:xfrm>
            <a:off x="6905182" y="2784231"/>
            <a:ext cx="5429693" cy="37383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ctrTitle"/>
          </p:nvPr>
        </p:nvSpPr>
        <p:spPr>
          <a:xfrm>
            <a:off x="345233" y="1089731"/>
            <a:ext cx="9124992" cy="2107277"/>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ts val="6000"/>
              <a:buFont typeface="Century Gothic"/>
              <a:buNone/>
            </a:pPr>
            <a:r>
              <a:rPr lang="en-US" sz="6000" dirty="0"/>
              <a:t>BUILDING PIPELINES</a:t>
            </a:r>
            <a:br>
              <a:rPr lang="en-US" sz="6000" dirty="0"/>
            </a:br>
            <a:br>
              <a:rPr lang="en-US" sz="6000" dirty="0"/>
            </a:br>
            <a:r>
              <a:rPr lang="en-US" sz="6000" dirty="0"/>
              <a:t>QUESTIONS?</a:t>
            </a:r>
            <a:endParaRPr dirty="0"/>
          </a:p>
        </p:txBody>
      </p:sp>
      <p:pic>
        <p:nvPicPr>
          <p:cNvPr id="149" name="Google Shape;149;p1"/>
          <p:cNvPicPr preferRelativeResize="0"/>
          <p:nvPr/>
        </p:nvPicPr>
        <p:blipFill rotWithShape="1">
          <a:blip r:embed="rId3">
            <a:alphaModFix/>
          </a:blip>
          <a:srcRect/>
          <a:stretch/>
        </p:blipFill>
        <p:spPr>
          <a:xfrm>
            <a:off x="8658647" y="3794440"/>
            <a:ext cx="1693621" cy="1593221"/>
          </a:xfrm>
          <a:prstGeom prst="rect">
            <a:avLst/>
          </a:prstGeom>
          <a:noFill/>
          <a:ln>
            <a:noFill/>
          </a:ln>
        </p:spPr>
      </p:pic>
      <p:sp>
        <p:nvSpPr>
          <p:cNvPr id="150" name="Google Shape;150;p1"/>
          <p:cNvSpPr txBox="1"/>
          <p:nvPr/>
        </p:nvSpPr>
        <p:spPr>
          <a:xfrm>
            <a:off x="-1309487" y="4591050"/>
            <a:ext cx="7113524" cy="18222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Gill Sans"/>
              <a:buNone/>
            </a:pPr>
            <a:r>
              <a:rPr lang="en-US" sz="4000" b="0" i="0" u="none" strike="noStrike" cap="none" dirty="0">
                <a:solidFill>
                  <a:schemeClr val="lt1"/>
                </a:solidFill>
                <a:latin typeface="Gill Sans"/>
                <a:ea typeface="Gill Sans"/>
                <a:cs typeface="Gill Sans"/>
                <a:sym typeface="Gill Sans"/>
              </a:rPr>
              <a:t>JIM SCHNYDER </a:t>
            </a:r>
            <a:endParaRPr dirty="0"/>
          </a:p>
          <a:p>
            <a:pPr marL="0" marR="0" lvl="0" indent="0" algn="ctr" rtl="0">
              <a:lnSpc>
                <a:spcPct val="90000"/>
              </a:lnSpc>
              <a:spcBef>
                <a:spcPts val="0"/>
              </a:spcBef>
              <a:spcAft>
                <a:spcPts val="0"/>
              </a:spcAft>
              <a:buClr>
                <a:schemeClr val="lt1"/>
              </a:buClr>
              <a:buSzPts val="4000"/>
              <a:buFont typeface="Gill Sans"/>
              <a:buNone/>
            </a:pPr>
            <a:r>
              <a:rPr lang="en-US" sz="4000" b="0" i="0" u="none" strike="noStrike" cap="none" dirty="0">
                <a:solidFill>
                  <a:schemeClr val="lt1"/>
                </a:solidFill>
                <a:latin typeface="Gill Sans"/>
                <a:ea typeface="Gill Sans"/>
                <a:cs typeface="Gill Sans"/>
                <a:sym typeface="Gill Sans"/>
              </a:rPr>
              <a:t>GAIL HOUSTON</a:t>
            </a:r>
            <a:endParaRPr sz="4000" b="0" i="0" u="none" strike="noStrike" cap="none" dirty="0">
              <a:solidFill>
                <a:schemeClr val="lt1"/>
              </a:solidFill>
              <a:latin typeface="Gill Sans"/>
              <a:ea typeface="Gill Sans"/>
              <a:cs typeface="Gill Sans"/>
              <a:sym typeface="Gill Sans"/>
            </a:endParaRPr>
          </a:p>
        </p:txBody>
      </p:sp>
      <p:sp>
        <p:nvSpPr>
          <p:cNvPr id="151" name="Google Shape;151;p1"/>
          <p:cNvSpPr/>
          <p:nvPr/>
        </p:nvSpPr>
        <p:spPr>
          <a:xfrm>
            <a:off x="8798362" y="5452198"/>
            <a:ext cx="3285259" cy="13233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Gill Sans"/>
              <a:buNone/>
            </a:pPr>
            <a:r>
              <a:rPr lang="en-US" sz="2000" b="0" i="0" u="none" strike="noStrike" cap="none" dirty="0">
                <a:solidFill>
                  <a:schemeClr val="lt1"/>
                </a:solidFill>
                <a:latin typeface="Gill Sans"/>
                <a:ea typeface="Gill Sans"/>
                <a:cs typeface="Gill Sans"/>
                <a:sym typeface="Gill Sans"/>
              </a:rPr>
              <a:t>Linkedin.com/IN/</a:t>
            </a:r>
            <a:r>
              <a:rPr lang="en-US" sz="2000" b="0" i="0" u="none" strike="noStrike" cap="none" dirty="0" err="1">
                <a:solidFill>
                  <a:schemeClr val="lt1"/>
                </a:solidFill>
                <a:latin typeface="Gill Sans"/>
                <a:ea typeface="Gill Sans"/>
                <a:cs typeface="Gill Sans"/>
                <a:sym typeface="Gill Sans"/>
              </a:rPr>
              <a:t>JimSchnyder</a:t>
            </a:r>
            <a:endParaRPr sz="2000" b="0" i="0" u="none" strike="noStrike" cap="none" dirty="0">
              <a:solidFill>
                <a:schemeClr val="lt1"/>
              </a:solidFill>
              <a:latin typeface="Gill Sans"/>
              <a:ea typeface="Gill Sans"/>
              <a:cs typeface="Gill Sans"/>
              <a:sym typeface="Gill Sans"/>
            </a:endParaRPr>
          </a:p>
          <a:p>
            <a:pPr algn="r">
              <a:buClr>
                <a:schemeClr val="lt1"/>
              </a:buClr>
              <a:buSzPts val="2000"/>
            </a:pPr>
            <a:r>
              <a:rPr lang="en-US" sz="2000" dirty="0">
                <a:solidFill>
                  <a:schemeClr val="lt1"/>
                </a:solidFill>
                <a:latin typeface="Gill Sans"/>
                <a:ea typeface="Gill Sans"/>
                <a:cs typeface="Gill Sans"/>
                <a:sym typeface="Gill Sans"/>
              </a:rPr>
              <a:t>jim@recruitingadvisors.com</a:t>
            </a:r>
          </a:p>
          <a:p>
            <a:pPr marL="0" marR="0" lvl="0" indent="0" algn="r" rtl="0">
              <a:lnSpc>
                <a:spcPct val="100000"/>
              </a:lnSpc>
              <a:spcBef>
                <a:spcPts val="0"/>
              </a:spcBef>
              <a:spcAft>
                <a:spcPts val="0"/>
              </a:spcAft>
              <a:buClr>
                <a:schemeClr val="lt1"/>
              </a:buClr>
              <a:buSzPts val="2000"/>
              <a:buFont typeface="Gill Sans"/>
              <a:buNone/>
            </a:pPr>
            <a:r>
              <a:rPr lang="en-US" sz="2000" b="0" i="0" u="none" strike="noStrike" cap="none" dirty="0">
                <a:solidFill>
                  <a:schemeClr val="lt1"/>
                </a:solidFill>
                <a:latin typeface="Gill Sans"/>
                <a:ea typeface="Gill Sans"/>
                <a:cs typeface="Gill Sans"/>
                <a:sym typeface="Gill Sans"/>
              </a:rPr>
              <a:t>Linkedin.com/IN/</a:t>
            </a:r>
            <a:r>
              <a:rPr lang="en-US" sz="2000" b="0" i="0" u="none" strike="noStrike" cap="none" dirty="0" err="1">
                <a:solidFill>
                  <a:schemeClr val="lt1"/>
                </a:solidFill>
                <a:latin typeface="Gill Sans"/>
                <a:ea typeface="Gill Sans"/>
                <a:cs typeface="Gill Sans"/>
                <a:sym typeface="Gill Sans"/>
              </a:rPr>
              <a:t>GailHouston</a:t>
            </a:r>
            <a:endParaRPr lang="en-US" sz="2000" b="0" i="0" u="none" strike="noStrike" cap="none" dirty="0">
              <a:solidFill>
                <a:schemeClr val="lt1"/>
              </a:solidFill>
              <a:latin typeface="Gill Sans"/>
              <a:ea typeface="Gill Sans"/>
              <a:cs typeface="Gill Sans"/>
              <a:sym typeface="Gill Sans"/>
            </a:endParaRPr>
          </a:p>
          <a:p>
            <a:pPr marL="0" marR="0" lvl="0" indent="0" algn="r" rtl="0">
              <a:lnSpc>
                <a:spcPct val="100000"/>
              </a:lnSpc>
              <a:spcBef>
                <a:spcPts val="0"/>
              </a:spcBef>
              <a:spcAft>
                <a:spcPts val="0"/>
              </a:spcAft>
              <a:buClr>
                <a:schemeClr val="lt1"/>
              </a:buClr>
              <a:buSzPts val="2000"/>
              <a:buFont typeface="Gill Sans"/>
              <a:buNone/>
            </a:pPr>
            <a:r>
              <a:rPr lang="en-US" sz="2000" dirty="0">
                <a:solidFill>
                  <a:schemeClr val="lt1"/>
                </a:solidFill>
                <a:latin typeface="Gill Sans"/>
                <a:ea typeface="Gill Sans"/>
                <a:cs typeface="Gill Sans"/>
                <a:sym typeface="Gill Sans"/>
              </a:rPr>
              <a:t>Gail_Houston@intuit.com</a:t>
            </a:r>
            <a:endParaRPr lang="en-US" sz="2000" b="0" i="0" u="none" strike="noStrike" cap="none" dirty="0">
              <a:solidFill>
                <a:schemeClr val="lt1"/>
              </a:solidFill>
              <a:latin typeface="Gill Sans"/>
              <a:ea typeface="Gill Sans"/>
              <a:cs typeface="Gill Sans"/>
              <a:sym typeface="Gill Sans"/>
            </a:endParaRPr>
          </a:p>
        </p:txBody>
      </p:sp>
      <p:sp>
        <p:nvSpPr>
          <p:cNvPr id="152" name="Google Shape;152;p1"/>
          <p:cNvSpPr txBox="1"/>
          <p:nvPr/>
        </p:nvSpPr>
        <p:spPr>
          <a:xfrm>
            <a:off x="345233" y="6320249"/>
            <a:ext cx="22958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DFW TRN May 2020</a:t>
            </a:r>
            <a:endParaRPr/>
          </a:p>
        </p:txBody>
      </p:sp>
      <p:pic>
        <p:nvPicPr>
          <p:cNvPr id="8" name="Picture 7" descr="A person standing in front of a window&#10;&#10;Description automatically generated">
            <a:extLst>
              <a:ext uri="{FF2B5EF4-FFF2-40B4-BE49-F238E27FC236}">
                <a16:creationId xmlns:a16="http://schemas.microsoft.com/office/drawing/2014/main" id="{5C3D89C5-02CA-4620-BF17-A12BD287B02D}"/>
              </a:ext>
            </a:extLst>
          </p:cNvPr>
          <p:cNvPicPr>
            <a:picLocks noChangeAspect="1"/>
          </p:cNvPicPr>
          <p:nvPr/>
        </p:nvPicPr>
        <p:blipFill>
          <a:blip r:embed="rId4"/>
          <a:stretch>
            <a:fillRect/>
          </a:stretch>
        </p:blipFill>
        <p:spPr>
          <a:xfrm>
            <a:off x="10352268" y="3775603"/>
            <a:ext cx="1693621" cy="1612058"/>
          </a:xfrm>
          <a:prstGeom prst="rect">
            <a:avLst/>
          </a:prstGeom>
        </p:spPr>
      </p:pic>
    </p:spTree>
    <p:extLst>
      <p:ext uri="{BB962C8B-B14F-4D97-AF65-F5344CB8AC3E}">
        <p14:creationId xmlns:p14="http://schemas.microsoft.com/office/powerpoint/2010/main" val="206061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331262" y="5042156"/>
            <a:ext cx="7367329"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Overpass"/>
              <a:buNone/>
            </a:pPr>
            <a:r>
              <a:rPr lang="en-US" dirty="0">
                <a:latin typeface="Overpass"/>
                <a:ea typeface="Overpass"/>
                <a:cs typeface="Overpass"/>
                <a:sym typeface="Overpass"/>
              </a:rPr>
              <a:t>GAIL HOUSTON</a:t>
            </a:r>
            <a:br>
              <a:rPr lang="en-US" dirty="0">
                <a:latin typeface="Overpass"/>
                <a:ea typeface="Overpass"/>
                <a:cs typeface="Overpass"/>
                <a:sym typeface="Overpass"/>
              </a:rPr>
            </a:br>
            <a:r>
              <a:rPr lang="en-US" sz="1800" dirty="0">
                <a:latin typeface="Overpass"/>
                <a:ea typeface="Overpass"/>
                <a:cs typeface="Overpass"/>
                <a:sym typeface="Overpass"/>
              </a:rPr>
              <a:t>EXECUTIVE RECRUITER -INTUIT</a:t>
            </a:r>
            <a:endParaRPr dirty="0">
              <a:latin typeface="Overpass"/>
              <a:ea typeface="Overpass"/>
              <a:cs typeface="Overpass"/>
              <a:sym typeface="Overpass"/>
            </a:endParaRPr>
          </a:p>
        </p:txBody>
      </p:sp>
      <p:sp>
        <p:nvSpPr>
          <p:cNvPr id="169" name="Google Shape;169;p3"/>
          <p:cNvSpPr txBox="1">
            <a:spLocks noGrp="1"/>
          </p:cNvSpPr>
          <p:nvPr>
            <p:ph type="body" idx="2"/>
          </p:nvPr>
        </p:nvSpPr>
        <p:spPr>
          <a:xfrm>
            <a:off x="4251466" y="412923"/>
            <a:ext cx="6736574" cy="5625353"/>
          </a:xfrm>
          <a:prstGeom prst="rect">
            <a:avLst/>
          </a:prstGeom>
          <a:noFill/>
          <a:ln>
            <a:noFill/>
          </a:ln>
        </p:spPr>
        <p:txBody>
          <a:bodyPr spcFirstLastPara="1" wrap="square" lIns="91425" tIns="45700" rIns="91425" bIns="45700" anchor="ctr" anchorCtr="0">
            <a:normAutofit/>
          </a:bodyPr>
          <a:lstStyle/>
          <a:p>
            <a:pPr marL="341313" lvl="0" indent="-341313" algn="l" rtl="0">
              <a:lnSpc>
                <a:spcPct val="70000"/>
              </a:lnSpc>
              <a:spcBef>
                <a:spcPts val="0"/>
              </a:spcBef>
              <a:spcAft>
                <a:spcPts val="0"/>
              </a:spcAft>
              <a:buSzPts val="2220"/>
              <a:buFont typeface="Noto Sans Symbols"/>
              <a:buChar char="⮚"/>
            </a:pPr>
            <a:r>
              <a:rPr lang="en-US" sz="2775">
                <a:solidFill>
                  <a:schemeClr val="lt1"/>
                </a:solidFill>
              </a:rPr>
              <a:t>14 years - Intuit </a:t>
            </a:r>
            <a:endParaRPr/>
          </a:p>
          <a:p>
            <a:pPr marL="1255713" lvl="2" indent="-341313" algn="l" rtl="0">
              <a:lnSpc>
                <a:spcPct val="70000"/>
              </a:lnSpc>
              <a:spcBef>
                <a:spcPts val="1081"/>
              </a:spcBef>
              <a:spcAft>
                <a:spcPts val="0"/>
              </a:spcAft>
              <a:buSzPts val="1924"/>
              <a:buFont typeface="Noto Sans Symbols"/>
              <a:buChar char="⮚"/>
            </a:pPr>
            <a:r>
              <a:rPr lang="en-US" sz="2405">
                <a:solidFill>
                  <a:schemeClr val="lt1"/>
                </a:solidFill>
              </a:rPr>
              <a:t>Training - sourcing &amp; recruiting</a:t>
            </a:r>
            <a:endParaRPr/>
          </a:p>
          <a:p>
            <a:pPr marL="1255713" lvl="2" indent="-341313" algn="l" rtl="0">
              <a:lnSpc>
                <a:spcPct val="70000"/>
              </a:lnSpc>
              <a:spcBef>
                <a:spcPts val="1081"/>
              </a:spcBef>
              <a:spcAft>
                <a:spcPts val="0"/>
              </a:spcAft>
              <a:buSzPts val="1924"/>
              <a:buFont typeface="Noto Sans Symbols"/>
              <a:buChar char="⮚"/>
            </a:pPr>
            <a:r>
              <a:rPr lang="en-US" sz="2405">
                <a:solidFill>
                  <a:schemeClr val="lt1"/>
                </a:solidFill>
              </a:rPr>
              <a:t>Social Media Strategy</a:t>
            </a:r>
            <a:endParaRPr/>
          </a:p>
          <a:p>
            <a:pPr marL="1655763" lvl="5" indent="-341313" algn="l" rtl="0">
              <a:lnSpc>
                <a:spcPct val="70000"/>
              </a:lnSpc>
              <a:spcBef>
                <a:spcPts val="1007"/>
              </a:spcBef>
              <a:spcAft>
                <a:spcPts val="0"/>
              </a:spcAft>
              <a:buSzPts val="1628"/>
              <a:buFont typeface="Noto Sans Symbols"/>
              <a:buChar char="⮚"/>
            </a:pPr>
            <a:r>
              <a:rPr lang="en-US" sz="2035">
                <a:solidFill>
                  <a:schemeClr val="lt1"/>
                </a:solidFill>
              </a:rPr>
              <a:t>Executive </a:t>
            </a:r>
            <a:endParaRPr/>
          </a:p>
          <a:p>
            <a:pPr marL="1655763" lvl="5" indent="-341313" algn="l" rtl="0">
              <a:lnSpc>
                <a:spcPct val="70000"/>
              </a:lnSpc>
              <a:spcBef>
                <a:spcPts val="1007"/>
              </a:spcBef>
              <a:spcAft>
                <a:spcPts val="0"/>
              </a:spcAft>
              <a:buSzPts val="1628"/>
              <a:buFont typeface="Noto Sans Symbols"/>
              <a:buChar char="⮚"/>
            </a:pPr>
            <a:r>
              <a:rPr lang="en-US" sz="2035">
                <a:solidFill>
                  <a:schemeClr val="lt1"/>
                </a:solidFill>
              </a:rPr>
              <a:t>Product Management</a:t>
            </a:r>
            <a:endParaRPr/>
          </a:p>
          <a:p>
            <a:pPr marL="1141413" lvl="4" indent="-237935" algn="l" rtl="0">
              <a:lnSpc>
                <a:spcPct val="70000"/>
              </a:lnSpc>
              <a:spcBef>
                <a:spcPts val="1007"/>
              </a:spcBef>
              <a:spcAft>
                <a:spcPts val="0"/>
              </a:spcAft>
              <a:buSzPts val="1628"/>
              <a:buFont typeface="Noto Sans Symbols"/>
              <a:buNone/>
            </a:pPr>
            <a:endParaRPr sz="2035">
              <a:solidFill>
                <a:schemeClr val="lt1"/>
              </a:solidFill>
            </a:endParaRPr>
          </a:p>
          <a:p>
            <a:pPr marL="341313" lvl="0" indent="-341313" algn="l" rtl="0">
              <a:lnSpc>
                <a:spcPct val="70000"/>
              </a:lnSpc>
              <a:spcBef>
                <a:spcPts val="1155"/>
              </a:spcBef>
              <a:spcAft>
                <a:spcPts val="0"/>
              </a:spcAft>
              <a:buSzPts val="2220"/>
              <a:buFont typeface="Noto Sans Symbols"/>
              <a:buChar char="⮚"/>
            </a:pPr>
            <a:r>
              <a:rPr lang="en-US" sz="2775">
                <a:solidFill>
                  <a:schemeClr val="lt1"/>
                </a:solidFill>
              </a:rPr>
              <a:t>16 Years at EDS </a:t>
            </a:r>
            <a:endParaRPr/>
          </a:p>
          <a:p>
            <a:pPr marL="341313" lvl="0" indent="-341313" algn="l" rtl="0">
              <a:lnSpc>
                <a:spcPct val="70000"/>
              </a:lnSpc>
              <a:spcBef>
                <a:spcPts val="1155"/>
              </a:spcBef>
              <a:spcAft>
                <a:spcPts val="0"/>
              </a:spcAft>
              <a:buSzPts val="2220"/>
              <a:buFont typeface="Noto Sans Symbols"/>
              <a:buChar char="⮚"/>
            </a:pPr>
            <a:r>
              <a:rPr lang="en-US" sz="2775">
                <a:solidFill>
                  <a:schemeClr val="lt1"/>
                </a:solidFill>
              </a:rPr>
              <a:t>Organizations</a:t>
            </a:r>
            <a:endParaRPr/>
          </a:p>
          <a:p>
            <a:pPr marL="798513" lvl="1" indent="-341313" algn="l" rtl="0">
              <a:lnSpc>
                <a:spcPct val="70000"/>
              </a:lnSpc>
              <a:spcBef>
                <a:spcPts val="1118"/>
              </a:spcBef>
              <a:spcAft>
                <a:spcPts val="0"/>
              </a:spcAft>
              <a:buSzPts val="2072"/>
              <a:buFont typeface="Noto Sans Symbols"/>
              <a:buChar char="⮚"/>
            </a:pPr>
            <a:r>
              <a:rPr lang="en-US" sz="2590">
                <a:solidFill>
                  <a:schemeClr val="lt1"/>
                </a:solidFill>
              </a:rPr>
              <a:t>Co-founder DFWTRN, Co-Director of Education, former VP</a:t>
            </a:r>
            <a:endParaRPr/>
          </a:p>
          <a:p>
            <a:pPr marL="798513" lvl="1" indent="-341313" algn="l" rtl="0">
              <a:lnSpc>
                <a:spcPct val="70000"/>
              </a:lnSpc>
              <a:spcBef>
                <a:spcPts val="1118"/>
              </a:spcBef>
              <a:spcAft>
                <a:spcPts val="0"/>
              </a:spcAft>
              <a:buSzPts val="2072"/>
              <a:buFont typeface="Noto Sans Symbols"/>
              <a:buChar char="⮚"/>
            </a:pPr>
            <a:r>
              <a:rPr lang="en-US" sz="2590">
                <a:solidFill>
                  <a:schemeClr val="lt1"/>
                </a:solidFill>
              </a:rPr>
              <a:t>Former President of SWHT Recruiters Group</a:t>
            </a:r>
            <a:endParaRPr/>
          </a:p>
          <a:p>
            <a:pPr marL="798513" lvl="1" indent="-341313" algn="l" rtl="0">
              <a:lnSpc>
                <a:spcPct val="70000"/>
              </a:lnSpc>
              <a:spcBef>
                <a:spcPts val="1118"/>
              </a:spcBef>
              <a:spcAft>
                <a:spcPts val="0"/>
              </a:spcAft>
              <a:buSzPts val="2072"/>
              <a:buFont typeface="Noto Sans Symbols"/>
              <a:buChar char="⮚"/>
            </a:pPr>
            <a:r>
              <a:rPr lang="en-US" sz="2590">
                <a:solidFill>
                  <a:schemeClr val="lt1"/>
                </a:solidFill>
              </a:rPr>
              <a:t>Co-founder Career Transition Workshop – over 20k trained in DFW </a:t>
            </a:r>
            <a:endParaRPr/>
          </a:p>
        </p:txBody>
      </p:sp>
      <p:pic>
        <p:nvPicPr>
          <p:cNvPr id="3" name="Picture 2" descr="A person standing in front of a window&#10;&#10;Description automatically generated">
            <a:extLst>
              <a:ext uri="{FF2B5EF4-FFF2-40B4-BE49-F238E27FC236}">
                <a16:creationId xmlns:a16="http://schemas.microsoft.com/office/drawing/2014/main" id="{6B260745-EBA6-493A-AEEE-D84ED43E2DC1}"/>
              </a:ext>
            </a:extLst>
          </p:cNvPr>
          <p:cNvPicPr>
            <a:picLocks noChangeAspect="1"/>
          </p:cNvPicPr>
          <p:nvPr/>
        </p:nvPicPr>
        <p:blipFill>
          <a:blip r:embed="rId3"/>
          <a:stretch>
            <a:fillRect/>
          </a:stretch>
        </p:blipFill>
        <p:spPr>
          <a:xfrm>
            <a:off x="681625" y="2471292"/>
            <a:ext cx="2869451" cy="273126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D7E72F0-8526-4D28-BB9F-0C878BAB0A11}"/>
              </a:ext>
            </a:extLst>
          </p:cNvPr>
          <p:cNvPicPr>
            <a:picLocks noChangeAspect="1"/>
          </p:cNvPicPr>
          <p:nvPr/>
        </p:nvPicPr>
        <p:blipFill>
          <a:blip r:embed="rId4"/>
          <a:stretch>
            <a:fillRect/>
          </a:stretch>
        </p:blipFill>
        <p:spPr>
          <a:xfrm>
            <a:off x="262929" y="1097280"/>
            <a:ext cx="3706844" cy="10976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body" idx="1"/>
          </p:nvPr>
        </p:nvSpPr>
        <p:spPr>
          <a:xfrm>
            <a:off x="593205" y="1008997"/>
            <a:ext cx="7440996" cy="5359905"/>
          </a:xfrm>
          <a:prstGeom prst="rect">
            <a:avLst/>
          </a:prstGeom>
          <a:noFill/>
          <a:ln>
            <a:noFill/>
          </a:ln>
        </p:spPr>
        <p:txBody>
          <a:bodyPr spcFirstLastPara="1" wrap="square" lIns="121900" tIns="121900" rIns="121900" bIns="121900" anchor="t" anchorCtr="0">
            <a:noAutofit/>
          </a:bodyPr>
          <a:lstStyle/>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Defining talent pipelining</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Define the target</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Building lists and talent maps</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Creative ideas for sourcing</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Interviewing in advance of need</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Technology to use</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How to do this in today’s marketplace</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Resources for recruiters</a:t>
            </a:r>
            <a:endParaRPr/>
          </a:p>
          <a:p>
            <a:pPr marL="609585" lvl="0" indent="-457188" algn="l" rtl="0">
              <a:lnSpc>
                <a:spcPct val="100000"/>
              </a:lnSpc>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Looking for work </a:t>
            </a:r>
            <a:endParaRPr/>
          </a:p>
          <a:p>
            <a:pPr marL="609585" lvl="0" indent="-342888" algn="l" rtl="0">
              <a:lnSpc>
                <a:spcPct val="100000"/>
              </a:lnSpc>
              <a:spcBef>
                <a:spcPts val="0"/>
              </a:spcBef>
              <a:spcAft>
                <a:spcPts val="0"/>
              </a:spcAft>
              <a:buSzPts val="1800"/>
              <a:buFont typeface="Noto Sans Symbols"/>
              <a:buNone/>
            </a:pPr>
            <a:endParaRPr sz="3200">
              <a:solidFill>
                <a:schemeClr val="lt1"/>
              </a:solidFill>
              <a:latin typeface="Overpass"/>
              <a:ea typeface="Overpass"/>
              <a:cs typeface="Overpass"/>
              <a:sym typeface="Overpass"/>
            </a:endParaRPr>
          </a:p>
        </p:txBody>
      </p:sp>
      <p:sp>
        <p:nvSpPr>
          <p:cNvPr id="176" name="Google Shape;176;p4"/>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AGENDA</a:t>
            </a:r>
            <a:endParaRPr sz="3200">
              <a:solidFill>
                <a:schemeClr val="dk1"/>
              </a:solidFill>
              <a:latin typeface="Overpass"/>
              <a:ea typeface="Overpass"/>
              <a:cs typeface="Overpass"/>
              <a:sym typeface="Overpas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BUILDING PIPELINES</a:t>
            </a:r>
            <a:endParaRPr sz="3200">
              <a:solidFill>
                <a:schemeClr val="dk1"/>
              </a:solidFill>
              <a:latin typeface="Overpass"/>
              <a:ea typeface="Overpass"/>
              <a:cs typeface="Overpass"/>
              <a:sym typeface="Overpass"/>
            </a:endParaRPr>
          </a:p>
        </p:txBody>
      </p:sp>
      <p:sp>
        <p:nvSpPr>
          <p:cNvPr id="182" name="Google Shape;182;p5"/>
          <p:cNvSpPr/>
          <p:nvPr/>
        </p:nvSpPr>
        <p:spPr>
          <a:xfrm>
            <a:off x="593205" y="1275907"/>
            <a:ext cx="8310740" cy="2434856"/>
          </a:xfrm>
          <a:prstGeom prst="rect">
            <a:avLst/>
          </a:prstGeom>
          <a:solidFill>
            <a:schemeClr val="accent6"/>
          </a:solidFill>
          <a:ln w="15875" cap="rnd" cmpd="sng">
            <a:solidFill>
              <a:srgbClr val="9018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a:solidFill>
                  <a:schemeClr val="lt1"/>
                </a:solidFill>
                <a:latin typeface="Century Gothic"/>
                <a:ea typeface="Century Gothic"/>
                <a:cs typeface="Century Gothic"/>
                <a:sym typeface="Century Gothic"/>
              </a:rPr>
              <a:t>COVID SUCKS</a:t>
            </a:r>
            <a:endParaRPr/>
          </a:p>
        </p:txBody>
      </p:sp>
      <p:sp>
        <p:nvSpPr>
          <p:cNvPr id="183" name="Google Shape;183;p5"/>
          <p:cNvSpPr/>
          <p:nvPr/>
        </p:nvSpPr>
        <p:spPr>
          <a:xfrm>
            <a:off x="593205" y="3710763"/>
            <a:ext cx="8310740" cy="2434856"/>
          </a:xfrm>
          <a:prstGeom prst="rect">
            <a:avLst/>
          </a:prstGeom>
          <a:solidFill>
            <a:schemeClr val="lt1"/>
          </a:solidFill>
          <a:ln w="15875" cap="rnd" cmpd="sng">
            <a:solidFill>
              <a:srgbClr val="90184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a:solidFill>
                  <a:srgbClr val="FF0000"/>
                </a:solidFill>
                <a:latin typeface="Century Gothic"/>
                <a:ea typeface="Century Gothic"/>
                <a:cs typeface="Century Gothic"/>
                <a:sym typeface="Century Gothic"/>
              </a:rPr>
              <a:t>PEOPLE DON’T</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BUILDING PIPELINES</a:t>
            </a:r>
            <a:endParaRPr sz="3200">
              <a:solidFill>
                <a:schemeClr val="dk1"/>
              </a:solidFill>
              <a:latin typeface="Overpass"/>
              <a:ea typeface="Overpass"/>
              <a:cs typeface="Overpass"/>
              <a:sym typeface="Overpass"/>
            </a:endParaRPr>
          </a:p>
        </p:txBody>
      </p:sp>
      <p:pic>
        <p:nvPicPr>
          <p:cNvPr id="189" name="Google Shape;189;p6" descr="A picture containing food&#10;&#10;Description automatically generated"/>
          <p:cNvPicPr preferRelativeResize="0"/>
          <p:nvPr/>
        </p:nvPicPr>
        <p:blipFill rotWithShape="1">
          <a:blip r:embed="rId3">
            <a:alphaModFix/>
          </a:blip>
          <a:srcRect/>
          <a:stretch/>
        </p:blipFill>
        <p:spPr>
          <a:xfrm>
            <a:off x="593204" y="1169526"/>
            <a:ext cx="8310741" cy="62330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Persona (Marketing term)</a:t>
            </a:r>
            <a:endParaRPr/>
          </a:p>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Talent Profiles</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Define</a:t>
            </a:r>
            <a:endParaRPr/>
          </a:p>
          <a:p>
            <a:pPr marL="1219170" lvl="1" indent="-457188" algn="l" rtl="0">
              <a:spcBef>
                <a:spcPts val="0"/>
              </a:spcBef>
              <a:spcAft>
                <a:spcPts val="0"/>
              </a:spcAft>
              <a:buSzPts val="1800"/>
              <a:buFont typeface="Noto Sans Symbols"/>
              <a:buChar char="⮚"/>
            </a:pPr>
            <a:r>
              <a:rPr lang="en-US" sz="3000">
                <a:solidFill>
                  <a:schemeClr val="lt1"/>
                </a:solidFill>
                <a:latin typeface="Overpass"/>
                <a:ea typeface="Overpass"/>
                <a:cs typeface="Overpass"/>
                <a:sym typeface="Overpass"/>
              </a:rPr>
              <a:t>Calibrate</a:t>
            </a:r>
            <a:endParaRPr sz="3000">
              <a:solidFill>
                <a:schemeClr val="lt1"/>
              </a:solidFill>
              <a:latin typeface="Overpass"/>
              <a:ea typeface="Overpass"/>
              <a:cs typeface="Overpass"/>
              <a:sym typeface="Overpass"/>
            </a:endParaRPr>
          </a:p>
        </p:txBody>
      </p:sp>
      <p:sp>
        <p:nvSpPr>
          <p:cNvPr id="195" name="Google Shape;195;p7"/>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DEFINE THE TARGET</a:t>
            </a:r>
            <a:endParaRPr sz="3200">
              <a:solidFill>
                <a:schemeClr val="dk1"/>
              </a:solidFill>
              <a:latin typeface="Overpass"/>
              <a:ea typeface="Overpass"/>
              <a:cs typeface="Overpass"/>
              <a:sym typeface="Overpass"/>
            </a:endParaRPr>
          </a:p>
        </p:txBody>
      </p:sp>
      <p:pic>
        <p:nvPicPr>
          <p:cNvPr id="196" name="Google Shape;196;p7" descr="A picture containing room, food&#10;&#10;Description automatically generated"/>
          <p:cNvPicPr preferRelativeResize="0"/>
          <p:nvPr/>
        </p:nvPicPr>
        <p:blipFill rotWithShape="1">
          <a:blip r:embed="rId3">
            <a:alphaModFix/>
          </a:blip>
          <a:srcRect/>
          <a:stretch/>
        </p:blipFill>
        <p:spPr>
          <a:xfrm>
            <a:off x="7566838" y="1584250"/>
            <a:ext cx="4635795" cy="46357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800"/>
              </a:spcBef>
              <a:spcAft>
                <a:spcPts val="0"/>
              </a:spcAft>
              <a:buSzPts val="1800"/>
              <a:buFont typeface="Noto Sans Symbols"/>
              <a:buChar char="⮚"/>
            </a:pPr>
            <a:r>
              <a:rPr lang="en-US" sz="3200" dirty="0">
                <a:solidFill>
                  <a:schemeClr val="lt1"/>
                </a:solidFill>
                <a:latin typeface="Overpass"/>
                <a:ea typeface="Overpass"/>
                <a:cs typeface="Overpass"/>
                <a:sym typeface="Overpass"/>
              </a:rPr>
              <a:t>Persona (Marketing term)</a:t>
            </a:r>
            <a:endParaRPr dirty="0"/>
          </a:p>
          <a:p>
            <a:pPr marL="609585" lvl="0" indent="-457188" algn="l" rtl="0">
              <a:spcBef>
                <a:spcPts val="800"/>
              </a:spcBef>
              <a:spcAft>
                <a:spcPts val="0"/>
              </a:spcAft>
              <a:buSzPts val="1800"/>
              <a:buFont typeface="Noto Sans Symbols"/>
              <a:buChar char="⮚"/>
            </a:pPr>
            <a:r>
              <a:rPr lang="en-US" sz="3200" dirty="0">
                <a:solidFill>
                  <a:schemeClr val="lt1"/>
                </a:solidFill>
                <a:latin typeface="Overpass"/>
                <a:ea typeface="Overpass"/>
                <a:cs typeface="Overpass"/>
                <a:sym typeface="Overpass"/>
              </a:rPr>
              <a:t>Talent Profiles</a:t>
            </a:r>
            <a:endParaRPr dirty="0"/>
          </a:p>
          <a:p>
            <a:pPr marL="1219170" lvl="1" indent="-457188" algn="l" rtl="0">
              <a:spcBef>
                <a:spcPts val="0"/>
              </a:spcBef>
              <a:spcAft>
                <a:spcPts val="0"/>
              </a:spcAft>
              <a:buSzPts val="1800"/>
              <a:buFont typeface="Noto Sans Symbols"/>
              <a:buChar char="⮚"/>
            </a:pPr>
            <a:r>
              <a:rPr lang="en-US" sz="3000" dirty="0">
                <a:solidFill>
                  <a:schemeClr val="lt1"/>
                </a:solidFill>
                <a:latin typeface="Overpass"/>
                <a:ea typeface="Overpass"/>
                <a:cs typeface="Overpass"/>
                <a:sym typeface="Overpass"/>
              </a:rPr>
              <a:t>Define</a:t>
            </a:r>
            <a:endParaRPr dirty="0"/>
          </a:p>
          <a:p>
            <a:pPr marL="1219170" lvl="1" indent="-457188" algn="l" rtl="0">
              <a:spcBef>
                <a:spcPts val="0"/>
              </a:spcBef>
              <a:spcAft>
                <a:spcPts val="0"/>
              </a:spcAft>
              <a:buSzPts val="1800"/>
              <a:buFont typeface="Noto Sans Symbols"/>
              <a:buChar char="⮚"/>
            </a:pPr>
            <a:r>
              <a:rPr lang="en-US" sz="3000" dirty="0">
                <a:solidFill>
                  <a:schemeClr val="lt1"/>
                </a:solidFill>
                <a:latin typeface="Overpass"/>
                <a:ea typeface="Overpass"/>
                <a:cs typeface="Overpass"/>
                <a:sym typeface="Overpass"/>
              </a:rPr>
              <a:t>Calibrate</a:t>
            </a:r>
            <a:endParaRPr sz="3000" dirty="0">
              <a:solidFill>
                <a:schemeClr val="lt1"/>
              </a:solidFill>
              <a:latin typeface="Overpass"/>
              <a:ea typeface="Overpass"/>
              <a:cs typeface="Overpass"/>
              <a:sym typeface="Overpass"/>
            </a:endParaRPr>
          </a:p>
        </p:txBody>
      </p:sp>
      <p:sp>
        <p:nvSpPr>
          <p:cNvPr id="202" name="Google Shape;202;p8"/>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DEFINE THE TARGET</a:t>
            </a:r>
            <a:endParaRPr sz="3200">
              <a:solidFill>
                <a:schemeClr val="dk1"/>
              </a:solidFill>
              <a:latin typeface="Overpass"/>
              <a:ea typeface="Overpass"/>
              <a:cs typeface="Overpass"/>
              <a:sym typeface="Overpass"/>
            </a:endParaRPr>
          </a:p>
        </p:txBody>
      </p:sp>
      <p:pic>
        <p:nvPicPr>
          <p:cNvPr id="203" name="Google Shape;203;p8" descr="A silhouette of a person&#10;&#10;Description automatically generated"/>
          <p:cNvPicPr preferRelativeResize="0"/>
          <p:nvPr/>
        </p:nvPicPr>
        <p:blipFill rotWithShape="1">
          <a:blip r:embed="rId3">
            <a:alphaModFix/>
          </a:blip>
          <a:srcRect/>
          <a:stretch/>
        </p:blipFill>
        <p:spPr>
          <a:xfrm>
            <a:off x="7304577" y="2772197"/>
            <a:ext cx="4887423" cy="34024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body" idx="1"/>
          </p:nvPr>
        </p:nvSpPr>
        <p:spPr>
          <a:xfrm>
            <a:off x="352669" y="1008997"/>
            <a:ext cx="11046851" cy="3526400"/>
          </a:xfrm>
          <a:prstGeom prst="rect">
            <a:avLst/>
          </a:prstGeom>
          <a:noFill/>
          <a:ln>
            <a:noFill/>
          </a:ln>
        </p:spPr>
        <p:txBody>
          <a:bodyPr spcFirstLastPara="1" wrap="square" lIns="121900" tIns="121900" rIns="121900" bIns="121900" anchor="t" anchorCtr="0">
            <a:noAutofit/>
          </a:bodyPr>
          <a:lstStyle/>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ATS – retargeting</a:t>
            </a:r>
            <a:endParaRPr/>
          </a:p>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Excel &amp; Google Docs</a:t>
            </a:r>
            <a:endParaRPr/>
          </a:p>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LinkedIn Recruiter</a:t>
            </a:r>
            <a:endParaRPr/>
          </a:p>
          <a:p>
            <a:pPr marL="1219170" lvl="1"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CRM abilities</a:t>
            </a:r>
            <a:endParaRPr/>
          </a:p>
          <a:p>
            <a:pPr marL="1219170" lvl="1"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No export</a:t>
            </a:r>
            <a:endParaRPr/>
          </a:p>
          <a:p>
            <a:pPr marL="609585" lvl="0" indent="-457188" algn="l" rtl="0">
              <a:spcBef>
                <a:spcPts val="800"/>
              </a:spcBef>
              <a:spcAft>
                <a:spcPts val="0"/>
              </a:spcAft>
              <a:buSzPts val="1800"/>
              <a:buFont typeface="Noto Sans Symbols"/>
              <a:buChar char="⮚"/>
            </a:pPr>
            <a:r>
              <a:rPr lang="en-US" sz="3200">
                <a:solidFill>
                  <a:schemeClr val="lt1"/>
                </a:solidFill>
                <a:latin typeface="Overpass"/>
                <a:ea typeface="Overpass"/>
                <a:cs typeface="Overpass"/>
                <a:sym typeface="Overpass"/>
              </a:rPr>
              <a:t>CRM</a:t>
            </a:r>
            <a:endParaRPr/>
          </a:p>
          <a:p>
            <a:pPr marL="1219170" lvl="1" indent="-457188" algn="l" rtl="0">
              <a:spcBef>
                <a:spcPts val="0"/>
              </a:spcBef>
              <a:spcAft>
                <a:spcPts val="0"/>
              </a:spcAft>
              <a:buSzPts val="1800"/>
              <a:buFont typeface="Noto Sans Symbols"/>
              <a:buChar char="⮚"/>
            </a:pPr>
            <a:r>
              <a:rPr lang="en-US" sz="3200">
                <a:solidFill>
                  <a:schemeClr val="lt1"/>
                </a:solidFill>
                <a:latin typeface="Overpass"/>
                <a:ea typeface="Overpass"/>
                <a:cs typeface="Overpass"/>
                <a:sym typeface="Overpass"/>
              </a:rPr>
              <a:t>Free / Paid</a:t>
            </a:r>
            <a:endParaRPr/>
          </a:p>
          <a:p>
            <a:pPr marL="609585" lvl="0" indent="-457188" algn="l" rtl="0">
              <a:spcBef>
                <a:spcPts val="800"/>
              </a:spcBef>
              <a:spcAft>
                <a:spcPts val="0"/>
              </a:spcAft>
              <a:buSzPts val="1800"/>
              <a:buFont typeface="Noto Sans Symbols"/>
              <a:buChar char="⮚"/>
            </a:pPr>
            <a:r>
              <a:rPr lang="en-US" sz="3400">
                <a:solidFill>
                  <a:schemeClr val="lt1"/>
                </a:solidFill>
                <a:latin typeface="Overpass"/>
                <a:ea typeface="Overpass"/>
                <a:cs typeface="Overpass"/>
                <a:sym typeface="Overpass"/>
              </a:rPr>
              <a:t>Email hunting (ZapInfo, SeekOut, Loxo Source)</a:t>
            </a:r>
            <a:endParaRPr/>
          </a:p>
          <a:p>
            <a:pPr marL="609585" lvl="0" indent="-457188" algn="l" rtl="0">
              <a:spcBef>
                <a:spcPts val="800"/>
              </a:spcBef>
              <a:spcAft>
                <a:spcPts val="0"/>
              </a:spcAft>
              <a:buSzPts val="1800"/>
              <a:buFont typeface="Noto Sans Symbols"/>
              <a:buChar char="⮚"/>
            </a:pPr>
            <a:r>
              <a:rPr lang="en-US" sz="3400">
                <a:solidFill>
                  <a:schemeClr val="lt1"/>
                </a:solidFill>
                <a:latin typeface="Overpass"/>
                <a:ea typeface="Overpass"/>
                <a:cs typeface="Overpass"/>
                <a:sym typeface="Overpass"/>
              </a:rPr>
              <a:t>Scrapers – (DataMiner &amp; Table Capture)</a:t>
            </a:r>
            <a:endParaRPr sz="3400">
              <a:solidFill>
                <a:schemeClr val="lt1"/>
              </a:solidFill>
              <a:latin typeface="Overpass"/>
              <a:ea typeface="Overpass"/>
              <a:cs typeface="Overpass"/>
              <a:sym typeface="Overpass"/>
            </a:endParaRPr>
          </a:p>
        </p:txBody>
      </p:sp>
      <p:sp>
        <p:nvSpPr>
          <p:cNvPr id="339" name="Google Shape;339;p26"/>
          <p:cNvSpPr txBox="1">
            <a:spLocks noGrp="1"/>
          </p:cNvSpPr>
          <p:nvPr>
            <p:ph type="title"/>
          </p:nvPr>
        </p:nvSpPr>
        <p:spPr>
          <a:xfrm>
            <a:off x="593205" y="335468"/>
            <a:ext cx="8310741" cy="673529"/>
          </a:xfrm>
          <a:prstGeom prst="rect">
            <a:avLst/>
          </a:prstGeom>
          <a:solidFill>
            <a:schemeClr val="lt1"/>
          </a:solid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dk1"/>
              </a:buClr>
              <a:buSzPts val="2800"/>
              <a:buNone/>
            </a:pPr>
            <a:r>
              <a:rPr lang="en-US" sz="3200">
                <a:solidFill>
                  <a:schemeClr val="dk1"/>
                </a:solidFill>
                <a:latin typeface="Overpass"/>
                <a:ea typeface="Overpass"/>
                <a:cs typeface="Overpass"/>
                <a:sym typeface="Overpass"/>
              </a:rPr>
              <a:t>TECHNOLOGY YOU CAN USE</a:t>
            </a:r>
            <a:endParaRPr sz="3200">
              <a:solidFill>
                <a:schemeClr val="dk1"/>
              </a:solidFill>
              <a:latin typeface="Overpass"/>
              <a:ea typeface="Overpass"/>
              <a:cs typeface="Overpass"/>
              <a:sym typeface="Overpas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3034</Words>
  <Application>Microsoft Office PowerPoint</Application>
  <PresentationFormat>Widescreen</PresentationFormat>
  <Paragraphs>319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Gill Sans</vt:lpstr>
      <vt:lpstr>Proxima Nova</vt:lpstr>
      <vt:lpstr>Century Gothic</vt:lpstr>
      <vt:lpstr>Overpass</vt:lpstr>
      <vt:lpstr>Arial</vt:lpstr>
      <vt:lpstr>Calibri</vt:lpstr>
      <vt:lpstr>Noto Sans Symbols</vt:lpstr>
      <vt:lpstr>Slice</vt:lpstr>
      <vt:lpstr>BUILDING PIPELINES (additional links and dialog in Notes section of this PowerPoint)</vt:lpstr>
      <vt:lpstr>JIM SCHNYDER FOUNDER/PRINCIPAL CONSULTANT</vt:lpstr>
      <vt:lpstr>GAIL HOUSTON EXECUTIVE RECRUITER -INTUIT</vt:lpstr>
      <vt:lpstr>AGENDA</vt:lpstr>
      <vt:lpstr>BUILDING PIPELINES</vt:lpstr>
      <vt:lpstr>BUILDING PIPELINES</vt:lpstr>
      <vt:lpstr>DEFINE THE TARGET</vt:lpstr>
      <vt:lpstr>DEFINE THE TARGET</vt:lpstr>
      <vt:lpstr>TECHNOLOGY YOU CAN USE</vt:lpstr>
      <vt:lpstr>BUILDING LISTS AND TALENT MAPS</vt:lpstr>
      <vt:lpstr>WHAT IS A TALENT MAP?</vt:lpstr>
      <vt:lpstr>INTERVIEWING IN ADVANCE OF NEED</vt:lpstr>
      <vt:lpstr>SOURCES FOR BUILDING LISTS</vt:lpstr>
      <vt:lpstr>Pipeline Building - Utilizing Your Own ATS</vt:lpstr>
      <vt:lpstr>Pipeline Building - Intuit’s Rehire Example</vt:lpstr>
      <vt:lpstr>Building Pipeline - Intuit’s Product Management Example</vt:lpstr>
      <vt:lpstr>Building Pipeline – POD - Marketing Partnership </vt:lpstr>
      <vt:lpstr>PowerPoint Presentation</vt:lpstr>
      <vt:lpstr>RETARGETING TECHNIQUE</vt:lpstr>
      <vt:lpstr>RETARGETING TECHNIQUE</vt:lpstr>
      <vt:lpstr>RETARGETING TEMPLATE</vt:lpstr>
      <vt:lpstr>RETARGETING TECHNIQUE</vt:lpstr>
      <vt:lpstr>RETARGETING TECHNIQUE</vt:lpstr>
      <vt:lpstr>RETARGETING TECHNIQUE</vt:lpstr>
      <vt:lpstr>HOW TO PIPELINE IN TODAY’S MARKETPLACE</vt:lpstr>
      <vt:lpstr>COVID TALENT PIPELINE – HOW INTUIT IS DOING IT</vt:lpstr>
      <vt:lpstr>RESOURCES FOR YOU (ALSO IF YOU ARE LOOKING)</vt:lpstr>
      <vt:lpstr>BUILDING PIPELINES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PIPELINES</dc:title>
  <dc:creator>Jake Schnyder</dc:creator>
  <cp:lastModifiedBy>Jim Schnyder</cp:lastModifiedBy>
  <cp:revision>23</cp:revision>
  <dcterms:created xsi:type="dcterms:W3CDTF">2019-07-24T17:11:32Z</dcterms:created>
  <dcterms:modified xsi:type="dcterms:W3CDTF">2020-05-06T18:55:37Z</dcterms:modified>
</cp:coreProperties>
</file>